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2"/>
  </p:sldMasterIdLst>
  <p:notesMasterIdLst>
    <p:notesMasterId r:id="rId48"/>
  </p:notesMasterIdLst>
  <p:handoutMasterIdLst>
    <p:handoutMasterId r:id="rId49"/>
  </p:handoutMasterIdLst>
  <p:sldIdLst>
    <p:sldId id="466" r:id="rId3"/>
    <p:sldId id="674" r:id="rId4"/>
    <p:sldId id="675" r:id="rId5"/>
    <p:sldId id="763" r:id="rId6"/>
    <p:sldId id="676" r:id="rId7"/>
    <p:sldId id="707" r:id="rId8"/>
    <p:sldId id="790" r:id="rId9"/>
    <p:sldId id="484" r:id="rId10"/>
    <p:sldId id="791" r:id="rId11"/>
    <p:sldId id="501" r:id="rId12"/>
    <p:sldId id="858" r:id="rId13"/>
    <p:sldId id="496" r:id="rId14"/>
    <p:sldId id="651" r:id="rId15"/>
    <p:sldId id="521" r:id="rId16"/>
    <p:sldId id="649" r:id="rId17"/>
    <p:sldId id="648" r:id="rId18"/>
    <p:sldId id="531" r:id="rId19"/>
    <p:sldId id="630" r:id="rId20"/>
    <p:sldId id="765" r:id="rId21"/>
    <p:sldId id="859" r:id="rId22"/>
    <p:sldId id="535" r:id="rId23"/>
    <p:sldId id="766" r:id="rId24"/>
    <p:sldId id="835" r:id="rId25"/>
    <p:sldId id="637" r:id="rId26"/>
    <p:sldId id="642" r:id="rId27"/>
    <p:sldId id="768" r:id="rId28"/>
    <p:sldId id="643" r:id="rId29"/>
    <p:sldId id="769" r:id="rId30"/>
    <p:sldId id="770" r:id="rId31"/>
    <p:sldId id="771" r:id="rId32"/>
    <p:sldId id="773" r:id="rId33"/>
    <p:sldId id="772" r:id="rId34"/>
    <p:sldId id="774" r:id="rId35"/>
    <p:sldId id="775" r:id="rId36"/>
    <p:sldId id="739" r:id="rId37"/>
    <p:sldId id="740" r:id="rId38"/>
    <p:sldId id="830" r:id="rId39"/>
    <p:sldId id="857" r:id="rId40"/>
    <p:sldId id="831" r:id="rId41"/>
    <p:sldId id="832" r:id="rId42"/>
    <p:sldId id="785" r:id="rId43"/>
    <p:sldId id="792" r:id="rId44"/>
    <p:sldId id="863" r:id="rId45"/>
    <p:sldId id="865" r:id="rId46"/>
    <p:sldId id="647" r:id="rId47"/>
  </p:sldIdLst>
  <p:sldSz cx="10080625" cy="6858000"/>
  <p:notesSz cx="6797675" cy="9926638"/>
  <p:custDataLst>
    <p:tags r:id="rId50"/>
  </p:custDataLst>
  <p:defaultTextStyle>
    <a:defPPr>
      <a:defRPr lang="zh-CN"/>
    </a:defPPr>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390" userDrawn="1">
          <p15:clr>
            <a:srgbClr val="A4A3A4"/>
          </p15:clr>
        </p15:guide>
        <p15:guide id="2" pos="327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705" initials="7" lastIdx="1" clrIdx="0"/>
  <p:cmAuthor id="2" name="孙洁" initials="孙洁"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002060"/>
    <a:srgbClr val="0070C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1" autoAdjust="0"/>
    <p:restoredTop sz="94660"/>
  </p:normalViewPr>
  <p:slideViewPr>
    <p:cSldViewPr showGuides="1">
      <p:cViewPr varScale="1">
        <p:scale>
          <a:sx n="69" d="100"/>
          <a:sy n="69" d="100"/>
        </p:scale>
        <p:origin x="283" y="62"/>
      </p:cViewPr>
      <p:guideLst>
        <p:guide orient="horz" pos="2390"/>
        <p:guide pos="3271"/>
      </p:guideLst>
    </p:cSldViewPr>
  </p:slideViewPr>
  <p:notesTextViewPr>
    <p:cViewPr>
      <p:scale>
        <a:sx n="100" d="100"/>
        <a:sy n="100" d="100"/>
      </p:scale>
      <p:origin x="0" y="0"/>
    </p:cViewPr>
  </p:notesTextViewPr>
  <p:gridSpacing cx="76198" cy="7619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576" cy="496888"/>
          </a:xfrm>
          <a:prstGeom prst="rect">
            <a:avLst/>
          </a:prstGeom>
        </p:spPr>
        <p:txBody>
          <a:bodyPr vert="horz" lIns="90727" tIns="45363" rIns="90727" bIns="45363" rtlCol="0"/>
          <a:lstStyle>
            <a:lvl1pPr algn="l">
              <a:buFont typeface="Arial" panose="020B0604020202020204" pitchFamily="34" charset="0"/>
              <a:buNone/>
              <a:defRPr sz="1200">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sz="quarter" idx="1"/>
          </p:nvPr>
        </p:nvSpPr>
        <p:spPr>
          <a:xfrm>
            <a:off x="3849481" y="0"/>
            <a:ext cx="2946576" cy="496888"/>
          </a:xfrm>
          <a:prstGeom prst="rect">
            <a:avLst/>
          </a:prstGeom>
        </p:spPr>
        <p:txBody>
          <a:bodyPr vert="horz" lIns="90727" tIns="45363" rIns="90727" bIns="45363" rtlCol="0"/>
          <a:lstStyle>
            <a:lvl1pPr algn="r">
              <a:buFont typeface="Arial" panose="020B0604020202020204" pitchFamily="34" charset="0"/>
              <a:buNone/>
              <a:defRPr sz="1200">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4D62362F-5DCB-4670-84A6-7BD7E6392905}" type="datetimeFigureOut">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2025/4/8</a:t>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2"/>
          </p:nvPr>
        </p:nvSpPr>
        <p:spPr>
          <a:xfrm>
            <a:off x="0" y="9428163"/>
            <a:ext cx="2946576" cy="496888"/>
          </a:xfrm>
          <a:prstGeom prst="rect">
            <a:avLst/>
          </a:prstGeom>
        </p:spPr>
        <p:txBody>
          <a:bodyPr vert="horz" lIns="90727" tIns="45363" rIns="90727" bIns="45363" rtlCol="0" anchor="b"/>
          <a:lstStyle>
            <a:lvl1pPr algn="l">
              <a:buFont typeface="Arial" panose="020B0604020202020204" pitchFamily="34" charset="0"/>
              <a:buNone/>
              <a:defRPr sz="1200">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3"/>
          </p:nvPr>
        </p:nvSpPr>
        <p:spPr>
          <a:xfrm>
            <a:off x="3849481" y="9428163"/>
            <a:ext cx="2946576" cy="496888"/>
          </a:xfrm>
          <a:prstGeom prst="rect">
            <a:avLst/>
          </a:prstGeom>
        </p:spPr>
        <p:txBody>
          <a:bodyPr vert="horz" wrap="square" lIns="90727" tIns="45363" rIns="90727" bIns="45363" numCol="1" anchor="b" anchorCtr="0" compatLnSpc="1"/>
          <a:lstStyle/>
          <a:p>
            <a:pPr lvl="0" algn="r"/>
            <a:fld id="{9A0DB2DC-4C9A-4742-B13C-FB6460FD3503}" type="slidenum">
              <a:rPr lang="zh-CN" altLang="en-US" sz="1200" dirty="0"/>
              <a:t>‹#›</a:t>
            </a:fld>
            <a:endParaRPr lang="zh-CN" altLang="en-US" sz="1200" dirty="0"/>
          </a:p>
        </p:txBody>
      </p:sp>
    </p:spTree>
    <p:extLst>
      <p:ext uri="{BB962C8B-B14F-4D97-AF65-F5344CB8AC3E}">
        <p14:creationId xmlns:p14="http://schemas.microsoft.com/office/powerpoint/2010/main" val="2557568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页眉占位符 1"/>
          <p:cNvSpPr>
            <a:spLocks noGrp="1" noChangeArrowheads="1"/>
          </p:cNvSpPr>
          <p:nvPr>
            <p:ph type="hdr" sz="quarter" idx="4294967295"/>
          </p:nvPr>
        </p:nvSpPr>
        <p:spPr bwMode="auto">
          <a:xfrm>
            <a:off x="1" y="0"/>
            <a:ext cx="4302551" cy="338138"/>
          </a:xfrm>
          <a:prstGeom prst="rect">
            <a:avLst/>
          </a:prstGeom>
          <a:noFill/>
          <a:ln w="9525">
            <a:noFill/>
            <a:miter lim="800000"/>
          </a:ln>
        </p:spPr>
        <p:txBody>
          <a:bodyPr vert="horz" wrap="square" lIns="90727" tIns="45363" rIns="90727" bIns="45363" numCol="1" anchor="t" anchorCtr="0" compatLnSpc="1"/>
          <a:lstStyle>
            <a:lvl1pPr>
              <a:buFont typeface="Arial" panose="020B0604020202020204" pitchFamily="34" charset="0"/>
              <a:buNone/>
              <a:defRPr sz="1200">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1" name="日期占位符 2"/>
          <p:cNvSpPr>
            <a:spLocks noGrp="1" noChangeArrowheads="1"/>
          </p:cNvSpPr>
          <p:nvPr>
            <p:ph type="dt" idx="1"/>
          </p:nvPr>
        </p:nvSpPr>
        <p:spPr bwMode="auto">
          <a:xfrm>
            <a:off x="5622928" y="0"/>
            <a:ext cx="4304169" cy="338138"/>
          </a:xfrm>
          <a:prstGeom prst="rect">
            <a:avLst/>
          </a:prstGeom>
          <a:noFill/>
          <a:ln w="9525">
            <a:noFill/>
            <a:miter lim="800000"/>
          </a:ln>
        </p:spPr>
        <p:txBody>
          <a:bodyPr vert="horz" wrap="square" lIns="90727" tIns="45363" rIns="90727" bIns="45363" numCol="1" anchor="t" anchorCtr="0" compatLnSpc="1"/>
          <a:lstStyle>
            <a:lvl1pPr algn="r">
              <a:buFont typeface="Arial" panose="020B0604020202020204" pitchFamily="34" charset="0"/>
              <a:buNone/>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9E55E36C-713D-4A55-8369-A40967FA69E5}"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2025/4/8</a:t>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316" name="幻灯片图像占位符 3"/>
          <p:cNvSpPr>
            <a:spLocks noGrp="1" noRot="1" noChangeAspect="1"/>
          </p:cNvSpPr>
          <p:nvPr>
            <p:ph type="sldImg" idx="2"/>
          </p:nvPr>
        </p:nvSpPr>
        <p:spPr>
          <a:xfrm>
            <a:off x="3094038" y="511175"/>
            <a:ext cx="3740150" cy="2544763"/>
          </a:xfrm>
          <a:prstGeom prst="rect">
            <a:avLst/>
          </a:prstGeom>
          <a:noFill/>
          <a:ln w="9525">
            <a:noFill/>
          </a:ln>
        </p:spPr>
      </p:sp>
      <p:sp>
        <p:nvSpPr>
          <p:cNvPr id="48133" name="备注占位符 4"/>
          <p:cNvSpPr>
            <a:spLocks noGrp="1" noRot="1" noChangeAspect="1" noChangeArrowheads="1"/>
          </p:cNvSpPr>
          <p:nvPr/>
        </p:nvSpPr>
        <p:spPr bwMode="auto">
          <a:xfrm>
            <a:off x="991901" y="3225800"/>
            <a:ext cx="7944914" cy="3062288"/>
          </a:xfrm>
          <a:prstGeom prst="rect">
            <a:avLst/>
          </a:prstGeom>
          <a:noFill/>
          <a:ln>
            <a:noFill/>
          </a:ln>
        </p:spPr>
        <p:txBody>
          <a:bodyPr lIns="90727" tIns="45363" rIns="90727" bIns="45363" anchor="ctr"/>
          <a:lstStyle>
            <a:lvl1pPr defTabSz="0">
              <a:defRPr>
                <a:solidFill>
                  <a:schemeClr val="tx1"/>
                </a:solidFill>
                <a:latin typeface="Arial" panose="020B0604020202020204" pitchFamily="34" charset="0"/>
                <a:ea typeface="宋体" panose="02010600030101010101" pitchFamily="2" charset="-122"/>
              </a:defRPr>
            </a:lvl1pPr>
            <a:lvl2pPr marL="742950" indent="-285750" defTabSz="0">
              <a:defRPr>
                <a:solidFill>
                  <a:schemeClr val="tx1"/>
                </a:solidFill>
                <a:latin typeface="Arial" panose="020B0604020202020204" pitchFamily="34" charset="0"/>
                <a:ea typeface="宋体" panose="02010600030101010101" pitchFamily="2" charset="-122"/>
              </a:defRPr>
            </a:lvl2pPr>
            <a:lvl3pPr marL="1143000" indent="-228600" defTabSz="0">
              <a:defRPr>
                <a:solidFill>
                  <a:schemeClr val="tx1"/>
                </a:solidFill>
                <a:latin typeface="Arial" panose="020B0604020202020204" pitchFamily="34" charset="0"/>
                <a:ea typeface="宋体" panose="02010600030101010101" pitchFamily="2" charset="-122"/>
              </a:defRPr>
            </a:lvl3pPr>
            <a:lvl4pPr marL="1600200" indent="-228600" defTabSz="0">
              <a:defRPr>
                <a:solidFill>
                  <a:schemeClr val="tx1"/>
                </a:solidFill>
                <a:latin typeface="Arial" panose="020B0604020202020204" pitchFamily="34" charset="0"/>
                <a:ea typeface="宋体" panose="02010600030101010101" pitchFamily="2" charset="-122"/>
              </a:defRPr>
            </a:lvl4pPr>
            <a:lvl5pPr marL="2057400" indent="-228600" defTabSz="0">
              <a:defRPr>
                <a:solidFill>
                  <a:schemeClr val="tx1"/>
                </a:solidFill>
                <a:latin typeface="Arial" panose="020B0604020202020204" pitchFamily="34" charset="0"/>
                <a:ea typeface="宋体" panose="02010600030101010101" pitchFamily="2" charset="-122"/>
              </a:defRPr>
            </a:lvl5pPr>
            <a:lvl6pPr marL="2514600" indent="-228600" defTabSz="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第二级</a:t>
            </a: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第三级</a:t>
            </a: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第四级</a:t>
            </a: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第五级</a:t>
            </a:r>
          </a:p>
        </p:txBody>
      </p:sp>
      <p:sp>
        <p:nvSpPr>
          <p:cNvPr id="2054" name="页脚占位符 5"/>
          <p:cNvSpPr>
            <a:spLocks noGrp="1" noChangeArrowheads="1"/>
          </p:cNvSpPr>
          <p:nvPr>
            <p:ph type="ftr" sz="quarter" idx="4"/>
          </p:nvPr>
        </p:nvSpPr>
        <p:spPr bwMode="auto">
          <a:xfrm>
            <a:off x="1" y="6451600"/>
            <a:ext cx="4302551" cy="344488"/>
          </a:xfrm>
          <a:prstGeom prst="rect">
            <a:avLst/>
          </a:prstGeom>
          <a:noFill/>
          <a:ln w="9525">
            <a:noFill/>
            <a:miter lim="800000"/>
          </a:ln>
        </p:spPr>
        <p:txBody>
          <a:bodyPr vert="horz" wrap="square" lIns="90727" tIns="45363" rIns="90727" bIns="45363" numCol="1" anchor="b" anchorCtr="0" compatLnSpc="1"/>
          <a:lstStyle>
            <a:lvl1pPr>
              <a:buFont typeface="Arial" panose="020B0604020202020204" pitchFamily="34" charset="0"/>
              <a:buNone/>
              <a:defRPr sz="1200">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5" name="灯片编号占位符 6"/>
          <p:cNvSpPr>
            <a:spLocks noGrp="1" noChangeArrowheads="1"/>
          </p:cNvSpPr>
          <p:nvPr>
            <p:ph type="sldNum" sz="quarter" idx="5"/>
          </p:nvPr>
        </p:nvSpPr>
        <p:spPr bwMode="auto">
          <a:xfrm>
            <a:off x="5622928" y="6451600"/>
            <a:ext cx="4304169" cy="344488"/>
          </a:xfrm>
          <a:prstGeom prst="rect">
            <a:avLst/>
          </a:prstGeom>
          <a:noFill/>
          <a:ln w="9525">
            <a:noFill/>
            <a:miter lim="800000"/>
          </a:ln>
        </p:spPr>
        <p:txBody>
          <a:bodyPr vert="horz" wrap="square" lIns="90727" tIns="45363" rIns="90727" bIns="45363" numCol="1" anchor="b" anchorCtr="0" compatLnSpc="1"/>
          <a:lstStyle/>
          <a:p>
            <a:pPr lvl="0" algn="r"/>
            <a:fld id="{9A0DB2DC-4C9A-4742-B13C-FB6460FD3503}" type="slidenum">
              <a:rPr lang="zh-CN" altLang="en-US" dirty="0"/>
              <a:t>‹#›</a:t>
            </a:fld>
            <a:endParaRPr lang="zh-CN" altLang="en-US" sz="1200" dirty="0"/>
          </a:p>
        </p:txBody>
      </p:sp>
    </p:spTree>
    <p:extLst>
      <p:ext uri="{BB962C8B-B14F-4D97-AF65-F5344CB8AC3E}">
        <p14:creationId xmlns:p14="http://schemas.microsoft.com/office/powerpoint/2010/main" val="2177490846"/>
      </p:ext>
    </p:extLst>
  </p:cSld>
  <p:clrMap bg1="lt1" tx1="dk1" bg2="lt2" tx2="dk2" accent1="accent1" accent2="accent2" accent3="accent3" accent4="accent4" accent5="accent5" accent6="accent6" hlink="hlink" folHlink="folHlink"/>
  <p:hf sldNum="0" hdr="0" ftr="0" dt="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p:sp>
      <p:sp>
        <p:nvSpPr>
          <p:cNvPr id="16387" name="备注占位符 2"/>
          <p:cNvSpPr>
            <a:spLocks noGrp="1"/>
          </p:cNvSpPr>
          <p:nvPr>
            <p:ph type="body" idx="1"/>
          </p:nvPr>
        </p:nvSpPr>
        <p:spPr>
          <a:xfrm>
            <a:off x="679606" y="4714876"/>
            <a:ext cx="5438464" cy="4467225"/>
          </a:xfrm>
          <a:prstGeom prst="rect">
            <a:avLst/>
          </a:prstGeom>
          <a:noFill/>
          <a:ln w="9525">
            <a:noFill/>
          </a:ln>
        </p:spPr>
        <p:txBody>
          <a:bodyPr lIns="90727" tIns="45363" rIns="90727" bIns="45363"/>
          <a:lstStyle/>
          <a:p>
            <a:pPr lvl="0"/>
            <a:endParaRPr lang="zh-CN" altLang="en-US" dirty="0"/>
          </a:p>
        </p:txBody>
      </p:sp>
      <p:sp>
        <p:nvSpPr>
          <p:cNvPr id="16388" name="灯片编号占位符 3"/>
          <p:cNvSpPr txBox="1">
            <a:spLocks noGrp="1"/>
          </p:cNvSpPr>
          <p:nvPr>
            <p:ph type="sldNum" sz="quarter"/>
          </p:nvPr>
        </p:nvSpPr>
        <p:spPr>
          <a:xfrm>
            <a:off x="5622928" y="6451600"/>
            <a:ext cx="4304169" cy="344488"/>
          </a:xfrm>
          <a:prstGeom prst="rect">
            <a:avLst/>
          </a:prstGeom>
          <a:noFill/>
          <a:ln w="9525">
            <a:noFill/>
          </a:ln>
        </p:spPr>
        <p:txBody>
          <a:bodyPr lIns="90727" tIns="45363" rIns="90727" bIns="45363" anchor="b" anchorCtr="0"/>
          <a:lstStyle/>
          <a:p>
            <a:pPr lvl="0" algn="r"/>
            <a:fld id="{9A0DB2DC-4C9A-4742-B13C-FB6460FD3503}" type="slidenum">
              <a:rPr lang="zh-CN" altLang="en-US" dirty="0"/>
              <a:t>1</a:t>
            </a:fld>
            <a:endParaRPr lang="zh-CN" altLang="en-US" sz="1200" dirty="0"/>
          </a:p>
        </p:txBody>
      </p:sp>
    </p:spTree>
    <p:extLst>
      <p:ext uri="{BB962C8B-B14F-4D97-AF65-F5344CB8AC3E}">
        <p14:creationId xmlns:p14="http://schemas.microsoft.com/office/powerpoint/2010/main" val="3318266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TextEdit="1"/>
          </p:cNvSpPr>
          <p:nvPr>
            <p:ph type="sldImg"/>
          </p:nvPr>
        </p:nvSpPr>
        <p:spPr/>
      </p:sp>
      <p:sp>
        <p:nvSpPr>
          <p:cNvPr id="47107" name="备注占位符 2"/>
          <p:cNvSpPr>
            <a:spLocks noGrp="1"/>
          </p:cNvSpPr>
          <p:nvPr>
            <p:ph type="body" idx="1"/>
          </p:nvPr>
        </p:nvSpPr>
        <p:spPr>
          <a:xfrm>
            <a:off x="679606" y="4714876"/>
            <a:ext cx="5438464" cy="4467225"/>
          </a:xfrm>
          <a:prstGeom prst="rect">
            <a:avLst/>
          </a:prstGeom>
          <a:noFill/>
          <a:ln w="9525">
            <a:noFill/>
          </a:ln>
        </p:spPr>
        <p:txBody>
          <a:bodyPr lIns="90727" tIns="45363" rIns="90727" bIns="45363"/>
          <a:lstStyle/>
          <a:p>
            <a:pPr lvl="0"/>
            <a:endParaRPr lang="zh-CN" altLang="en-US" dirty="0"/>
          </a:p>
        </p:txBody>
      </p:sp>
      <p:sp>
        <p:nvSpPr>
          <p:cNvPr id="47108" name="灯片编号占位符 3"/>
          <p:cNvSpPr txBox="1">
            <a:spLocks noGrp="1"/>
          </p:cNvSpPr>
          <p:nvPr>
            <p:ph type="sldNum" sz="quarter"/>
          </p:nvPr>
        </p:nvSpPr>
        <p:spPr>
          <a:xfrm>
            <a:off x="5622928" y="6451600"/>
            <a:ext cx="4304169" cy="344488"/>
          </a:xfrm>
          <a:prstGeom prst="rect">
            <a:avLst/>
          </a:prstGeom>
          <a:noFill/>
          <a:ln w="9525">
            <a:noFill/>
          </a:ln>
        </p:spPr>
        <p:txBody>
          <a:bodyPr lIns="90727" tIns="45363" rIns="90727" bIns="45363" anchor="b" anchorCtr="0"/>
          <a:lstStyle/>
          <a:p>
            <a:pPr lvl="0" algn="r"/>
            <a:fld id="{9A0DB2DC-4C9A-4742-B13C-FB6460FD3503}" type="slidenum">
              <a:rPr lang="zh-CN" altLang="en-US" dirty="0"/>
              <a:t>13</a:t>
            </a:fld>
            <a:endParaRPr lang="zh-CN" altLang="en-US" sz="1200" dirty="0"/>
          </a:p>
        </p:txBody>
      </p:sp>
    </p:spTree>
    <p:extLst>
      <p:ext uri="{BB962C8B-B14F-4D97-AF65-F5344CB8AC3E}">
        <p14:creationId xmlns:p14="http://schemas.microsoft.com/office/powerpoint/2010/main" val="3755036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TextEdit="1"/>
          </p:cNvSpPr>
          <p:nvPr>
            <p:ph type="sldImg"/>
          </p:nvPr>
        </p:nvSpPr>
        <p:spPr/>
      </p:sp>
      <p:sp>
        <p:nvSpPr>
          <p:cNvPr id="47107" name="备注占位符 2"/>
          <p:cNvSpPr>
            <a:spLocks noGrp="1"/>
          </p:cNvSpPr>
          <p:nvPr>
            <p:ph type="body" idx="1"/>
          </p:nvPr>
        </p:nvSpPr>
        <p:spPr>
          <a:xfrm>
            <a:off x="679606" y="4714876"/>
            <a:ext cx="5438464" cy="4467225"/>
          </a:xfrm>
          <a:prstGeom prst="rect">
            <a:avLst/>
          </a:prstGeom>
          <a:noFill/>
          <a:ln w="9525">
            <a:noFill/>
          </a:ln>
        </p:spPr>
        <p:txBody>
          <a:bodyPr lIns="90727" tIns="45363" rIns="90727" bIns="45363"/>
          <a:lstStyle/>
          <a:p>
            <a:pPr lvl="0"/>
            <a:endParaRPr lang="zh-CN" altLang="en-US" dirty="0"/>
          </a:p>
        </p:txBody>
      </p:sp>
      <p:sp>
        <p:nvSpPr>
          <p:cNvPr id="47108" name="灯片编号占位符 3"/>
          <p:cNvSpPr txBox="1">
            <a:spLocks noGrp="1"/>
          </p:cNvSpPr>
          <p:nvPr>
            <p:ph type="sldNum" sz="quarter"/>
          </p:nvPr>
        </p:nvSpPr>
        <p:spPr>
          <a:xfrm>
            <a:off x="5622928" y="6451600"/>
            <a:ext cx="4304169" cy="344488"/>
          </a:xfrm>
          <a:prstGeom prst="rect">
            <a:avLst/>
          </a:prstGeom>
          <a:noFill/>
          <a:ln w="9525">
            <a:noFill/>
          </a:ln>
        </p:spPr>
        <p:txBody>
          <a:bodyPr lIns="90727" tIns="45363" rIns="90727" bIns="45363" anchor="b" anchorCtr="0"/>
          <a:lstStyle/>
          <a:p>
            <a:pPr lvl="0" algn="r"/>
            <a:fld id="{9A0DB2DC-4C9A-4742-B13C-FB6460FD3503}" type="slidenum">
              <a:rPr lang="zh-CN" altLang="en-US" dirty="0"/>
              <a:t>14</a:t>
            </a:fld>
            <a:endParaRPr lang="zh-CN" altLang="en-US" sz="1200" dirty="0"/>
          </a:p>
        </p:txBody>
      </p:sp>
    </p:spTree>
    <p:extLst>
      <p:ext uri="{BB962C8B-B14F-4D97-AF65-F5344CB8AC3E}">
        <p14:creationId xmlns:p14="http://schemas.microsoft.com/office/powerpoint/2010/main" val="650268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p:sp>
      <p:sp>
        <p:nvSpPr>
          <p:cNvPr id="34819" name="备注占位符 2"/>
          <p:cNvSpPr>
            <a:spLocks noGrp="1"/>
          </p:cNvSpPr>
          <p:nvPr>
            <p:ph type="body" idx="1"/>
          </p:nvPr>
        </p:nvSpPr>
        <p:spPr>
          <a:xfrm>
            <a:off x="679606" y="4714876"/>
            <a:ext cx="5438464" cy="4467225"/>
          </a:xfrm>
          <a:prstGeom prst="rect">
            <a:avLst/>
          </a:prstGeom>
          <a:noFill/>
          <a:ln w="9525">
            <a:noFill/>
          </a:ln>
        </p:spPr>
        <p:txBody>
          <a:bodyPr lIns="90727" tIns="45363" rIns="90727" bIns="45363"/>
          <a:lstStyle/>
          <a:p>
            <a:pPr lvl="0"/>
            <a:endParaRPr lang="zh-CN" altLang="en-US" dirty="0"/>
          </a:p>
        </p:txBody>
      </p:sp>
      <p:sp>
        <p:nvSpPr>
          <p:cNvPr id="34820" name="灯片编号占位符 3"/>
          <p:cNvSpPr txBox="1">
            <a:spLocks noGrp="1"/>
          </p:cNvSpPr>
          <p:nvPr>
            <p:ph type="sldNum" sz="quarter"/>
          </p:nvPr>
        </p:nvSpPr>
        <p:spPr>
          <a:xfrm>
            <a:off x="5622928" y="6451600"/>
            <a:ext cx="4304169" cy="344488"/>
          </a:xfrm>
          <a:prstGeom prst="rect">
            <a:avLst/>
          </a:prstGeom>
          <a:noFill/>
          <a:ln w="9525">
            <a:noFill/>
          </a:ln>
        </p:spPr>
        <p:txBody>
          <a:bodyPr lIns="90727" tIns="45363" rIns="90727" bIns="45363" anchor="b" anchorCtr="0"/>
          <a:lstStyle/>
          <a:p>
            <a:pPr lvl="0" algn="r"/>
            <a:fld id="{9A0DB2DC-4C9A-4742-B13C-FB6460FD3503}" type="slidenum">
              <a:rPr lang="zh-CN" altLang="en-US" dirty="0"/>
              <a:t>15</a:t>
            </a:fld>
            <a:endParaRPr lang="zh-CN" altLang="en-US" sz="1200" dirty="0"/>
          </a:p>
        </p:txBody>
      </p:sp>
    </p:spTree>
    <p:extLst>
      <p:ext uri="{BB962C8B-B14F-4D97-AF65-F5344CB8AC3E}">
        <p14:creationId xmlns:p14="http://schemas.microsoft.com/office/powerpoint/2010/main" val="1046042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TextEdit="1"/>
          </p:cNvSpPr>
          <p:nvPr>
            <p:ph type="sldImg"/>
          </p:nvPr>
        </p:nvSpPr>
        <p:spPr/>
      </p:sp>
      <p:sp>
        <p:nvSpPr>
          <p:cNvPr id="47107" name="备注占位符 2"/>
          <p:cNvSpPr>
            <a:spLocks noGrp="1"/>
          </p:cNvSpPr>
          <p:nvPr>
            <p:ph type="body" idx="1"/>
          </p:nvPr>
        </p:nvSpPr>
        <p:spPr>
          <a:xfrm>
            <a:off x="679606" y="4714876"/>
            <a:ext cx="5438464" cy="4467225"/>
          </a:xfrm>
          <a:prstGeom prst="rect">
            <a:avLst/>
          </a:prstGeom>
          <a:noFill/>
          <a:ln w="9525">
            <a:noFill/>
          </a:ln>
        </p:spPr>
        <p:txBody>
          <a:bodyPr lIns="90727" tIns="45363" rIns="90727" bIns="45363"/>
          <a:lstStyle/>
          <a:p>
            <a:pPr lvl="0"/>
            <a:endParaRPr lang="zh-CN" altLang="en-US" dirty="0"/>
          </a:p>
        </p:txBody>
      </p:sp>
      <p:sp>
        <p:nvSpPr>
          <p:cNvPr id="47108" name="灯片编号占位符 3"/>
          <p:cNvSpPr txBox="1">
            <a:spLocks noGrp="1"/>
          </p:cNvSpPr>
          <p:nvPr>
            <p:ph type="sldNum" sz="quarter"/>
          </p:nvPr>
        </p:nvSpPr>
        <p:spPr>
          <a:xfrm>
            <a:off x="5622928" y="6451600"/>
            <a:ext cx="4304169" cy="344488"/>
          </a:xfrm>
          <a:prstGeom prst="rect">
            <a:avLst/>
          </a:prstGeom>
          <a:noFill/>
          <a:ln w="9525">
            <a:noFill/>
          </a:ln>
        </p:spPr>
        <p:txBody>
          <a:bodyPr lIns="90727" tIns="45363" rIns="90727" bIns="45363" anchor="b" anchorCtr="0"/>
          <a:lstStyle/>
          <a:p>
            <a:pPr lvl="0" algn="r"/>
            <a:fld id="{9A0DB2DC-4C9A-4742-B13C-FB6460FD3503}" type="slidenum">
              <a:rPr lang="zh-CN" altLang="en-US" dirty="0"/>
              <a:t>16</a:t>
            </a:fld>
            <a:endParaRPr lang="zh-CN" altLang="en-US" sz="1200" dirty="0"/>
          </a:p>
        </p:txBody>
      </p:sp>
    </p:spTree>
    <p:extLst>
      <p:ext uri="{BB962C8B-B14F-4D97-AF65-F5344CB8AC3E}">
        <p14:creationId xmlns:p14="http://schemas.microsoft.com/office/powerpoint/2010/main" val="310934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a:xfrm>
            <a:off x="679606" y="4714876"/>
            <a:ext cx="5438464" cy="4467225"/>
          </a:xfrm>
          <a:prstGeom prst="rect">
            <a:avLst/>
          </a:prstGeom>
          <a:noFill/>
          <a:ln w="9525">
            <a:noFill/>
          </a:ln>
        </p:spPr>
        <p:txBody>
          <a:bodyPr lIns="90727" tIns="45363" rIns="90727" bIns="45363"/>
          <a:lstStyle/>
          <a:p>
            <a:pPr lvl="0"/>
            <a:endParaRPr lang="zh-CN" altLang="en-US" dirty="0"/>
          </a:p>
        </p:txBody>
      </p:sp>
      <p:sp>
        <p:nvSpPr>
          <p:cNvPr id="57348" name="灯片编号占位符 4"/>
          <p:cNvSpPr txBox="1">
            <a:spLocks noGrp="1"/>
          </p:cNvSpPr>
          <p:nvPr>
            <p:ph type="sldNum" sz="quarter"/>
          </p:nvPr>
        </p:nvSpPr>
        <p:spPr>
          <a:xfrm>
            <a:off x="5622928" y="6451600"/>
            <a:ext cx="4304169" cy="344488"/>
          </a:xfrm>
          <a:prstGeom prst="rect">
            <a:avLst/>
          </a:prstGeom>
          <a:noFill/>
          <a:ln w="9525">
            <a:noFill/>
          </a:ln>
        </p:spPr>
        <p:txBody>
          <a:bodyPr lIns="90727" tIns="45363" rIns="90727" bIns="45363" anchor="b" anchorCtr="0"/>
          <a:lstStyle/>
          <a:p>
            <a:pPr lvl="0" algn="r"/>
            <a:fld id="{9A0DB2DC-4C9A-4742-B13C-FB6460FD3503}" type="slidenum">
              <a:rPr lang="zh-CN" altLang="en-US" dirty="0"/>
              <a:t>17</a:t>
            </a:fld>
            <a:endParaRPr lang="zh-CN" altLang="en-US" sz="1200" dirty="0"/>
          </a:p>
        </p:txBody>
      </p:sp>
    </p:spTree>
    <p:extLst>
      <p:ext uri="{BB962C8B-B14F-4D97-AF65-F5344CB8AC3E}">
        <p14:creationId xmlns:p14="http://schemas.microsoft.com/office/powerpoint/2010/main" val="615640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p:sp>
      <p:sp>
        <p:nvSpPr>
          <p:cNvPr id="34819" name="备注占位符 2"/>
          <p:cNvSpPr>
            <a:spLocks noGrp="1"/>
          </p:cNvSpPr>
          <p:nvPr>
            <p:ph type="body" idx="1"/>
          </p:nvPr>
        </p:nvSpPr>
        <p:spPr>
          <a:xfrm>
            <a:off x="679606" y="4714876"/>
            <a:ext cx="5438464" cy="4467225"/>
          </a:xfrm>
          <a:prstGeom prst="rect">
            <a:avLst/>
          </a:prstGeom>
          <a:noFill/>
          <a:ln w="9525">
            <a:noFill/>
          </a:ln>
        </p:spPr>
        <p:txBody>
          <a:bodyPr lIns="90727" tIns="45363" rIns="90727" bIns="45363"/>
          <a:lstStyle/>
          <a:p>
            <a:pPr lvl="0"/>
            <a:endParaRPr lang="zh-CN" altLang="en-US" dirty="0"/>
          </a:p>
        </p:txBody>
      </p:sp>
      <p:sp>
        <p:nvSpPr>
          <p:cNvPr id="34820" name="灯片编号占位符 3"/>
          <p:cNvSpPr txBox="1">
            <a:spLocks noGrp="1"/>
          </p:cNvSpPr>
          <p:nvPr>
            <p:ph type="sldNum" sz="quarter"/>
          </p:nvPr>
        </p:nvSpPr>
        <p:spPr>
          <a:xfrm>
            <a:off x="5622928" y="6451600"/>
            <a:ext cx="4304169" cy="344488"/>
          </a:xfrm>
          <a:prstGeom prst="rect">
            <a:avLst/>
          </a:prstGeom>
          <a:noFill/>
          <a:ln w="9525">
            <a:noFill/>
          </a:ln>
        </p:spPr>
        <p:txBody>
          <a:bodyPr lIns="90727" tIns="45363" rIns="90727" bIns="45363" anchor="b" anchorCtr="0"/>
          <a:lstStyle/>
          <a:p>
            <a:pPr lvl="0" algn="r"/>
            <a:fld id="{9A0DB2DC-4C9A-4742-B13C-FB6460FD3503}" type="slidenum">
              <a:rPr lang="zh-CN" altLang="en-US" dirty="0"/>
              <a:t>18</a:t>
            </a:fld>
            <a:endParaRPr lang="zh-CN" altLang="en-US" sz="1200" dirty="0"/>
          </a:p>
        </p:txBody>
      </p:sp>
    </p:spTree>
    <p:extLst>
      <p:ext uri="{BB962C8B-B14F-4D97-AF65-F5344CB8AC3E}">
        <p14:creationId xmlns:p14="http://schemas.microsoft.com/office/powerpoint/2010/main" val="2433721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p:sp>
      <p:sp>
        <p:nvSpPr>
          <p:cNvPr id="34819" name="备注占位符 2"/>
          <p:cNvSpPr>
            <a:spLocks noGrp="1"/>
          </p:cNvSpPr>
          <p:nvPr>
            <p:ph type="body" idx="1"/>
          </p:nvPr>
        </p:nvSpPr>
        <p:spPr>
          <a:xfrm>
            <a:off x="679606" y="4714876"/>
            <a:ext cx="5438464" cy="4467225"/>
          </a:xfrm>
          <a:prstGeom prst="rect">
            <a:avLst/>
          </a:prstGeom>
          <a:noFill/>
          <a:ln w="9525">
            <a:noFill/>
          </a:ln>
        </p:spPr>
        <p:txBody>
          <a:bodyPr lIns="90727" tIns="45363" rIns="90727" bIns="45363"/>
          <a:lstStyle/>
          <a:p>
            <a:pPr lvl="0"/>
            <a:endParaRPr lang="zh-CN" altLang="en-US" dirty="0"/>
          </a:p>
        </p:txBody>
      </p:sp>
      <p:sp>
        <p:nvSpPr>
          <p:cNvPr id="34820" name="灯片编号占位符 3"/>
          <p:cNvSpPr txBox="1">
            <a:spLocks noGrp="1"/>
          </p:cNvSpPr>
          <p:nvPr>
            <p:ph type="sldNum" sz="quarter"/>
          </p:nvPr>
        </p:nvSpPr>
        <p:spPr>
          <a:xfrm>
            <a:off x="5622928" y="6451600"/>
            <a:ext cx="4304169" cy="344488"/>
          </a:xfrm>
          <a:prstGeom prst="rect">
            <a:avLst/>
          </a:prstGeom>
          <a:noFill/>
          <a:ln w="9525">
            <a:noFill/>
          </a:ln>
        </p:spPr>
        <p:txBody>
          <a:bodyPr lIns="90727" tIns="45363" rIns="90727" bIns="45363" anchor="b" anchorCtr="0"/>
          <a:lstStyle/>
          <a:p>
            <a:pPr lvl="0" algn="r"/>
            <a:fld id="{9A0DB2DC-4C9A-4742-B13C-FB6460FD3503}" type="slidenum">
              <a:rPr lang="zh-CN" altLang="en-US" dirty="0"/>
              <a:t>19</a:t>
            </a:fld>
            <a:endParaRPr lang="zh-CN" altLang="en-US" sz="1200" dirty="0"/>
          </a:p>
        </p:txBody>
      </p:sp>
    </p:spTree>
    <p:extLst>
      <p:ext uri="{BB962C8B-B14F-4D97-AF65-F5344CB8AC3E}">
        <p14:creationId xmlns:p14="http://schemas.microsoft.com/office/powerpoint/2010/main" val="4203887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p:sp>
      <p:sp>
        <p:nvSpPr>
          <p:cNvPr id="34819" name="备注占位符 2"/>
          <p:cNvSpPr>
            <a:spLocks noGrp="1"/>
          </p:cNvSpPr>
          <p:nvPr>
            <p:ph type="body" idx="1"/>
          </p:nvPr>
        </p:nvSpPr>
        <p:spPr>
          <a:xfrm>
            <a:off x="679606" y="4714876"/>
            <a:ext cx="5438464" cy="4467225"/>
          </a:xfrm>
          <a:prstGeom prst="rect">
            <a:avLst/>
          </a:prstGeom>
          <a:noFill/>
          <a:ln w="9525">
            <a:noFill/>
          </a:ln>
        </p:spPr>
        <p:txBody>
          <a:bodyPr lIns="90727" tIns="45363" rIns="90727" bIns="45363"/>
          <a:lstStyle/>
          <a:p>
            <a:pPr lvl="0"/>
            <a:endParaRPr lang="zh-CN" altLang="en-US" dirty="0"/>
          </a:p>
        </p:txBody>
      </p:sp>
      <p:sp>
        <p:nvSpPr>
          <p:cNvPr id="34820" name="灯片编号占位符 3"/>
          <p:cNvSpPr txBox="1">
            <a:spLocks noGrp="1"/>
          </p:cNvSpPr>
          <p:nvPr>
            <p:ph type="sldNum" sz="quarter"/>
          </p:nvPr>
        </p:nvSpPr>
        <p:spPr>
          <a:xfrm>
            <a:off x="5622928" y="6451600"/>
            <a:ext cx="4304169" cy="344488"/>
          </a:xfrm>
          <a:prstGeom prst="rect">
            <a:avLst/>
          </a:prstGeom>
          <a:noFill/>
          <a:ln w="9525">
            <a:noFill/>
          </a:ln>
        </p:spPr>
        <p:txBody>
          <a:bodyPr lIns="90727" tIns="45363" rIns="90727" bIns="45363" anchor="b" anchorCtr="0"/>
          <a:lstStyle/>
          <a:p>
            <a:pPr lvl="0" algn="r"/>
            <a:fld id="{9A0DB2DC-4C9A-4742-B13C-FB6460FD3503}" type="slidenum">
              <a:rPr lang="zh-CN" altLang="en-US" dirty="0"/>
              <a:t>20</a:t>
            </a:fld>
            <a:endParaRPr lang="zh-CN" altLang="en-US" sz="1200" dirty="0"/>
          </a:p>
        </p:txBody>
      </p:sp>
    </p:spTree>
    <p:extLst>
      <p:ext uri="{BB962C8B-B14F-4D97-AF65-F5344CB8AC3E}">
        <p14:creationId xmlns:p14="http://schemas.microsoft.com/office/powerpoint/2010/main" val="2172528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幻灯片图像占位符 1"/>
          <p:cNvSpPr>
            <a:spLocks noGrp="1" noRot="1" noChangeAspect="1" noTextEdit="1"/>
          </p:cNvSpPr>
          <p:nvPr>
            <p:ph type="sldImg"/>
          </p:nvPr>
        </p:nvSpPr>
        <p:spPr/>
      </p:sp>
      <p:sp>
        <p:nvSpPr>
          <p:cNvPr id="88067" name="备注占位符 2"/>
          <p:cNvSpPr>
            <a:spLocks noGrp="1"/>
          </p:cNvSpPr>
          <p:nvPr>
            <p:ph type="body" idx="1"/>
          </p:nvPr>
        </p:nvSpPr>
        <p:spPr>
          <a:xfrm>
            <a:off x="679606" y="4714876"/>
            <a:ext cx="5438464" cy="4467225"/>
          </a:xfrm>
          <a:prstGeom prst="rect">
            <a:avLst/>
          </a:prstGeom>
          <a:noFill/>
          <a:ln w="9525">
            <a:noFill/>
          </a:ln>
        </p:spPr>
        <p:txBody>
          <a:bodyPr lIns="90727" tIns="45363" rIns="90727" bIns="45363"/>
          <a:lstStyle/>
          <a:p>
            <a:pPr lvl="0"/>
            <a:endParaRPr lang="zh-CN" altLang="en-US" dirty="0"/>
          </a:p>
        </p:txBody>
      </p:sp>
      <p:sp>
        <p:nvSpPr>
          <p:cNvPr id="88068" name="灯片编号占位符 3"/>
          <p:cNvSpPr txBox="1">
            <a:spLocks noGrp="1"/>
          </p:cNvSpPr>
          <p:nvPr>
            <p:ph type="sldNum" sz="quarter"/>
          </p:nvPr>
        </p:nvSpPr>
        <p:spPr>
          <a:xfrm>
            <a:off x="5622928" y="6451600"/>
            <a:ext cx="4304169" cy="344488"/>
          </a:xfrm>
          <a:prstGeom prst="rect">
            <a:avLst/>
          </a:prstGeom>
          <a:noFill/>
          <a:ln w="9525">
            <a:noFill/>
          </a:ln>
        </p:spPr>
        <p:txBody>
          <a:bodyPr lIns="90727" tIns="45363" rIns="90727" bIns="45363" anchor="b" anchorCtr="0"/>
          <a:lstStyle/>
          <a:p>
            <a:pPr lvl="0" algn="r"/>
            <a:fld id="{9A0DB2DC-4C9A-4742-B13C-FB6460FD3503}" type="slidenum">
              <a:rPr lang="zh-CN" altLang="en-US" dirty="0"/>
              <a:t>21</a:t>
            </a:fld>
            <a:endParaRPr lang="zh-CN" altLang="en-US" sz="1200" dirty="0"/>
          </a:p>
        </p:txBody>
      </p:sp>
    </p:spTree>
    <p:extLst>
      <p:ext uri="{BB962C8B-B14F-4D97-AF65-F5344CB8AC3E}">
        <p14:creationId xmlns:p14="http://schemas.microsoft.com/office/powerpoint/2010/main" val="1745213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p:sp>
      <p:sp>
        <p:nvSpPr>
          <p:cNvPr id="34819" name="备注占位符 2"/>
          <p:cNvSpPr>
            <a:spLocks noGrp="1"/>
          </p:cNvSpPr>
          <p:nvPr>
            <p:ph type="body" idx="1"/>
          </p:nvPr>
        </p:nvSpPr>
        <p:spPr>
          <a:xfrm>
            <a:off x="679606" y="4714876"/>
            <a:ext cx="5438464" cy="4467225"/>
          </a:xfrm>
          <a:prstGeom prst="rect">
            <a:avLst/>
          </a:prstGeom>
          <a:noFill/>
          <a:ln w="9525">
            <a:noFill/>
          </a:ln>
        </p:spPr>
        <p:txBody>
          <a:bodyPr lIns="90727" tIns="45363" rIns="90727" bIns="45363"/>
          <a:lstStyle/>
          <a:p>
            <a:pPr lvl="0"/>
            <a:endParaRPr lang="zh-CN" altLang="en-US" dirty="0"/>
          </a:p>
        </p:txBody>
      </p:sp>
      <p:sp>
        <p:nvSpPr>
          <p:cNvPr id="34820" name="灯片编号占位符 3"/>
          <p:cNvSpPr txBox="1">
            <a:spLocks noGrp="1"/>
          </p:cNvSpPr>
          <p:nvPr>
            <p:ph type="sldNum" sz="quarter"/>
          </p:nvPr>
        </p:nvSpPr>
        <p:spPr>
          <a:xfrm>
            <a:off x="5622928" y="6451600"/>
            <a:ext cx="4304169" cy="344488"/>
          </a:xfrm>
          <a:prstGeom prst="rect">
            <a:avLst/>
          </a:prstGeom>
          <a:noFill/>
          <a:ln w="9525">
            <a:noFill/>
          </a:ln>
        </p:spPr>
        <p:txBody>
          <a:bodyPr lIns="90727" tIns="45363" rIns="90727" bIns="45363" anchor="b" anchorCtr="0"/>
          <a:lstStyle/>
          <a:p>
            <a:pPr lvl="0" algn="r"/>
            <a:fld id="{9A0DB2DC-4C9A-4742-B13C-FB6460FD3503}" type="slidenum">
              <a:rPr lang="zh-CN" altLang="en-US" dirty="0"/>
              <a:t>22</a:t>
            </a:fld>
            <a:endParaRPr lang="zh-CN" altLang="en-US" sz="1200" dirty="0"/>
          </a:p>
        </p:txBody>
      </p:sp>
    </p:spTree>
    <p:extLst>
      <p:ext uri="{BB962C8B-B14F-4D97-AF65-F5344CB8AC3E}">
        <p14:creationId xmlns:p14="http://schemas.microsoft.com/office/powerpoint/2010/main" val="3759133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sz="quarter"/>
          </p:nvPr>
        </p:nvSpPr>
        <p:spPr>
          <a:xfrm>
            <a:off x="656193" y="4267862"/>
            <a:ext cx="5249545" cy="3491887"/>
          </a:xfrm>
          <a:prstGeom prst="rect">
            <a:avLst/>
          </a:prstGeom>
        </p:spPr>
        <p:txBody>
          <a:bodyPr/>
          <a:lstStyle/>
          <a:p>
            <a:endParaRPr lang="zh-CN" altLang="en-US"/>
          </a:p>
        </p:txBody>
      </p:sp>
    </p:spTree>
    <p:extLst>
      <p:ext uri="{BB962C8B-B14F-4D97-AF65-F5344CB8AC3E}">
        <p14:creationId xmlns:p14="http://schemas.microsoft.com/office/powerpoint/2010/main" val="1894818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p:sp>
      <p:sp>
        <p:nvSpPr>
          <p:cNvPr id="34819" name="备注占位符 2"/>
          <p:cNvSpPr>
            <a:spLocks noGrp="1"/>
          </p:cNvSpPr>
          <p:nvPr>
            <p:ph type="body" idx="1"/>
          </p:nvPr>
        </p:nvSpPr>
        <p:spPr>
          <a:xfrm>
            <a:off x="679606" y="4714876"/>
            <a:ext cx="5438464" cy="4467225"/>
          </a:xfrm>
          <a:prstGeom prst="rect">
            <a:avLst/>
          </a:prstGeom>
          <a:noFill/>
          <a:ln w="9525">
            <a:noFill/>
          </a:ln>
        </p:spPr>
        <p:txBody>
          <a:bodyPr lIns="90727" tIns="45363" rIns="90727" bIns="45363"/>
          <a:lstStyle/>
          <a:p>
            <a:pPr lvl="0"/>
            <a:endParaRPr lang="zh-CN" altLang="en-US" dirty="0"/>
          </a:p>
        </p:txBody>
      </p:sp>
      <p:sp>
        <p:nvSpPr>
          <p:cNvPr id="34820" name="灯片编号占位符 3"/>
          <p:cNvSpPr txBox="1">
            <a:spLocks noGrp="1"/>
          </p:cNvSpPr>
          <p:nvPr>
            <p:ph type="sldNum" sz="quarter"/>
          </p:nvPr>
        </p:nvSpPr>
        <p:spPr>
          <a:xfrm>
            <a:off x="5622928" y="6451600"/>
            <a:ext cx="4304169" cy="344488"/>
          </a:xfrm>
          <a:prstGeom prst="rect">
            <a:avLst/>
          </a:prstGeom>
          <a:noFill/>
          <a:ln w="9525">
            <a:noFill/>
          </a:ln>
        </p:spPr>
        <p:txBody>
          <a:bodyPr lIns="90727" tIns="45363" rIns="90727" bIns="45363" anchor="b" anchorCtr="0"/>
          <a:lstStyle/>
          <a:p>
            <a:pPr lvl="0" algn="r"/>
            <a:fld id="{9A0DB2DC-4C9A-4742-B13C-FB6460FD3503}" type="slidenum">
              <a:rPr lang="zh-CN" altLang="en-US" dirty="0"/>
              <a:t>23</a:t>
            </a:fld>
            <a:endParaRPr lang="zh-CN" altLang="en-US" sz="1200" dirty="0"/>
          </a:p>
        </p:txBody>
      </p:sp>
    </p:spTree>
    <p:extLst>
      <p:ext uri="{BB962C8B-B14F-4D97-AF65-F5344CB8AC3E}">
        <p14:creationId xmlns:p14="http://schemas.microsoft.com/office/powerpoint/2010/main" val="3736707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p:sp>
      <p:sp>
        <p:nvSpPr>
          <p:cNvPr id="16387" name="备注占位符 2"/>
          <p:cNvSpPr>
            <a:spLocks noGrp="1"/>
          </p:cNvSpPr>
          <p:nvPr>
            <p:ph type="body" idx="1"/>
          </p:nvPr>
        </p:nvSpPr>
        <p:spPr>
          <a:xfrm>
            <a:off x="679606" y="4714876"/>
            <a:ext cx="5438464" cy="4467225"/>
          </a:xfrm>
          <a:prstGeom prst="rect">
            <a:avLst/>
          </a:prstGeom>
          <a:noFill/>
          <a:ln w="9525">
            <a:noFill/>
          </a:ln>
        </p:spPr>
        <p:txBody>
          <a:bodyPr lIns="90727" tIns="45363" rIns="90727" bIns="45363"/>
          <a:lstStyle/>
          <a:p>
            <a:pPr lvl="0"/>
            <a:endParaRPr lang="zh-CN" altLang="en-US" dirty="0"/>
          </a:p>
        </p:txBody>
      </p:sp>
      <p:sp>
        <p:nvSpPr>
          <p:cNvPr id="16388" name="灯片编号占位符 3"/>
          <p:cNvSpPr txBox="1">
            <a:spLocks noGrp="1"/>
          </p:cNvSpPr>
          <p:nvPr>
            <p:ph type="sldNum" sz="quarter"/>
          </p:nvPr>
        </p:nvSpPr>
        <p:spPr>
          <a:xfrm>
            <a:off x="5622928" y="6451600"/>
            <a:ext cx="4304169" cy="344488"/>
          </a:xfrm>
          <a:prstGeom prst="rect">
            <a:avLst/>
          </a:prstGeom>
          <a:noFill/>
          <a:ln w="9525">
            <a:noFill/>
          </a:ln>
        </p:spPr>
        <p:txBody>
          <a:bodyPr lIns="90727" tIns="45363" rIns="90727" bIns="45363" anchor="b" anchorCtr="0"/>
          <a:lstStyle/>
          <a:p>
            <a:pPr lvl="0" algn="r"/>
            <a:fld id="{9A0DB2DC-4C9A-4742-B13C-FB6460FD3503}" type="slidenum">
              <a:rPr lang="zh-CN" altLang="en-US" dirty="0"/>
              <a:t>24</a:t>
            </a:fld>
            <a:endParaRPr lang="zh-CN" altLang="en-US" sz="1200" dirty="0"/>
          </a:p>
        </p:txBody>
      </p:sp>
    </p:spTree>
    <p:extLst>
      <p:ext uri="{BB962C8B-B14F-4D97-AF65-F5344CB8AC3E}">
        <p14:creationId xmlns:p14="http://schemas.microsoft.com/office/powerpoint/2010/main" val="2053766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sz="quarter"/>
          </p:nvPr>
        </p:nvSpPr>
        <p:spPr>
          <a:xfrm>
            <a:off x="656193" y="4267862"/>
            <a:ext cx="5249545" cy="3491887"/>
          </a:xfrm>
          <a:prstGeom prst="rect">
            <a:avLst/>
          </a:prstGeom>
        </p:spPr>
        <p:txBody>
          <a:bodyPr/>
          <a:lstStyle/>
          <a:p>
            <a:endParaRPr lang="zh-CN" altLang="en-US"/>
          </a:p>
        </p:txBody>
      </p:sp>
    </p:spTree>
    <p:extLst>
      <p:ext uri="{BB962C8B-B14F-4D97-AF65-F5344CB8AC3E}">
        <p14:creationId xmlns:p14="http://schemas.microsoft.com/office/powerpoint/2010/main" val="1195019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p:sp>
      <p:sp>
        <p:nvSpPr>
          <p:cNvPr id="34819" name="备注占位符 2"/>
          <p:cNvSpPr>
            <a:spLocks noGrp="1"/>
          </p:cNvSpPr>
          <p:nvPr>
            <p:ph type="body" idx="1"/>
          </p:nvPr>
        </p:nvSpPr>
        <p:spPr>
          <a:xfrm>
            <a:off x="679606" y="4714876"/>
            <a:ext cx="5438464" cy="4467225"/>
          </a:xfrm>
          <a:prstGeom prst="rect">
            <a:avLst/>
          </a:prstGeom>
          <a:noFill/>
          <a:ln w="9525">
            <a:noFill/>
          </a:ln>
        </p:spPr>
        <p:txBody>
          <a:bodyPr lIns="90727" tIns="45363" rIns="90727" bIns="45363"/>
          <a:lstStyle/>
          <a:p>
            <a:pPr lvl="0"/>
            <a:endParaRPr lang="zh-CN" altLang="en-US" dirty="0"/>
          </a:p>
        </p:txBody>
      </p:sp>
      <p:sp>
        <p:nvSpPr>
          <p:cNvPr id="34820" name="灯片编号占位符 3"/>
          <p:cNvSpPr txBox="1">
            <a:spLocks noGrp="1"/>
          </p:cNvSpPr>
          <p:nvPr>
            <p:ph type="sldNum" sz="quarter"/>
          </p:nvPr>
        </p:nvSpPr>
        <p:spPr>
          <a:xfrm>
            <a:off x="5622928" y="6451600"/>
            <a:ext cx="4304169" cy="344488"/>
          </a:xfrm>
          <a:prstGeom prst="rect">
            <a:avLst/>
          </a:prstGeom>
          <a:noFill/>
          <a:ln w="9525">
            <a:noFill/>
          </a:ln>
        </p:spPr>
        <p:txBody>
          <a:bodyPr lIns="90727" tIns="45363" rIns="90727" bIns="45363" anchor="b" anchorCtr="0"/>
          <a:lstStyle/>
          <a:p>
            <a:pPr lvl="0" algn="r"/>
            <a:fld id="{9A0DB2DC-4C9A-4742-B13C-FB6460FD3503}" type="slidenum">
              <a:rPr lang="zh-CN" altLang="en-US" dirty="0"/>
              <a:t>40</a:t>
            </a:fld>
            <a:endParaRPr lang="zh-CN" altLang="en-US" sz="1200" dirty="0"/>
          </a:p>
        </p:txBody>
      </p:sp>
    </p:spTree>
    <p:extLst>
      <p:ext uri="{BB962C8B-B14F-4D97-AF65-F5344CB8AC3E}">
        <p14:creationId xmlns:p14="http://schemas.microsoft.com/office/powerpoint/2010/main" val="4082197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sz="quarter"/>
          </p:nvPr>
        </p:nvSpPr>
        <p:spPr>
          <a:xfrm>
            <a:off x="656193" y="4267862"/>
            <a:ext cx="5249545" cy="3491887"/>
          </a:xfrm>
          <a:prstGeom prst="rect">
            <a:avLst/>
          </a:prstGeom>
        </p:spPr>
        <p:txBody>
          <a:bodyPr/>
          <a:lstStyle/>
          <a:p>
            <a:endParaRPr lang="zh-CN" altLang="en-US"/>
          </a:p>
        </p:txBody>
      </p:sp>
    </p:spTree>
    <p:extLst>
      <p:ext uri="{BB962C8B-B14F-4D97-AF65-F5344CB8AC3E}">
        <p14:creationId xmlns:p14="http://schemas.microsoft.com/office/powerpoint/2010/main" val="3410749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p:sp>
      <p:sp>
        <p:nvSpPr>
          <p:cNvPr id="16387" name="备注占位符 2"/>
          <p:cNvSpPr>
            <a:spLocks noGrp="1"/>
          </p:cNvSpPr>
          <p:nvPr>
            <p:ph type="body" idx="1"/>
          </p:nvPr>
        </p:nvSpPr>
        <p:spPr>
          <a:xfrm>
            <a:off x="679606" y="4714876"/>
            <a:ext cx="5438464" cy="4467225"/>
          </a:xfrm>
          <a:prstGeom prst="rect">
            <a:avLst/>
          </a:prstGeom>
          <a:noFill/>
          <a:ln w="9525">
            <a:noFill/>
          </a:ln>
        </p:spPr>
        <p:txBody>
          <a:bodyPr lIns="90727" tIns="45363" rIns="90727" bIns="45363"/>
          <a:lstStyle/>
          <a:p>
            <a:pPr lvl="0"/>
            <a:endParaRPr lang="zh-CN" altLang="en-US" dirty="0"/>
          </a:p>
        </p:txBody>
      </p:sp>
      <p:sp>
        <p:nvSpPr>
          <p:cNvPr id="16388" name="灯片编号占位符 3"/>
          <p:cNvSpPr txBox="1">
            <a:spLocks noGrp="1"/>
          </p:cNvSpPr>
          <p:nvPr>
            <p:ph type="sldNum" sz="quarter"/>
          </p:nvPr>
        </p:nvSpPr>
        <p:spPr>
          <a:xfrm>
            <a:off x="5622928" y="6451600"/>
            <a:ext cx="4304169" cy="344488"/>
          </a:xfrm>
          <a:prstGeom prst="rect">
            <a:avLst/>
          </a:prstGeom>
          <a:noFill/>
          <a:ln w="9525">
            <a:noFill/>
          </a:ln>
        </p:spPr>
        <p:txBody>
          <a:bodyPr lIns="90727" tIns="45363" rIns="90727" bIns="45363" anchor="b" anchorCtr="0"/>
          <a:lstStyle/>
          <a:p>
            <a:pPr lvl="0" algn="r"/>
            <a:fld id="{9A0DB2DC-4C9A-4742-B13C-FB6460FD3503}" type="slidenum">
              <a:rPr lang="zh-CN" altLang="en-US" dirty="0"/>
              <a:t>45</a:t>
            </a:fld>
            <a:endParaRPr lang="zh-CN" altLang="en-US" sz="1200" dirty="0"/>
          </a:p>
        </p:txBody>
      </p:sp>
    </p:spTree>
    <p:extLst>
      <p:ext uri="{BB962C8B-B14F-4D97-AF65-F5344CB8AC3E}">
        <p14:creationId xmlns:p14="http://schemas.microsoft.com/office/powerpoint/2010/main" val="2795706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p:sp>
      <p:sp>
        <p:nvSpPr>
          <p:cNvPr id="16387" name="备注占位符 2"/>
          <p:cNvSpPr>
            <a:spLocks noGrp="1"/>
          </p:cNvSpPr>
          <p:nvPr>
            <p:ph type="body" idx="1"/>
          </p:nvPr>
        </p:nvSpPr>
        <p:spPr>
          <a:xfrm>
            <a:off x="679606" y="4714876"/>
            <a:ext cx="5438464" cy="4467225"/>
          </a:xfrm>
          <a:prstGeom prst="rect">
            <a:avLst/>
          </a:prstGeom>
          <a:noFill/>
          <a:ln w="9525">
            <a:noFill/>
          </a:ln>
        </p:spPr>
        <p:txBody>
          <a:bodyPr lIns="90727" tIns="45363" rIns="90727" bIns="45363"/>
          <a:lstStyle/>
          <a:p>
            <a:pPr lvl="0"/>
            <a:endParaRPr lang="zh-CN" altLang="en-US" dirty="0"/>
          </a:p>
        </p:txBody>
      </p:sp>
      <p:sp>
        <p:nvSpPr>
          <p:cNvPr id="16388" name="灯片编号占位符 3"/>
          <p:cNvSpPr txBox="1">
            <a:spLocks noGrp="1"/>
          </p:cNvSpPr>
          <p:nvPr>
            <p:ph type="sldNum" sz="quarter"/>
          </p:nvPr>
        </p:nvSpPr>
        <p:spPr>
          <a:xfrm>
            <a:off x="5622928" y="6451600"/>
            <a:ext cx="4304169" cy="344488"/>
          </a:xfrm>
          <a:prstGeom prst="rect">
            <a:avLst/>
          </a:prstGeom>
          <a:noFill/>
          <a:ln w="9525">
            <a:noFill/>
          </a:ln>
        </p:spPr>
        <p:txBody>
          <a:bodyPr lIns="90727" tIns="45363" rIns="90727" bIns="45363" anchor="b" anchorCtr="0"/>
          <a:lstStyle/>
          <a:p>
            <a:pPr lvl="0" algn="r"/>
            <a:fld id="{9A0DB2DC-4C9A-4742-B13C-FB6460FD3503}" type="slidenum">
              <a:rPr lang="zh-CN" altLang="en-US" dirty="0"/>
              <a:t>4</a:t>
            </a:fld>
            <a:endParaRPr lang="zh-CN" altLang="en-US" sz="1200" dirty="0"/>
          </a:p>
        </p:txBody>
      </p:sp>
    </p:spTree>
    <p:extLst>
      <p:ext uri="{BB962C8B-B14F-4D97-AF65-F5344CB8AC3E}">
        <p14:creationId xmlns:p14="http://schemas.microsoft.com/office/powerpoint/2010/main" val="4000808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p:sp>
      <p:sp>
        <p:nvSpPr>
          <p:cNvPr id="16387" name="备注占位符 2"/>
          <p:cNvSpPr>
            <a:spLocks noGrp="1"/>
          </p:cNvSpPr>
          <p:nvPr>
            <p:ph type="body" idx="1"/>
          </p:nvPr>
        </p:nvSpPr>
        <p:spPr>
          <a:xfrm>
            <a:off x="679606" y="4714876"/>
            <a:ext cx="5438464" cy="4467225"/>
          </a:xfrm>
          <a:prstGeom prst="rect">
            <a:avLst/>
          </a:prstGeom>
          <a:noFill/>
          <a:ln w="9525">
            <a:noFill/>
          </a:ln>
        </p:spPr>
        <p:txBody>
          <a:bodyPr lIns="90727" tIns="45363" rIns="90727" bIns="45363"/>
          <a:lstStyle/>
          <a:p>
            <a:pPr lvl="0"/>
            <a:endParaRPr lang="zh-CN" altLang="en-US" dirty="0"/>
          </a:p>
        </p:txBody>
      </p:sp>
      <p:sp>
        <p:nvSpPr>
          <p:cNvPr id="16388" name="灯片编号占位符 3"/>
          <p:cNvSpPr txBox="1">
            <a:spLocks noGrp="1"/>
          </p:cNvSpPr>
          <p:nvPr>
            <p:ph type="sldNum" sz="quarter"/>
          </p:nvPr>
        </p:nvSpPr>
        <p:spPr>
          <a:xfrm>
            <a:off x="5622928" y="6451600"/>
            <a:ext cx="4304169" cy="344488"/>
          </a:xfrm>
          <a:prstGeom prst="rect">
            <a:avLst/>
          </a:prstGeom>
          <a:noFill/>
          <a:ln w="9525">
            <a:noFill/>
          </a:ln>
        </p:spPr>
        <p:txBody>
          <a:bodyPr lIns="90727" tIns="45363" rIns="90727" bIns="45363" anchor="b" anchorCtr="0"/>
          <a:lstStyle/>
          <a:p>
            <a:pPr lvl="0" algn="r"/>
            <a:fld id="{9A0DB2DC-4C9A-4742-B13C-FB6460FD3503}" type="slidenum">
              <a:rPr lang="zh-CN" altLang="en-US" dirty="0"/>
              <a:t>7</a:t>
            </a:fld>
            <a:endParaRPr lang="zh-CN" altLang="en-US" sz="1200" dirty="0"/>
          </a:p>
        </p:txBody>
      </p:sp>
    </p:spTree>
    <p:extLst>
      <p:ext uri="{BB962C8B-B14F-4D97-AF65-F5344CB8AC3E}">
        <p14:creationId xmlns:p14="http://schemas.microsoft.com/office/powerpoint/2010/main" val="1437186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TextEdit="1"/>
          </p:cNvSpPr>
          <p:nvPr>
            <p:ph type="sldImg"/>
          </p:nvPr>
        </p:nvSpPr>
        <p:spPr/>
      </p:sp>
      <p:sp>
        <p:nvSpPr>
          <p:cNvPr id="24579" name="备注占位符 2"/>
          <p:cNvSpPr>
            <a:spLocks noGrp="1"/>
          </p:cNvSpPr>
          <p:nvPr>
            <p:ph type="body" idx="1"/>
          </p:nvPr>
        </p:nvSpPr>
        <p:spPr>
          <a:xfrm>
            <a:off x="679606" y="4714876"/>
            <a:ext cx="5438464" cy="4467225"/>
          </a:xfrm>
          <a:prstGeom prst="rect">
            <a:avLst/>
          </a:prstGeom>
          <a:noFill/>
          <a:ln w="9525">
            <a:noFill/>
          </a:ln>
        </p:spPr>
        <p:txBody>
          <a:bodyPr lIns="90727" tIns="45363" rIns="90727" bIns="45363"/>
          <a:lstStyle/>
          <a:p>
            <a:pPr lvl="0"/>
            <a:endParaRPr lang="zh-CN" altLang="en-US" dirty="0"/>
          </a:p>
        </p:txBody>
      </p:sp>
      <p:sp>
        <p:nvSpPr>
          <p:cNvPr id="24580" name="灯片编号占位符 3"/>
          <p:cNvSpPr txBox="1">
            <a:spLocks noGrp="1"/>
          </p:cNvSpPr>
          <p:nvPr>
            <p:ph type="sldNum" sz="quarter"/>
          </p:nvPr>
        </p:nvSpPr>
        <p:spPr>
          <a:xfrm>
            <a:off x="5622928" y="6451600"/>
            <a:ext cx="4304169" cy="344488"/>
          </a:xfrm>
          <a:prstGeom prst="rect">
            <a:avLst/>
          </a:prstGeom>
          <a:noFill/>
          <a:ln w="9525">
            <a:noFill/>
          </a:ln>
        </p:spPr>
        <p:txBody>
          <a:bodyPr lIns="90727" tIns="45363" rIns="90727" bIns="45363" anchor="b" anchorCtr="0"/>
          <a:lstStyle/>
          <a:p>
            <a:pPr lvl="0" algn="r"/>
            <a:fld id="{9A0DB2DC-4C9A-4742-B13C-FB6460FD3503}" type="slidenum">
              <a:rPr lang="zh-CN" altLang="en-US" dirty="0"/>
              <a:t>8</a:t>
            </a:fld>
            <a:endParaRPr lang="zh-CN" altLang="en-US" sz="1200" dirty="0"/>
          </a:p>
        </p:txBody>
      </p:sp>
    </p:spTree>
    <p:extLst>
      <p:ext uri="{BB962C8B-B14F-4D97-AF65-F5344CB8AC3E}">
        <p14:creationId xmlns:p14="http://schemas.microsoft.com/office/powerpoint/2010/main" val="497922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p:sp>
      <p:sp>
        <p:nvSpPr>
          <p:cNvPr id="16387" name="备注占位符 2"/>
          <p:cNvSpPr>
            <a:spLocks noGrp="1"/>
          </p:cNvSpPr>
          <p:nvPr>
            <p:ph type="body" idx="1"/>
          </p:nvPr>
        </p:nvSpPr>
        <p:spPr>
          <a:xfrm>
            <a:off x="679606" y="4714876"/>
            <a:ext cx="5438464" cy="4467225"/>
          </a:xfrm>
          <a:prstGeom prst="rect">
            <a:avLst/>
          </a:prstGeom>
          <a:noFill/>
          <a:ln w="9525">
            <a:noFill/>
          </a:ln>
        </p:spPr>
        <p:txBody>
          <a:bodyPr lIns="90727" tIns="45363" rIns="90727" bIns="45363"/>
          <a:lstStyle/>
          <a:p>
            <a:pPr lvl="0"/>
            <a:endParaRPr lang="zh-CN" altLang="en-US" dirty="0"/>
          </a:p>
        </p:txBody>
      </p:sp>
      <p:sp>
        <p:nvSpPr>
          <p:cNvPr id="16388" name="灯片编号占位符 3"/>
          <p:cNvSpPr txBox="1">
            <a:spLocks noGrp="1"/>
          </p:cNvSpPr>
          <p:nvPr>
            <p:ph type="sldNum" sz="quarter"/>
          </p:nvPr>
        </p:nvSpPr>
        <p:spPr>
          <a:xfrm>
            <a:off x="5622928" y="6451600"/>
            <a:ext cx="4304169" cy="344488"/>
          </a:xfrm>
          <a:prstGeom prst="rect">
            <a:avLst/>
          </a:prstGeom>
          <a:noFill/>
          <a:ln w="9525">
            <a:noFill/>
          </a:ln>
        </p:spPr>
        <p:txBody>
          <a:bodyPr lIns="90727" tIns="45363" rIns="90727" bIns="45363" anchor="b" anchorCtr="0"/>
          <a:lstStyle/>
          <a:p>
            <a:pPr lvl="0" algn="r"/>
            <a:fld id="{9A0DB2DC-4C9A-4742-B13C-FB6460FD3503}" type="slidenum">
              <a:rPr lang="zh-CN" altLang="en-US" dirty="0"/>
              <a:t>9</a:t>
            </a:fld>
            <a:endParaRPr lang="zh-CN" altLang="en-US" sz="1200" dirty="0"/>
          </a:p>
        </p:txBody>
      </p:sp>
    </p:spTree>
    <p:extLst>
      <p:ext uri="{BB962C8B-B14F-4D97-AF65-F5344CB8AC3E}">
        <p14:creationId xmlns:p14="http://schemas.microsoft.com/office/powerpoint/2010/main" val="3434327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p:sp>
      <p:sp>
        <p:nvSpPr>
          <p:cNvPr id="28675" name="备注占位符 2"/>
          <p:cNvSpPr>
            <a:spLocks noGrp="1"/>
          </p:cNvSpPr>
          <p:nvPr>
            <p:ph type="body" idx="1"/>
          </p:nvPr>
        </p:nvSpPr>
        <p:spPr>
          <a:xfrm>
            <a:off x="679606" y="4714876"/>
            <a:ext cx="5438464" cy="4467225"/>
          </a:xfrm>
          <a:prstGeom prst="rect">
            <a:avLst/>
          </a:prstGeom>
          <a:noFill/>
          <a:ln w="9525">
            <a:noFill/>
          </a:ln>
        </p:spPr>
        <p:txBody>
          <a:bodyPr lIns="90727" tIns="45363" rIns="90727" bIns="45363"/>
          <a:lstStyle/>
          <a:p>
            <a:pPr lvl="0"/>
            <a:endParaRPr lang="zh-CN" altLang="en-US" dirty="0"/>
          </a:p>
        </p:txBody>
      </p:sp>
      <p:sp>
        <p:nvSpPr>
          <p:cNvPr id="28676" name="灯片编号占位符 3"/>
          <p:cNvSpPr txBox="1">
            <a:spLocks noGrp="1"/>
          </p:cNvSpPr>
          <p:nvPr>
            <p:ph type="sldNum" sz="quarter"/>
          </p:nvPr>
        </p:nvSpPr>
        <p:spPr>
          <a:xfrm>
            <a:off x="5622928" y="6451600"/>
            <a:ext cx="4304169" cy="344488"/>
          </a:xfrm>
          <a:prstGeom prst="rect">
            <a:avLst/>
          </a:prstGeom>
          <a:noFill/>
          <a:ln w="9525">
            <a:noFill/>
          </a:ln>
        </p:spPr>
        <p:txBody>
          <a:bodyPr lIns="90727" tIns="45363" rIns="90727" bIns="45363" anchor="b" anchorCtr="0"/>
          <a:lstStyle/>
          <a:p>
            <a:pPr lvl="0" algn="r"/>
            <a:fld id="{9A0DB2DC-4C9A-4742-B13C-FB6460FD3503}" type="slidenum">
              <a:rPr lang="zh-CN" altLang="en-US" dirty="0"/>
              <a:t>10</a:t>
            </a:fld>
            <a:endParaRPr lang="zh-CN" altLang="en-US" sz="1200" dirty="0"/>
          </a:p>
        </p:txBody>
      </p:sp>
    </p:spTree>
    <p:extLst>
      <p:ext uri="{BB962C8B-B14F-4D97-AF65-F5344CB8AC3E}">
        <p14:creationId xmlns:p14="http://schemas.microsoft.com/office/powerpoint/2010/main" val="3447296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p:sp>
      <p:sp>
        <p:nvSpPr>
          <p:cNvPr id="36867" name="备注占位符 2"/>
          <p:cNvSpPr>
            <a:spLocks noGrp="1"/>
          </p:cNvSpPr>
          <p:nvPr>
            <p:ph type="body" idx="1"/>
          </p:nvPr>
        </p:nvSpPr>
        <p:spPr>
          <a:xfrm>
            <a:off x="679606" y="4714876"/>
            <a:ext cx="5438464" cy="4467225"/>
          </a:xfrm>
          <a:prstGeom prst="rect">
            <a:avLst/>
          </a:prstGeom>
          <a:noFill/>
          <a:ln w="9525">
            <a:noFill/>
          </a:ln>
        </p:spPr>
        <p:txBody>
          <a:bodyPr lIns="90727" tIns="45363" rIns="90727" bIns="45363"/>
          <a:lstStyle/>
          <a:p>
            <a:pPr lvl="0"/>
            <a:endParaRPr lang="zh-CN" altLang="en-US" dirty="0"/>
          </a:p>
        </p:txBody>
      </p:sp>
      <p:sp>
        <p:nvSpPr>
          <p:cNvPr id="36868" name="灯片编号占位符 3"/>
          <p:cNvSpPr txBox="1">
            <a:spLocks noGrp="1"/>
          </p:cNvSpPr>
          <p:nvPr>
            <p:ph type="sldNum" sz="quarter"/>
          </p:nvPr>
        </p:nvSpPr>
        <p:spPr>
          <a:xfrm>
            <a:off x="5622928" y="6451600"/>
            <a:ext cx="4304169" cy="344488"/>
          </a:xfrm>
          <a:prstGeom prst="rect">
            <a:avLst/>
          </a:prstGeom>
          <a:noFill/>
          <a:ln w="9525">
            <a:noFill/>
          </a:ln>
        </p:spPr>
        <p:txBody>
          <a:bodyPr lIns="90727" tIns="45363" rIns="90727" bIns="45363" anchor="b" anchorCtr="0"/>
          <a:lstStyle/>
          <a:p>
            <a:pPr lvl="0" algn="r"/>
            <a:fld id="{9A0DB2DC-4C9A-4742-B13C-FB6460FD3503}" type="slidenum">
              <a:rPr lang="zh-CN" altLang="en-US" dirty="0"/>
              <a:t>11</a:t>
            </a:fld>
            <a:endParaRPr lang="zh-CN" altLang="en-US" sz="1200" dirty="0"/>
          </a:p>
        </p:txBody>
      </p:sp>
    </p:spTree>
    <p:extLst>
      <p:ext uri="{BB962C8B-B14F-4D97-AF65-F5344CB8AC3E}">
        <p14:creationId xmlns:p14="http://schemas.microsoft.com/office/powerpoint/2010/main" val="657807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p:sp>
      <p:sp>
        <p:nvSpPr>
          <p:cNvPr id="36867" name="备注占位符 2"/>
          <p:cNvSpPr>
            <a:spLocks noGrp="1"/>
          </p:cNvSpPr>
          <p:nvPr>
            <p:ph type="body" idx="1"/>
          </p:nvPr>
        </p:nvSpPr>
        <p:spPr>
          <a:xfrm>
            <a:off x="679606" y="4714876"/>
            <a:ext cx="5438464" cy="4467225"/>
          </a:xfrm>
          <a:prstGeom prst="rect">
            <a:avLst/>
          </a:prstGeom>
          <a:noFill/>
          <a:ln w="9525">
            <a:noFill/>
          </a:ln>
        </p:spPr>
        <p:txBody>
          <a:bodyPr lIns="90727" tIns="45363" rIns="90727" bIns="45363"/>
          <a:lstStyle/>
          <a:p>
            <a:pPr lvl="0"/>
            <a:endParaRPr lang="zh-CN" altLang="en-US" dirty="0"/>
          </a:p>
        </p:txBody>
      </p:sp>
      <p:sp>
        <p:nvSpPr>
          <p:cNvPr id="36868" name="灯片编号占位符 3"/>
          <p:cNvSpPr txBox="1">
            <a:spLocks noGrp="1"/>
          </p:cNvSpPr>
          <p:nvPr>
            <p:ph type="sldNum" sz="quarter"/>
          </p:nvPr>
        </p:nvSpPr>
        <p:spPr>
          <a:xfrm>
            <a:off x="5622928" y="6451600"/>
            <a:ext cx="4304169" cy="344488"/>
          </a:xfrm>
          <a:prstGeom prst="rect">
            <a:avLst/>
          </a:prstGeom>
          <a:noFill/>
          <a:ln w="9525">
            <a:noFill/>
          </a:ln>
        </p:spPr>
        <p:txBody>
          <a:bodyPr lIns="90727" tIns="45363" rIns="90727" bIns="45363" anchor="b" anchorCtr="0"/>
          <a:lstStyle/>
          <a:p>
            <a:pPr lvl="0" algn="r"/>
            <a:fld id="{9A0DB2DC-4C9A-4742-B13C-FB6460FD3503}" type="slidenum">
              <a:rPr lang="zh-CN" altLang="en-US" dirty="0"/>
              <a:t>12</a:t>
            </a:fld>
            <a:endParaRPr lang="zh-CN" altLang="en-US" sz="1200" dirty="0"/>
          </a:p>
        </p:txBody>
      </p:sp>
    </p:spTree>
    <p:extLst>
      <p:ext uri="{BB962C8B-B14F-4D97-AF65-F5344CB8AC3E}">
        <p14:creationId xmlns:p14="http://schemas.microsoft.com/office/powerpoint/2010/main" val="3740822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2F2F2"/>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756047" y="2130439"/>
            <a:ext cx="8568531" cy="1470025"/>
          </a:xfrm>
        </p:spPr>
        <p:txBody>
          <a:bodyPr/>
          <a:lstStyle/>
          <a:p>
            <a:r>
              <a:rPr lang="zh-CN" altLang="en-US"/>
              <a:t>单击此处编辑母版标题样式</a:t>
            </a:r>
          </a:p>
        </p:txBody>
      </p:sp>
      <p:sp>
        <p:nvSpPr>
          <p:cNvPr id="3" name="副标题 2"/>
          <p:cNvSpPr>
            <a:spLocks noGrp="1"/>
          </p:cNvSpPr>
          <p:nvPr>
            <p:ph type="subTitle" idx="1"/>
          </p:nvPr>
        </p:nvSpPr>
        <p:spPr>
          <a:xfrm>
            <a:off x="1512094" y="3886200"/>
            <a:ext cx="705643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7" name="日期占位符 3"/>
          <p:cNvSpPr>
            <a:spLocks noGrp="1"/>
          </p:cNvSpPr>
          <p:nvPr>
            <p:ph type="dt" sz="half" idx="2"/>
          </p:nvPr>
        </p:nvSpPr>
        <p:spPr>
          <a:xfrm>
            <a:off x="503238" y="6356350"/>
            <a:ext cx="2352675"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a:xfrm>
            <a:off x="3444875" y="6356350"/>
            <a:ext cx="3190875"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a:xfrm>
            <a:off x="7224713" y="6356350"/>
            <a:ext cx="2352675" cy="365125"/>
          </a:xfrm>
          <a:prstGeom prst="rect">
            <a:avLst/>
          </a:prstGeom>
        </p:spPr>
        <p:txBody>
          <a:bodyPr vert="horz" wrap="square" lIns="91440" tIns="45720" rIns="91440" bIns="45720" numCol="1" anchor="ctr" anchorCtr="0" compatLnSpc="1"/>
          <a:lstStyle/>
          <a:p>
            <a:pPr algn="r"/>
            <a:fld id="{9A0DB2DC-4C9A-4742-B13C-FB6460FD3503}" type="slidenum">
              <a:rPr lang="zh-CN" altLang="en-US" dirty="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rgbClr val="F2F2F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2"/>
          </p:nvPr>
        </p:nvSpPr>
        <p:spPr>
          <a:xfrm>
            <a:off x="503238" y="6356350"/>
            <a:ext cx="2352675"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a:xfrm>
            <a:off x="3444875" y="6356350"/>
            <a:ext cx="3190875"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a:xfrm>
            <a:off x="7224713" y="6356350"/>
            <a:ext cx="2352675" cy="365125"/>
          </a:xfrm>
          <a:prstGeom prst="rect">
            <a:avLst/>
          </a:prstGeom>
        </p:spPr>
        <p:txBody>
          <a:bodyPr vert="horz" wrap="square" lIns="91440" tIns="45720" rIns="91440" bIns="45720" numCol="1" anchor="ctr" anchorCtr="0" compatLnSpc="1"/>
          <a:lstStyle/>
          <a:p>
            <a:pPr algn="r"/>
            <a:fld id="{9A0DB2DC-4C9A-4742-B13C-FB6460FD3503}" type="slidenum">
              <a:rPr lang="zh-CN" altLang="en-US" dirty="0"/>
              <a:t>‹#›</a:t>
            </a:fld>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solidFill>
          <a:srgbClr val="F2F2F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511465" y="274644"/>
            <a:ext cx="2331145"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518038" y="274644"/>
            <a:ext cx="682542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2"/>
          </p:nvPr>
        </p:nvSpPr>
        <p:spPr>
          <a:xfrm>
            <a:off x="503238" y="6356350"/>
            <a:ext cx="2352675"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a:xfrm>
            <a:off x="3444875" y="6356350"/>
            <a:ext cx="3190875"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a:xfrm>
            <a:off x="7224713" y="6356350"/>
            <a:ext cx="2352675" cy="365125"/>
          </a:xfrm>
          <a:prstGeom prst="rect">
            <a:avLst/>
          </a:prstGeom>
        </p:spPr>
        <p:txBody>
          <a:bodyPr vert="horz" wrap="square" lIns="91440" tIns="45720" rIns="91440" bIns="45720" numCol="1" anchor="ctr" anchorCtr="0" compatLnSpc="1"/>
          <a:lstStyle/>
          <a:p>
            <a:pPr algn="r"/>
            <a:fld id="{9A0DB2DC-4C9A-4742-B13C-FB6460FD3503}" type="slidenum">
              <a:rPr lang="zh-CN" altLang="en-US" dirty="0"/>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2F2F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2"/>
          </p:nvPr>
        </p:nvSpPr>
        <p:spPr>
          <a:xfrm>
            <a:off x="503238" y="6356350"/>
            <a:ext cx="2352675"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a:xfrm>
            <a:off x="3444875" y="6356350"/>
            <a:ext cx="3190875"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a:xfrm>
            <a:off x="7224713" y="6356350"/>
            <a:ext cx="2352675" cy="365125"/>
          </a:xfrm>
          <a:prstGeom prst="rect">
            <a:avLst/>
          </a:prstGeom>
        </p:spPr>
        <p:txBody>
          <a:bodyPr vert="horz" wrap="square" lIns="91440" tIns="45720" rIns="91440" bIns="45720" numCol="1" anchor="ctr" anchorCtr="0" compatLnSpc="1"/>
          <a:lstStyle/>
          <a:p>
            <a:pPr algn="r"/>
            <a:fld id="{9A0DB2DC-4C9A-4742-B13C-FB6460FD3503}" type="slidenum">
              <a:rPr lang="zh-CN" altLang="en-US" dirty="0"/>
              <a:t>‹#›</a:t>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2F2F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96300" y="4406914"/>
            <a:ext cx="8568531"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96300" y="2906713"/>
            <a:ext cx="856853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7" name="日期占位符 3"/>
          <p:cNvSpPr>
            <a:spLocks noGrp="1"/>
          </p:cNvSpPr>
          <p:nvPr>
            <p:ph type="dt" sz="half" idx="2"/>
          </p:nvPr>
        </p:nvSpPr>
        <p:spPr>
          <a:xfrm>
            <a:off x="503238" y="6356350"/>
            <a:ext cx="2352675"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a:xfrm>
            <a:off x="3444875" y="6356350"/>
            <a:ext cx="3190875"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a:xfrm>
            <a:off x="7224713" y="6356350"/>
            <a:ext cx="2352675" cy="365125"/>
          </a:xfrm>
          <a:prstGeom prst="rect">
            <a:avLst/>
          </a:prstGeom>
        </p:spPr>
        <p:txBody>
          <a:bodyPr vert="horz" wrap="square" lIns="91440" tIns="45720" rIns="91440" bIns="45720" numCol="1" anchor="ctr" anchorCtr="0" compatLnSpc="1"/>
          <a:lstStyle/>
          <a:p>
            <a:pPr algn="r"/>
            <a:fld id="{9A0DB2DC-4C9A-4742-B13C-FB6460FD3503}" type="slidenum">
              <a:rPr lang="zh-CN" altLang="en-US" dirty="0"/>
              <a:t>‹#›</a:t>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2F2F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518033" y="1600206"/>
            <a:ext cx="45782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264327" y="1600206"/>
            <a:ext cx="45782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4"/>
          <p:cNvSpPr>
            <a:spLocks noGrp="1"/>
          </p:cNvSpPr>
          <p:nvPr>
            <p:ph type="dt" sz="half" idx="12"/>
          </p:nvPr>
        </p:nvSpPr>
        <p:spPr>
          <a:xfrm>
            <a:off x="503238" y="6356350"/>
            <a:ext cx="2352675"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5"/>
          <p:cNvSpPr>
            <a:spLocks noGrp="1"/>
          </p:cNvSpPr>
          <p:nvPr>
            <p:ph type="ftr" sz="quarter" idx="3"/>
          </p:nvPr>
        </p:nvSpPr>
        <p:spPr>
          <a:xfrm>
            <a:off x="3444875" y="6356350"/>
            <a:ext cx="3190875"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6"/>
          <p:cNvSpPr>
            <a:spLocks noGrp="1"/>
          </p:cNvSpPr>
          <p:nvPr>
            <p:ph type="sldNum" sz="quarter" idx="4"/>
          </p:nvPr>
        </p:nvSpPr>
        <p:spPr>
          <a:xfrm>
            <a:off x="7224713" y="6356350"/>
            <a:ext cx="2352675" cy="365125"/>
          </a:xfrm>
          <a:prstGeom prst="rect">
            <a:avLst/>
          </a:prstGeom>
        </p:spPr>
        <p:txBody>
          <a:bodyPr vert="horz" wrap="square" lIns="91440" tIns="45720" rIns="91440" bIns="45720" numCol="1" anchor="ctr" anchorCtr="0" compatLnSpc="1"/>
          <a:lstStyle/>
          <a:p>
            <a:pPr algn="r"/>
            <a:fld id="{9A0DB2DC-4C9A-4742-B13C-FB6460FD3503}" type="slidenum">
              <a:rPr lang="zh-CN" altLang="en-US" dirty="0"/>
              <a:t>‹#›</a:t>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2F2F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4031" y="274638"/>
            <a:ext cx="9072563"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04032" y="1535113"/>
            <a:ext cx="445402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504032" y="2174875"/>
            <a:ext cx="445402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5120825" y="1535113"/>
            <a:ext cx="4455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5120825" y="2174875"/>
            <a:ext cx="445577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2"/>
          </p:nvPr>
        </p:nvSpPr>
        <p:spPr>
          <a:xfrm>
            <a:off x="503238" y="6356350"/>
            <a:ext cx="2352675"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3"/>
          </p:nvPr>
        </p:nvSpPr>
        <p:spPr>
          <a:xfrm>
            <a:off x="3444875" y="6356350"/>
            <a:ext cx="3190875"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4"/>
          </p:nvPr>
        </p:nvSpPr>
        <p:spPr>
          <a:xfrm>
            <a:off x="7224713" y="6356350"/>
            <a:ext cx="2352675" cy="365125"/>
          </a:xfrm>
          <a:prstGeom prst="rect">
            <a:avLst/>
          </a:prstGeom>
        </p:spPr>
        <p:txBody>
          <a:bodyPr vert="horz" wrap="square" lIns="91440" tIns="45720" rIns="91440" bIns="45720" numCol="1" anchor="ctr" anchorCtr="0" compatLnSpc="1"/>
          <a:lstStyle/>
          <a:p>
            <a:pPr algn="r"/>
            <a:fld id="{9A0DB2DC-4C9A-4742-B13C-FB6460FD3503}" type="slidenum">
              <a:rPr lang="zh-CN" altLang="en-US" dirty="0"/>
              <a:t>‹#›</a:t>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2F2F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7" name="日期占位符 2"/>
          <p:cNvSpPr>
            <a:spLocks noGrp="1"/>
          </p:cNvSpPr>
          <p:nvPr>
            <p:ph type="dt" sz="half" idx="2"/>
          </p:nvPr>
        </p:nvSpPr>
        <p:spPr>
          <a:xfrm>
            <a:off x="503238" y="6356350"/>
            <a:ext cx="2352675"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3"/>
          <p:cNvSpPr>
            <a:spLocks noGrp="1"/>
          </p:cNvSpPr>
          <p:nvPr>
            <p:ph type="ftr" sz="quarter" idx="3"/>
          </p:nvPr>
        </p:nvSpPr>
        <p:spPr>
          <a:xfrm>
            <a:off x="3444875" y="6356350"/>
            <a:ext cx="3190875"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4"/>
          <p:cNvSpPr>
            <a:spLocks noGrp="1"/>
          </p:cNvSpPr>
          <p:nvPr>
            <p:ph type="sldNum" sz="quarter" idx="4"/>
          </p:nvPr>
        </p:nvSpPr>
        <p:spPr>
          <a:xfrm>
            <a:off x="7224713" y="6356350"/>
            <a:ext cx="2352675" cy="365125"/>
          </a:xfrm>
          <a:prstGeom prst="rect">
            <a:avLst/>
          </a:prstGeom>
        </p:spPr>
        <p:txBody>
          <a:bodyPr vert="horz" wrap="square" lIns="91440" tIns="45720" rIns="91440" bIns="45720" numCol="1" anchor="ctr" anchorCtr="0" compatLnSpc="1"/>
          <a:lstStyle/>
          <a:p>
            <a:pPr algn="r"/>
            <a:fld id="{9A0DB2DC-4C9A-4742-B13C-FB6460FD3503}" type="slidenum">
              <a:rPr lang="zh-CN" altLang="en-US" dirty="0"/>
              <a:t>‹#›</a:t>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2F2F2"/>
        </a:solidFill>
        <a:effectLst/>
      </p:bgPr>
    </p:bg>
    <p:spTree>
      <p:nvGrpSpPr>
        <p:cNvPr id="1" name=""/>
        <p:cNvGrpSpPr/>
        <p:nvPr/>
      </p:nvGrpSpPr>
      <p:grpSpPr>
        <a:xfrm>
          <a:off x="0" y="0"/>
          <a:ext cx="0" cy="0"/>
          <a:chOff x="0" y="0"/>
          <a:chExt cx="0" cy="0"/>
        </a:xfrm>
      </p:grpSpPr>
      <p:sp>
        <p:nvSpPr>
          <p:cNvPr id="7" name="日期占位符 1"/>
          <p:cNvSpPr>
            <a:spLocks noGrp="1"/>
          </p:cNvSpPr>
          <p:nvPr>
            <p:ph type="dt" sz="half" idx="2"/>
          </p:nvPr>
        </p:nvSpPr>
        <p:spPr>
          <a:xfrm>
            <a:off x="503238" y="6356350"/>
            <a:ext cx="2352675"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2"/>
          <p:cNvSpPr>
            <a:spLocks noGrp="1"/>
          </p:cNvSpPr>
          <p:nvPr>
            <p:ph type="ftr" sz="quarter" idx="3"/>
          </p:nvPr>
        </p:nvSpPr>
        <p:spPr>
          <a:xfrm>
            <a:off x="3444875" y="6356350"/>
            <a:ext cx="3190875"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3"/>
          <p:cNvSpPr>
            <a:spLocks noGrp="1"/>
          </p:cNvSpPr>
          <p:nvPr>
            <p:ph type="sldNum" sz="quarter" idx="4"/>
          </p:nvPr>
        </p:nvSpPr>
        <p:spPr>
          <a:xfrm>
            <a:off x="7224713" y="6356350"/>
            <a:ext cx="2352675" cy="365125"/>
          </a:xfrm>
          <a:prstGeom prst="rect">
            <a:avLst/>
          </a:prstGeom>
        </p:spPr>
        <p:txBody>
          <a:bodyPr vert="horz" wrap="square" lIns="91440" tIns="45720" rIns="91440" bIns="45720" numCol="1" anchor="ctr" anchorCtr="0" compatLnSpc="1"/>
          <a:lstStyle/>
          <a:p>
            <a:pPr algn="r"/>
            <a:fld id="{9A0DB2DC-4C9A-4742-B13C-FB6460FD3503}" type="slidenum">
              <a:rPr lang="zh-CN" altLang="en-US" dirty="0"/>
              <a:t>‹#›</a:t>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rgbClr val="F2F2F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4039" y="273050"/>
            <a:ext cx="3316456"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941246" y="273057"/>
            <a:ext cx="563534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504039" y="1435103"/>
            <a:ext cx="331645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7" name="日期占位符 4"/>
          <p:cNvSpPr>
            <a:spLocks noGrp="1"/>
          </p:cNvSpPr>
          <p:nvPr>
            <p:ph type="dt" sz="half" idx="12"/>
          </p:nvPr>
        </p:nvSpPr>
        <p:spPr>
          <a:xfrm>
            <a:off x="503238" y="6356350"/>
            <a:ext cx="2352675"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5"/>
          <p:cNvSpPr>
            <a:spLocks noGrp="1"/>
          </p:cNvSpPr>
          <p:nvPr>
            <p:ph type="ftr" sz="quarter" idx="3"/>
          </p:nvPr>
        </p:nvSpPr>
        <p:spPr>
          <a:xfrm>
            <a:off x="3444875" y="6356350"/>
            <a:ext cx="3190875"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6"/>
          <p:cNvSpPr>
            <a:spLocks noGrp="1"/>
          </p:cNvSpPr>
          <p:nvPr>
            <p:ph type="sldNum" sz="quarter" idx="4"/>
          </p:nvPr>
        </p:nvSpPr>
        <p:spPr>
          <a:xfrm>
            <a:off x="7224713" y="6356350"/>
            <a:ext cx="2352675" cy="365125"/>
          </a:xfrm>
          <a:prstGeom prst="rect">
            <a:avLst/>
          </a:prstGeom>
        </p:spPr>
        <p:txBody>
          <a:bodyPr vert="horz" wrap="square" lIns="91440" tIns="45720" rIns="91440" bIns="45720" numCol="1" anchor="ctr" anchorCtr="0" compatLnSpc="1"/>
          <a:lstStyle/>
          <a:p>
            <a:pPr algn="r"/>
            <a:fld id="{9A0DB2DC-4C9A-4742-B13C-FB6460FD3503}" type="slidenum">
              <a:rPr lang="zh-CN" altLang="en-US" dirty="0"/>
              <a:t>‹#›</a:t>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rgbClr val="F2F2F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975873" y="4800600"/>
            <a:ext cx="6048375"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975873" y="612775"/>
            <a:ext cx="6048375"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975873" y="5367338"/>
            <a:ext cx="604837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7" name="日期占位符 4"/>
          <p:cNvSpPr>
            <a:spLocks noGrp="1"/>
          </p:cNvSpPr>
          <p:nvPr>
            <p:ph type="dt" sz="half" idx="12"/>
          </p:nvPr>
        </p:nvSpPr>
        <p:spPr>
          <a:xfrm>
            <a:off x="503238" y="6356350"/>
            <a:ext cx="2352675"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5"/>
          <p:cNvSpPr>
            <a:spLocks noGrp="1"/>
          </p:cNvSpPr>
          <p:nvPr>
            <p:ph type="ftr" sz="quarter" idx="3"/>
          </p:nvPr>
        </p:nvSpPr>
        <p:spPr>
          <a:xfrm>
            <a:off x="3444875" y="6356350"/>
            <a:ext cx="3190875"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6"/>
          <p:cNvSpPr>
            <a:spLocks noGrp="1"/>
          </p:cNvSpPr>
          <p:nvPr>
            <p:ph type="sldNum" sz="quarter" idx="4"/>
          </p:nvPr>
        </p:nvSpPr>
        <p:spPr>
          <a:xfrm>
            <a:off x="7224713" y="6356350"/>
            <a:ext cx="2352675" cy="365125"/>
          </a:xfrm>
          <a:prstGeom prst="rect">
            <a:avLst/>
          </a:prstGeom>
        </p:spPr>
        <p:txBody>
          <a:bodyPr vert="horz" wrap="square" lIns="91440" tIns="45720" rIns="91440" bIns="45720" numCol="1" anchor="ctr" anchorCtr="0" compatLnSpc="1"/>
          <a:lstStyle/>
          <a:p>
            <a:pPr algn="r"/>
            <a:fld id="{9A0DB2DC-4C9A-4742-B13C-FB6460FD3503}" type="slidenum">
              <a:rPr lang="zh-CN" altLang="en-US" dirty="0"/>
              <a:t>‹#›</a:t>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503238" y="274638"/>
            <a:ext cx="9074150" cy="1143000"/>
          </a:xfrm>
          <a:prstGeom prst="rect">
            <a:avLst/>
          </a:prstGeom>
          <a:noFill/>
          <a:ln w="9525">
            <a:noFill/>
          </a:ln>
        </p:spPr>
        <p:txBody>
          <a:bodyPr anchor="ctr" anchorCtr="0"/>
          <a:lstStyle/>
          <a:p>
            <a:pPr lvl="0"/>
            <a:r>
              <a:rPr lang="zh-CN" altLang="en-US" dirty="0"/>
              <a:t>单击此处编辑母版标题样式</a:t>
            </a:r>
          </a:p>
        </p:txBody>
      </p:sp>
      <p:sp>
        <p:nvSpPr>
          <p:cNvPr id="1027" name="文本占位符 2"/>
          <p:cNvSpPr>
            <a:spLocks noGrp="1"/>
          </p:cNvSpPr>
          <p:nvPr>
            <p:ph type="body" idx="1"/>
          </p:nvPr>
        </p:nvSpPr>
        <p:spPr>
          <a:xfrm>
            <a:off x="503238" y="1600200"/>
            <a:ext cx="9074150" cy="4525963"/>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503238" y="6356350"/>
            <a:ext cx="2352675" cy="365125"/>
          </a:xfrm>
          <a:prstGeom prst="rect">
            <a:avLst/>
          </a:prstGeom>
        </p:spPr>
        <p:txBody>
          <a:bodyPr vert="horz" lIns="91440" tIns="45720" rIns="91440" bIns="45720" rtlCol="0" anchor="ctr"/>
          <a:lstStyle>
            <a:lvl1pPr algn="l">
              <a:buFont typeface="Arial" panose="020B0604020202020204" pitchFamily="34" charset="0"/>
              <a:buNone/>
              <a:defRPr sz="1200">
                <a:solidFill>
                  <a:schemeClr val="tx1">
                    <a:tint val="75000"/>
                  </a:schemeClr>
                </a:solidFill>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3444875" y="6356350"/>
            <a:ext cx="3190875" cy="365125"/>
          </a:xfrm>
          <a:prstGeom prst="rect">
            <a:avLst/>
          </a:prstGeom>
        </p:spPr>
        <p:txBody>
          <a:bodyPr vert="horz" lIns="91440" tIns="45720" rIns="91440" bIns="45720" rtlCol="0" anchor="ctr"/>
          <a:lstStyle>
            <a:lvl1pPr algn="ctr">
              <a:buFont typeface="Arial" panose="020B0604020202020204" pitchFamily="34" charset="0"/>
              <a:buNone/>
              <a:defRPr sz="1200">
                <a:solidFill>
                  <a:schemeClr val="tx1">
                    <a:tint val="75000"/>
                  </a:schemeClr>
                </a:solidFill>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7224713" y="6356350"/>
            <a:ext cx="2352675"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lvl="0"/>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kjdn.ahinfo.org.cn/portal/#/portal&#xA;"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6"/>
          <p:cNvSpPr>
            <a:spLocks noChangeArrowheads="1"/>
          </p:cNvSpPr>
          <p:nvPr/>
        </p:nvSpPr>
        <p:spPr bwMode="auto">
          <a:xfrm>
            <a:off x="-3175" y="1637030"/>
            <a:ext cx="10083800" cy="2740025"/>
          </a:xfrm>
          <a:prstGeom prst="rect">
            <a:avLst/>
          </a:prstGeom>
          <a:solidFill>
            <a:schemeClr val="accent1">
              <a:lumMod val="75000"/>
            </a:schemeClr>
          </a:solidFill>
          <a:ln>
            <a:noFill/>
          </a:ln>
        </p:spPr>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Franklin Gothic Book" panose="020B0503020102020204" pitchFamily="34" charset="0"/>
              <a:ea typeface="宋体" panose="02010600030101010101" pitchFamily="2" charset="-122"/>
              <a:cs typeface="+mn-cs"/>
              <a:sym typeface="Franklin Gothic Book" panose="020B0503020102020204" pitchFamily="34" charset="0"/>
            </a:endParaRPr>
          </a:p>
        </p:txBody>
      </p:sp>
      <p:sp>
        <p:nvSpPr>
          <p:cNvPr id="15364" name="AutoShape 12"/>
          <p:cNvSpPr txBox="1"/>
          <p:nvPr/>
        </p:nvSpPr>
        <p:spPr>
          <a:xfrm>
            <a:off x="752473" y="2667000"/>
            <a:ext cx="8569325" cy="685800"/>
          </a:xfrm>
          <a:prstGeom prst="rect">
            <a:avLst/>
          </a:prstGeom>
          <a:noFill/>
          <a:ln w="9525">
            <a:noFill/>
          </a:ln>
        </p:spPr>
        <p:txBody>
          <a:bodyPr anchor="b"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4800" b="1" dirty="0">
                <a:solidFill>
                  <a:schemeClr val="bg1"/>
                </a:solidFill>
                <a:latin typeface="华文中宋" panose="02010600040101010101" pitchFamily="2" charset="-122"/>
                <a:ea typeface="华文中宋" panose="02010600040101010101" pitchFamily="2" charset="-122"/>
                <a:sym typeface="华文中宋" panose="02010600040101010101" pitchFamily="2" charset="-122"/>
              </a:rPr>
              <a:t>科技成果登记培训</a:t>
            </a:r>
          </a:p>
        </p:txBody>
      </p:sp>
      <p:sp>
        <p:nvSpPr>
          <p:cNvPr id="15365" name="TextBox 1"/>
          <p:cNvSpPr txBox="1"/>
          <p:nvPr/>
        </p:nvSpPr>
        <p:spPr>
          <a:xfrm>
            <a:off x="3075780" y="5410148"/>
            <a:ext cx="3922713" cy="82994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zh-CN" altLang="en-US" sz="2400" dirty="0">
                <a:latin typeface="黑体" panose="02010609060101010101" pitchFamily="49" charset="-122"/>
                <a:ea typeface="黑体" panose="02010609060101010101" pitchFamily="49" charset="-122"/>
                <a:cs typeface="黑体" panose="02010609060101010101" pitchFamily="49" charset="-122"/>
                <a:sym typeface="+mn-ea"/>
              </a:rPr>
              <a:t>蚌埠市科技创新服务中心</a:t>
            </a:r>
            <a:endParaRPr lang="en-US" altLang="zh-CN" sz="2400" dirty="0">
              <a:latin typeface="黑体" panose="02010609060101010101" pitchFamily="49" charset="-122"/>
              <a:ea typeface="黑体" panose="02010609060101010101" pitchFamily="49" charset="-122"/>
              <a:cs typeface="黑体" panose="02010609060101010101" pitchFamily="49" charset="-122"/>
            </a:endParaRPr>
          </a:p>
          <a:p>
            <a:pPr marL="0" lvl="0" indent="0" algn="ctr">
              <a:spcBef>
                <a:spcPct val="0"/>
              </a:spcBef>
              <a:buNone/>
            </a:pPr>
            <a:r>
              <a:rPr lang="en-US" altLang="zh-CN" sz="2400" dirty="0">
                <a:uFillTx/>
                <a:latin typeface="黑体" panose="02010609060101010101" pitchFamily="49" charset="-122"/>
                <a:ea typeface="黑体" panose="02010609060101010101" pitchFamily="49" charset="-122"/>
                <a:cs typeface="黑体" panose="02010609060101010101" pitchFamily="49" charset="-122"/>
                <a:sym typeface="+mn-ea"/>
              </a:rPr>
              <a:t>2025</a:t>
            </a:r>
            <a:r>
              <a:rPr lang="zh-CN" altLang="en-US" sz="2400" dirty="0">
                <a:uFillTx/>
                <a:latin typeface="黑体" panose="02010609060101010101" pitchFamily="49" charset="-122"/>
                <a:ea typeface="黑体" panose="02010609060101010101" pitchFamily="49" charset="-122"/>
                <a:cs typeface="黑体" panose="02010609060101010101" pitchFamily="49" charset="-122"/>
                <a:sym typeface="+mn-ea"/>
              </a:rPr>
              <a:t>年</a:t>
            </a:r>
            <a:r>
              <a:rPr lang="en-US" altLang="zh-CN" sz="2400" dirty="0">
                <a:latin typeface="黑体" panose="02010609060101010101" pitchFamily="49" charset="-122"/>
                <a:ea typeface="黑体" panose="02010609060101010101" pitchFamily="49" charset="-122"/>
                <a:cs typeface="黑体" panose="02010609060101010101" pitchFamily="49" charset="-122"/>
                <a:sym typeface="+mn-ea"/>
              </a:rPr>
              <a:t>4</a:t>
            </a:r>
            <a:r>
              <a:rPr lang="zh-CN" altLang="en-US" sz="2400" dirty="0">
                <a:uFillTx/>
                <a:latin typeface="黑体" panose="02010609060101010101" pitchFamily="49" charset="-122"/>
                <a:ea typeface="黑体" panose="02010609060101010101" pitchFamily="49" charset="-122"/>
                <a:cs typeface="黑体" panose="02010609060101010101" pitchFamily="49" charset="-122"/>
                <a:sym typeface="+mn-ea"/>
              </a:rPr>
              <a:t>月</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6"/>
          <p:cNvSpPr>
            <a:spLocks noChangeArrowheads="1"/>
          </p:cNvSpPr>
          <p:nvPr/>
        </p:nvSpPr>
        <p:spPr bwMode="auto">
          <a:xfrm>
            <a:off x="0" y="382905"/>
            <a:ext cx="10080625" cy="890270"/>
          </a:xfrm>
          <a:prstGeom prst="rect">
            <a:avLst/>
          </a:prstGeom>
          <a:solidFill>
            <a:schemeClr val="accent1">
              <a:lumMod val="75000"/>
            </a:schemeClr>
          </a:solidFill>
          <a:ln>
            <a:noFill/>
          </a:ln>
        </p:spPr>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Franklin Gothic Book" panose="020B0503020102020204" pitchFamily="34" charset="0"/>
              <a:ea typeface="宋体" panose="02010600030101010101" pitchFamily="2" charset="-122"/>
              <a:cs typeface="+mn-cs"/>
              <a:sym typeface="Franklin Gothic Book" panose="020B0503020102020204" pitchFamily="34" charset="0"/>
            </a:endParaRPr>
          </a:p>
        </p:txBody>
      </p:sp>
      <p:sp>
        <p:nvSpPr>
          <p:cNvPr id="27650" name="Rectangle 2"/>
          <p:cNvSpPr txBox="1"/>
          <p:nvPr/>
        </p:nvSpPr>
        <p:spPr>
          <a:xfrm>
            <a:off x="3211830" y="609600"/>
            <a:ext cx="3644265"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4400" b="1" dirty="0">
                <a:solidFill>
                  <a:schemeClr val="bg1"/>
                </a:solidFill>
                <a:latin typeface="宋体" panose="02010600030101010101" pitchFamily="2" charset="-122"/>
                <a:ea typeface="宋体" panose="02010600030101010101" pitchFamily="2" charset="-122"/>
              </a:rPr>
              <a:t>登记系统网址</a:t>
            </a:r>
          </a:p>
        </p:txBody>
      </p:sp>
      <p:sp>
        <p:nvSpPr>
          <p:cNvPr id="27654" name="Rectangle 37"/>
          <p:cNvSpPr/>
          <p:nvPr/>
        </p:nvSpPr>
        <p:spPr>
          <a:xfrm>
            <a:off x="152400" y="152400"/>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27655"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27656" name="Rectangle 64"/>
          <p:cNvSpPr/>
          <p:nvPr/>
        </p:nvSpPr>
        <p:spPr>
          <a:xfrm>
            <a:off x="0" y="422116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27657"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27658" name="Rectangle 64"/>
          <p:cNvSpPr/>
          <p:nvPr/>
        </p:nvSpPr>
        <p:spPr>
          <a:xfrm>
            <a:off x="0" y="471646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5" name="矩形 4"/>
          <p:cNvSpPr/>
          <p:nvPr/>
        </p:nvSpPr>
        <p:spPr>
          <a:xfrm>
            <a:off x="773430" y="1219200"/>
            <a:ext cx="8686362" cy="1369060"/>
          </a:xfrm>
          <a:prstGeom prst="rect">
            <a:avLst/>
          </a:prstGeom>
        </p:spPr>
        <p:txBody>
          <a:bodyPr wrap="square">
            <a:noAutofit/>
          </a:bodyPr>
          <a:lstStyle/>
          <a:p>
            <a:pPr lvl="0">
              <a:lnSpc>
                <a:spcPct val="150000"/>
              </a:lnSpc>
              <a:defRPr/>
            </a:pPr>
            <a:r>
              <a:rPr kumimoji="0" lang="en-US" altLang="zh-CN" sz="2000" b="0" i="0" u="none" strike="noStrike" kern="1200" cap="none" spc="0" normalizeH="0" baseline="0" noProof="0" dirty="0">
                <a:ln>
                  <a:noFill/>
                </a:ln>
                <a:solidFill>
                  <a:schemeClr val="accent1">
                    <a:lumMod val="50000"/>
                  </a:schemeClr>
                </a:solidFill>
                <a:effectLst/>
                <a:uLnTx/>
                <a:uFillTx/>
                <a:latin typeface="方正黑体简体" panose="03000509000000000000" pitchFamily="65" charset="-122"/>
                <a:ea typeface="方正黑体简体" panose="03000509000000000000" pitchFamily="65" charset="-122"/>
                <a:cs typeface="+mn-cs"/>
              </a:rPr>
              <a:t>    </a:t>
            </a:r>
            <a:r>
              <a:rPr kumimoji="0" lang="en-US" altLang="zh-CN" sz="2000" b="0" i="0" u="none" strike="noStrike" kern="1200" cap="none" spc="0" normalizeH="0" baseline="0" noProof="0" dirty="0">
                <a:ln>
                  <a:noFill/>
                </a:ln>
                <a:solidFill>
                  <a:schemeClr val="tx1"/>
                </a:solidFill>
                <a:effectLst/>
                <a:uLnTx/>
                <a:uFillTx/>
                <a:latin typeface="方正黑体简体" panose="03000509000000000000" pitchFamily="65" charset="-122"/>
                <a:ea typeface="方正黑体简体" panose="03000509000000000000" pitchFamily="65" charset="-122"/>
                <a:cs typeface="+mn-cs"/>
              </a:rPr>
              <a:t>     </a:t>
            </a:r>
            <a:r>
              <a:rPr kumimoji="0" lang="zh-CN" altLang="en-US" sz="1600" b="0" i="0" u="none" strike="noStrike" kern="1200" cap="none" spc="0" normalizeH="0" baseline="0" dirty="0">
                <a:solidFill>
                  <a:schemeClr val="tx1"/>
                </a:solidFill>
                <a:latin typeface="等线" panose="02010600030101010101" charset="-122"/>
                <a:ea typeface="等线" panose="02010600030101010101" charset="-122"/>
                <a:cs typeface="等线" panose="02010600030101010101" charset="-122"/>
              </a:rPr>
              <a:t>打开浏览</a:t>
            </a:r>
            <a:r>
              <a:rPr kumimoji="0" lang="zh-CN" altLang="en-US" sz="1600" b="0" i="0" u="none" strike="noStrike" kern="1200" cap="none" spc="0" normalizeH="0" baseline="0" noProof="0" dirty="0">
                <a:ln>
                  <a:noFill/>
                </a:ln>
                <a:solidFill>
                  <a:schemeClr val="tx1"/>
                </a:solidFill>
                <a:effectLst/>
                <a:uLnTx/>
                <a:uFillTx/>
                <a:latin typeface="等线" panose="02010600030101010101" charset="-122"/>
                <a:ea typeface="等线" panose="02010600030101010101" charset="-122"/>
                <a:cs typeface="等线" panose="02010600030101010101" charset="-122"/>
              </a:rPr>
              <a:t>器，输入网址</a:t>
            </a:r>
            <a:r>
              <a:rPr kumimoji="0" lang="en-US" altLang="zh-CN" sz="1600" b="0" i="0" u="none" strike="noStrike" kern="1200" cap="none" spc="0" normalizeH="0" baseline="0" noProof="0" dirty="0">
                <a:ln>
                  <a:noFill/>
                </a:ln>
                <a:solidFill>
                  <a:schemeClr val="tx1"/>
                </a:solidFill>
                <a:effectLst/>
                <a:uLnTx/>
                <a:uFillTx/>
                <a:latin typeface="等线" panose="02010600030101010101" charset="-122"/>
                <a:ea typeface="等线" panose="02010600030101010101" charset="-122"/>
                <a:cs typeface="等线" panose="02010600030101010101" charset="-122"/>
                <a:hlinkClick r:id="rId3" action="ppaction://hlinkfile"/>
              </a:rPr>
              <a:t>https://kjdn.ahinfo.org.cn/portal/#/portal</a:t>
            </a:r>
            <a:endParaRPr kumimoji="0" lang="en-US" altLang="zh-CN" sz="1600" b="0" i="0" u="none" strike="noStrike" kern="1200" cap="none" spc="0" normalizeH="0" baseline="0" noProof="0" dirty="0">
              <a:ln>
                <a:noFill/>
              </a:ln>
              <a:solidFill>
                <a:schemeClr val="tx1"/>
              </a:solidFill>
              <a:effectLst/>
              <a:uLnTx/>
              <a:uFillTx/>
              <a:latin typeface="等线" panose="02010600030101010101" charset="-122"/>
              <a:ea typeface="等线" panose="02010600030101010101" charset="-122"/>
              <a:cs typeface="等线" panose="02010600030101010101" charset="-122"/>
            </a:endParaRPr>
          </a:p>
          <a:p>
            <a:pPr lvl="0">
              <a:lnSpc>
                <a:spcPct val="150000"/>
              </a:lnSpc>
              <a:defRPr/>
            </a:pPr>
            <a:r>
              <a:rPr kumimoji="0" lang="zh-CN" altLang="en-US" sz="1600" b="0" i="0" u="none" strike="noStrike" kern="1200" cap="none" spc="0" normalizeH="0" baseline="0" noProof="0" dirty="0">
                <a:ln>
                  <a:noFill/>
                </a:ln>
                <a:solidFill>
                  <a:schemeClr val="tx1"/>
                </a:solidFill>
                <a:effectLst/>
                <a:uLnTx/>
                <a:uFillTx/>
                <a:latin typeface="等线" panose="02010600030101010101" charset="-122"/>
                <a:ea typeface="等线" panose="02010600030101010101" charset="-122"/>
                <a:cs typeface="等线" panose="02010600030101010101" charset="-122"/>
              </a:rPr>
              <a:t> </a:t>
            </a:r>
            <a:r>
              <a:rPr kumimoji="0" lang="en-US" altLang="zh-CN" sz="1600" b="0" i="0" u="none" strike="noStrike" kern="1200" cap="none" spc="0" normalizeH="0" baseline="0" noProof="0" dirty="0">
                <a:ln>
                  <a:noFill/>
                </a:ln>
                <a:solidFill>
                  <a:schemeClr val="tx1"/>
                </a:solidFill>
                <a:effectLst/>
                <a:uLnTx/>
                <a:uFillTx/>
                <a:latin typeface="等线" panose="02010600030101010101" charset="-122"/>
                <a:ea typeface="等线" panose="02010600030101010101" charset="-122"/>
                <a:cs typeface="等线" panose="02010600030101010101" charset="-122"/>
              </a:rPr>
              <a:t>    </a:t>
            </a:r>
            <a:r>
              <a:rPr kumimoji="0" lang="zh-CN" altLang="en-US" sz="1600" b="0" i="0" u="none" strike="noStrike" kern="1200" cap="none" spc="0" normalizeH="0" baseline="0" noProof="0" dirty="0">
                <a:ln>
                  <a:noFill/>
                </a:ln>
                <a:solidFill>
                  <a:schemeClr val="tx1"/>
                </a:solidFill>
                <a:effectLst/>
                <a:uLnTx/>
                <a:uFillTx/>
                <a:latin typeface="等线" panose="02010600030101010101" charset="-122"/>
                <a:ea typeface="等线" panose="02010600030101010101" charset="-122"/>
                <a:cs typeface="等线" panose="02010600030101010101" charset="-122"/>
              </a:rPr>
              <a:t> </a:t>
            </a:r>
            <a:r>
              <a:rPr kumimoji="0" lang="en-US" altLang="zh-CN" sz="1600" b="0" i="0" u="none" strike="noStrike" kern="1200" cap="none" spc="0" normalizeH="0" baseline="0" noProof="0" dirty="0">
                <a:ln>
                  <a:noFill/>
                </a:ln>
                <a:solidFill>
                  <a:schemeClr val="tx1"/>
                </a:solidFill>
                <a:effectLst/>
                <a:uLnTx/>
                <a:uFillTx/>
                <a:latin typeface="等线" panose="02010600030101010101" charset="-122"/>
                <a:ea typeface="等线" panose="02010600030101010101" charset="-122"/>
                <a:cs typeface="等线" panose="02010600030101010101" charset="-122"/>
              </a:rPr>
              <a:t>     </a:t>
            </a:r>
            <a:r>
              <a:rPr kumimoji="0" lang="zh-CN" altLang="en-US" sz="1600" b="0" i="0" u="none" strike="noStrike" kern="1200" cap="none" spc="0" normalizeH="0" baseline="0" noProof="0" dirty="0">
                <a:ln>
                  <a:noFill/>
                </a:ln>
                <a:solidFill>
                  <a:schemeClr val="tx1"/>
                </a:solidFill>
                <a:effectLst/>
                <a:uLnTx/>
                <a:uFillTx/>
                <a:latin typeface="等线" panose="02010600030101010101" charset="-122"/>
                <a:ea typeface="等线" panose="02010600030101010101" charset="-122"/>
                <a:cs typeface="等线" panose="02010600030101010101" charset="-122"/>
              </a:rPr>
              <a:t>弹窗中勾选后点击【政务服务网登录】。</a:t>
            </a:r>
            <a:endParaRPr kumimoji="0" lang="en-US" altLang="zh-CN" sz="1600" b="0" i="0" u="none" strike="noStrike" kern="1200" cap="none" spc="0" normalizeH="0" baseline="0" noProof="0" dirty="0">
              <a:ln>
                <a:noFill/>
              </a:ln>
              <a:solidFill>
                <a:schemeClr val="accent1">
                  <a:lumMod val="50000"/>
                </a:schemeClr>
              </a:solidFill>
              <a:effectLst/>
              <a:uLnTx/>
              <a:uFillTx/>
              <a:latin typeface="等线" panose="02010600030101010101" charset="-122"/>
              <a:ea typeface="等线" panose="02010600030101010101" charset="-122"/>
              <a:cs typeface="等线" panose="02010600030101010101" charset="-122"/>
            </a:endParaRPr>
          </a:p>
          <a:p>
            <a:pPr lvl="0">
              <a:lnSpc>
                <a:spcPct val="150000"/>
              </a:lnSpc>
              <a:defRPr/>
            </a:pPr>
            <a:endParaRPr kumimoji="0" lang="en-US" altLang="zh-CN" sz="1600" b="0" i="0" u="none" strike="noStrike" kern="1200" cap="none" spc="0" normalizeH="0" baseline="0" noProof="0" dirty="0">
              <a:ln>
                <a:noFill/>
              </a:ln>
              <a:solidFill>
                <a:schemeClr val="accent1">
                  <a:lumMod val="50000"/>
                </a:schemeClr>
              </a:solidFill>
              <a:effectLst/>
              <a:uLnTx/>
              <a:uFillTx/>
              <a:latin typeface="等线" panose="02010600030101010101" charset="-122"/>
              <a:ea typeface="等线" panose="02010600030101010101" charset="-122"/>
              <a:cs typeface="等线" panose="02010600030101010101" charset="-122"/>
            </a:endParaRPr>
          </a:p>
        </p:txBody>
      </p:sp>
      <p:pic>
        <p:nvPicPr>
          <p:cNvPr id="7" name="图片 6"/>
          <p:cNvPicPr>
            <a:picLocks noChangeAspect="1"/>
          </p:cNvPicPr>
          <p:nvPr/>
        </p:nvPicPr>
        <p:blipFill>
          <a:blip r:embed="rId4"/>
          <a:stretch>
            <a:fillRect/>
          </a:stretch>
        </p:blipFill>
        <p:spPr>
          <a:xfrm>
            <a:off x="316230" y="2209800"/>
            <a:ext cx="9391015" cy="4493895"/>
          </a:xfrm>
          <a:prstGeom prst="rect">
            <a:avLst/>
          </a:prstGeom>
        </p:spPr>
      </p:pic>
      <p:pic>
        <p:nvPicPr>
          <p:cNvPr id="8" name="图片 7"/>
          <p:cNvPicPr>
            <a:picLocks noChangeAspect="1"/>
          </p:cNvPicPr>
          <p:nvPr/>
        </p:nvPicPr>
        <p:blipFill>
          <a:blip r:embed="rId5"/>
          <a:stretch>
            <a:fillRect/>
          </a:stretch>
        </p:blipFill>
        <p:spPr>
          <a:xfrm>
            <a:off x="1992630" y="2209800"/>
            <a:ext cx="5724525" cy="3333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6" name="Rectangle 37"/>
          <p:cNvSpPr/>
          <p:nvPr/>
        </p:nvSpPr>
        <p:spPr>
          <a:xfrm>
            <a:off x="152400" y="152400"/>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5847"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5848" name="Rectangle 64"/>
          <p:cNvSpPr/>
          <p:nvPr/>
        </p:nvSpPr>
        <p:spPr>
          <a:xfrm>
            <a:off x="0" y="422116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35849"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5850" name="Rectangle 64"/>
          <p:cNvSpPr/>
          <p:nvPr/>
        </p:nvSpPr>
        <p:spPr>
          <a:xfrm>
            <a:off x="0" y="471646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3" name="文本框 2"/>
          <p:cNvSpPr txBox="1"/>
          <p:nvPr/>
        </p:nvSpPr>
        <p:spPr>
          <a:xfrm>
            <a:off x="955675" y="1254125"/>
            <a:ext cx="8035925" cy="553085"/>
          </a:xfrm>
          <a:prstGeom prst="rect">
            <a:avLst/>
          </a:prstGeom>
          <a:noFill/>
        </p:spPr>
        <p:txBody>
          <a:bodyPr wrap="square" rtlCol="0" anchor="t">
            <a:spAutoFit/>
          </a:bodyPr>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lang="en-US" altLang="zh-CN" sz="2000" dirty="0">
                <a:solidFill>
                  <a:schemeClr val="accent1">
                    <a:lumMod val="50000"/>
                  </a:schemeClr>
                </a:solidFill>
                <a:latin typeface="方正黑体简体" panose="03000509000000000000" pitchFamily="65" charset="-122"/>
                <a:ea typeface="方正黑体简体" panose="03000509000000000000" pitchFamily="65" charset="-122"/>
                <a:sym typeface="+mn-ea"/>
              </a:rPr>
              <a:t>       </a:t>
            </a:r>
            <a:r>
              <a:rPr lang="zh-CN" altLang="en-US" sz="1600" noProof="0" dirty="0">
                <a:ln>
                  <a:noFill/>
                </a:ln>
                <a:solidFill>
                  <a:schemeClr val="tx1"/>
                </a:solidFill>
                <a:effectLst/>
                <a:uLnTx/>
                <a:uFillTx/>
                <a:latin typeface="等线" panose="02010600030101010101" charset="-122"/>
                <a:ea typeface="等线" panose="02010600030101010101" charset="-122"/>
                <a:sym typeface="+mn-ea"/>
              </a:rPr>
              <a:t>跳转到政务网，在</a:t>
            </a:r>
            <a:r>
              <a:rPr lang="zh-CN" altLang="en-US" sz="1800" b="1" noProof="0" dirty="0">
                <a:ln>
                  <a:noFill/>
                </a:ln>
                <a:solidFill>
                  <a:srgbClr val="FF0000"/>
                </a:solidFill>
                <a:effectLst/>
                <a:uLnTx/>
                <a:uFillTx/>
                <a:latin typeface="等线" panose="02010600030101010101" charset="-122"/>
                <a:ea typeface="等线" panose="02010600030101010101" charset="-122"/>
                <a:sym typeface="+mn-ea"/>
              </a:rPr>
              <a:t>个人用户</a:t>
            </a:r>
            <a:r>
              <a:rPr lang="zh-CN" altLang="en-US" sz="1600" noProof="0" dirty="0">
                <a:ln>
                  <a:noFill/>
                </a:ln>
                <a:solidFill>
                  <a:schemeClr val="tx1"/>
                </a:solidFill>
                <a:effectLst/>
                <a:uLnTx/>
                <a:uFillTx/>
                <a:latin typeface="等线" panose="02010600030101010101" charset="-122"/>
                <a:ea typeface="等线" panose="02010600030101010101" charset="-122"/>
                <a:sym typeface="+mn-ea"/>
              </a:rPr>
              <a:t>下输入用户名、密码后即可登录。</a:t>
            </a:r>
            <a:endParaRPr lang="zh-CN" sz="2000" dirty="0">
              <a:solidFill>
                <a:schemeClr val="accent1">
                  <a:lumMod val="50000"/>
                </a:schemeClr>
              </a:solidFill>
              <a:latin typeface="方正黑体简体" panose="03000509000000000000" pitchFamily="65" charset="-122"/>
              <a:ea typeface="方正黑体简体" panose="03000509000000000000" pitchFamily="65" charset="-122"/>
              <a:sym typeface="+mn-ea"/>
            </a:endParaRPr>
          </a:p>
        </p:txBody>
      </p:sp>
      <p:sp>
        <p:nvSpPr>
          <p:cNvPr id="6" name="Rectangle 2"/>
          <p:cNvSpPr txBox="1"/>
          <p:nvPr/>
        </p:nvSpPr>
        <p:spPr>
          <a:xfrm>
            <a:off x="3059430" y="538480"/>
            <a:ext cx="3738245"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800" b="1" dirty="0">
                <a:latin typeface="宋体" panose="02010600030101010101" pitchFamily="2" charset="-122"/>
                <a:ea typeface="宋体" panose="02010600030101010101" pitchFamily="2" charset="-122"/>
              </a:rPr>
              <a:t>个人账号登录</a:t>
            </a:r>
          </a:p>
        </p:txBody>
      </p:sp>
      <p:cxnSp>
        <p:nvCxnSpPr>
          <p:cNvPr id="7" name="直接连接符 6"/>
          <p:cNvCxnSpPr/>
          <p:nvPr/>
        </p:nvCxnSpPr>
        <p:spPr>
          <a:xfrm>
            <a:off x="955675" y="1093788"/>
            <a:ext cx="8005763"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3"/>
          <a:stretch>
            <a:fillRect/>
          </a:stretch>
        </p:blipFill>
        <p:spPr>
          <a:xfrm>
            <a:off x="1002030" y="1966595"/>
            <a:ext cx="8107680" cy="460629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6" name="Rectangle 37"/>
          <p:cNvSpPr/>
          <p:nvPr/>
        </p:nvSpPr>
        <p:spPr>
          <a:xfrm>
            <a:off x="152400" y="152400"/>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5847"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5848" name="Rectangle 64"/>
          <p:cNvSpPr/>
          <p:nvPr/>
        </p:nvSpPr>
        <p:spPr>
          <a:xfrm>
            <a:off x="0" y="422116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35849"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5850" name="Rectangle 64"/>
          <p:cNvSpPr/>
          <p:nvPr/>
        </p:nvSpPr>
        <p:spPr>
          <a:xfrm>
            <a:off x="0" y="471646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6" name="Rectangle 2"/>
          <p:cNvSpPr txBox="1"/>
          <p:nvPr/>
        </p:nvSpPr>
        <p:spPr>
          <a:xfrm>
            <a:off x="3059430" y="538480"/>
            <a:ext cx="3738245"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800" b="1" dirty="0">
                <a:latin typeface="宋体" panose="02010600030101010101" pitchFamily="2" charset="-122"/>
                <a:ea typeface="宋体" panose="02010600030101010101" pitchFamily="2" charset="-122"/>
              </a:rPr>
              <a:t>个人账号登录</a:t>
            </a:r>
          </a:p>
        </p:txBody>
      </p:sp>
      <p:cxnSp>
        <p:nvCxnSpPr>
          <p:cNvPr id="7" name="直接连接符 6"/>
          <p:cNvCxnSpPr/>
          <p:nvPr/>
        </p:nvCxnSpPr>
        <p:spPr>
          <a:xfrm>
            <a:off x="955675" y="1093788"/>
            <a:ext cx="8005763"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3"/>
          <a:stretch>
            <a:fillRect/>
          </a:stretch>
        </p:blipFill>
        <p:spPr>
          <a:xfrm>
            <a:off x="849630" y="1143000"/>
            <a:ext cx="8138160" cy="544957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955675" y="1093788"/>
            <a:ext cx="8005763"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6085" name="Rectangle 37"/>
          <p:cNvSpPr/>
          <p:nvPr/>
        </p:nvSpPr>
        <p:spPr>
          <a:xfrm>
            <a:off x="152400" y="152400"/>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46086"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46087" name="Rectangle 64"/>
          <p:cNvSpPr/>
          <p:nvPr/>
        </p:nvSpPr>
        <p:spPr>
          <a:xfrm>
            <a:off x="0" y="422116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46088"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46089" name="Rectangle 64"/>
          <p:cNvSpPr/>
          <p:nvPr/>
        </p:nvSpPr>
        <p:spPr>
          <a:xfrm>
            <a:off x="152400" y="464788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13" name="矩形 12"/>
          <p:cNvSpPr/>
          <p:nvPr/>
        </p:nvSpPr>
        <p:spPr>
          <a:xfrm>
            <a:off x="1306540" y="1295368"/>
            <a:ext cx="8322310" cy="829945"/>
          </a:xfrm>
          <a:prstGeom prst="rect">
            <a:avLst/>
          </a:prstGeom>
        </p:spPr>
        <p:txBody>
          <a:bodyPr wrap="square">
            <a:spAutoFit/>
          </a:bodyPr>
          <a:lstStyle/>
          <a:p>
            <a:pPr lvl="0">
              <a:lnSpc>
                <a:spcPct val="150000"/>
              </a:lnSpc>
              <a:defRPr/>
            </a:pPr>
            <a:r>
              <a:rPr lang="en-US" altLang="zh-CN" sz="1600" noProof="0" dirty="0">
                <a:ln>
                  <a:noFill/>
                </a:ln>
                <a:solidFill>
                  <a:schemeClr val="tx1"/>
                </a:solidFill>
                <a:effectLst/>
                <a:uLnTx/>
                <a:uFillTx/>
                <a:latin typeface="等线" panose="02010600030101010101" charset="-122"/>
                <a:ea typeface="等线" panose="02010600030101010101" charset="-122"/>
              </a:rPr>
              <a:t>  </a:t>
            </a:r>
            <a:r>
              <a:rPr lang="zh-CN" altLang="en-US" sz="1600" noProof="0" dirty="0">
                <a:ln>
                  <a:noFill/>
                </a:ln>
                <a:solidFill>
                  <a:schemeClr val="tx1"/>
                </a:solidFill>
                <a:effectLst/>
                <a:uLnTx/>
                <a:uFillTx/>
                <a:latin typeface="等线" panose="02010600030101010101" charset="-122"/>
                <a:ea typeface="等线" panose="02010600030101010101" charset="-122"/>
              </a:rPr>
              <a:t>点击【业务办理】后进入成果填写界面。</a:t>
            </a:r>
          </a:p>
          <a:p>
            <a:pPr lvl="0">
              <a:lnSpc>
                <a:spcPct val="150000"/>
              </a:lnSpc>
              <a:defRPr/>
            </a:pPr>
            <a:r>
              <a:rPr lang="en-US" altLang="zh-CN" sz="1600" noProof="0" dirty="0">
                <a:ln>
                  <a:noFill/>
                </a:ln>
                <a:solidFill>
                  <a:schemeClr val="tx1"/>
                </a:solidFill>
                <a:effectLst/>
                <a:uLnTx/>
                <a:uFillTx/>
                <a:latin typeface="等线" panose="02010600030101010101" charset="-122"/>
                <a:ea typeface="等线" panose="02010600030101010101" charset="-122"/>
              </a:rPr>
              <a:t>  </a:t>
            </a:r>
            <a:r>
              <a:rPr lang="zh-CN" altLang="en-US" sz="1600" noProof="0" dirty="0">
                <a:ln>
                  <a:noFill/>
                </a:ln>
                <a:solidFill>
                  <a:schemeClr val="tx1"/>
                </a:solidFill>
                <a:effectLst/>
                <a:uLnTx/>
                <a:uFillTx/>
                <a:latin typeface="等线" panose="02010600030101010101" charset="-122"/>
                <a:ea typeface="等线" panose="02010600030101010101" charset="-122"/>
              </a:rPr>
              <a:t>此时未关联单位，所以【所属单位登记】不可选中，选择下方【点击立即绑定】。</a:t>
            </a:r>
            <a:endParaRPr lang="zh-CN" altLang="en-US" sz="1600" b="1" noProof="0" dirty="0">
              <a:ln>
                <a:noFill/>
              </a:ln>
              <a:solidFill>
                <a:schemeClr val="tx1"/>
              </a:solidFill>
              <a:effectLst/>
              <a:uLnTx/>
              <a:uFillTx/>
              <a:latin typeface="等线" panose="02010600030101010101" charset="-122"/>
              <a:ea typeface="等线" panose="02010600030101010101" charset="-122"/>
            </a:endParaRPr>
          </a:p>
        </p:txBody>
      </p:sp>
      <p:sp>
        <p:nvSpPr>
          <p:cNvPr id="46093" name="Rectangle 2"/>
          <p:cNvSpPr txBox="1"/>
          <p:nvPr/>
        </p:nvSpPr>
        <p:spPr>
          <a:xfrm>
            <a:off x="6557963" y="598488"/>
            <a:ext cx="2830512"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endParaRPr lang="zh-CN" altLang="en-US" sz="2800" b="1" dirty="0">
              <a:latin typeface="方正姚体" panose="02010601030101010101" pitchFamily="2" charset="-122"/>
              <a:ea typeface="方正姚体" panose="02010601030101010101" pitchFamily="2" charset="-122"/>
            </a:endParaRPr>
          </a:p>
        </p:txBody>
      </p:sp>
      <p:sp>
        <p:nvSpPr>
          <p:cNvPr id="16" name="Rectangle 2"/>
          <p:cNvSpPr txBox="1"/>
          <p:nvPr/>
        </p:nvSpPr>
        <p:spPr>
          <a:xfrm>
            <a:off x="6680448" y="536756"/>
            <a:ext cx="2667000"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endParaRPr lang="zh-CN" altLang="en-US" sz="2800" b="1" dirty="0">
              <a:latin typeface="方正姚体" panose="02010601030101010101" pitchFamily="2" charset="-122"/>
              <a:ea typeface="方正姚体" panose="02010601030101010101" pitchFamily="2" charset="-122"/>
            </a:endParaRPr>
          </a:p>
        </p:txBody>
      </p:sp>
      <p:pic>
        <p:nvPicPr>
          <p:cNvPr id="10" name="图片 9"/>
          <p:cNvPicPr>
            <a:picLocks noChangeAspect="1"/>
          </p:cNvPicPr>
          <p:nvPr/>
        </p:nvPicPr>
        <p:blipFill>
          <a:blip r:embed="rId3"/>
          <a:stretch>
            <a:fillRect/>
          </a:stretch>
        </p:blipFill>
        <p:spPr>
          <a:xfrm>
            <a:off x="773430" y="2209800"/>
            <a:ext cx="8631555" cy="4352925"/>
          </a:xfrm>
          <a:prstGeom prst="rect">
            <a:avLst/>
          </a:prstGeom>
          <a:noFill/>
          <a:ln>
            <a:noFill/>
          </a:ln>
        </p:spPr>
      </p:pic>
      <p:sp>
        <p:nvSpPr>
          <p:cNvPr id="4" name="文本框 3"/>
          <p:cNvSpPr txBox="1"/>
          <p:nvPr/>
        </p:nvSpPr>
        <p:spPr>
          <a:xfrm>
            <a:off x="3135630" y="514350"/>
            <a:ext cx="3783965" cy="521970"/>
          </a:xfrm>
          <a:prstGeom prst="rect">
            <a:avLst/>
          </a:prstGeom>
          <a:noFill/>
        </p:spPr>
        <p:txBody>
          <a:bodyPr wrap="square" rtlCol="0" anchor="t">
            <a:spAutoFit/>
          </a:bodyPr>
          <a:lstStyle/>
          <a:p>
            <a:r>
              <a:rPr lang="zh-CN" altLang="en-US" sz="2800" b="1" dirty="0">
                <a:latin typeface="宋体" panose="02010600030101010101" pitchFamily="2" charset="-122"/>
                <a:sym typeface="+mn-ea"/>
              </a:rPr>
              <a:t>个人账号绑定单位账号</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37"/>
          <p:cNvSpPr/>
          <p:nvPr/>
        </p:nvSpPr>
        <p:spPr>
          <a:xfrm>
            <a:off x="152400" y="152400"/>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46086"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46087" name="Rectangle 64"/>
          <p:cNvSpPr/>
          <p:nvPr/>
        </p:nvSpPr>
        <p:spPr>
          <a:xfrm>
            <a:off x="0" y="422116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46088"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46089" name="Rectangle 64"/>
          <p:cNvSpPr/>
          <p:nvPr/>
        </p:nvSpPr>
        <p:spPr>
          <a:xfrm>
            <a:off x="152400" y="464788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46093" name="Rectangle 2"/>
          <p:cNvSpPr txBox="1"/>
          <p:nvPr/>
        </p:nvSpPr>
        <p:spPr>
          <a:xfrm>
            <a:off x="6557963" y="598488"/>
            <a:ext cx="2830512"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endParaRPr lang="zh-CN" altLang="en-US" sz="2800" b="1" dirty="0">
              <a:latin typeface="方正姚体" panose="02010601030101010101" pitchFamily="2" charset="-122"/>
              <a:ea typeface="方正姚体" panose="02010601030101010101" pitchFamily="2" charset="-122"/>
            </a:endParaRPr>
          </a:p>
        </p:txBody>
      </p:sp>
      <p:sp>
        <p:nvSpPr>
          <p:cNvPr id="16" name="Rectangle 2"/>
          <p:cNvSpPr txBox="1"/>
          <p:nvPr/>
        </p:nvSpPr>
        <p:spPr>
          <a:xfrm>
            <a:off x="6680448" y="536756"/>
            <a:ext cx="2667000"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endParaRPr lang="zh-CN" altLang="en-US" sz="2800" b="1" dirty="0">
              <a:latin typeface="方正姚体" panose="02010601030101010101" pitchFamily="2" charset="-122"/>
              <a:ea typeface="方正姚体" panose="02010601030101010101" pitchFamily="2" charset="-122"/>
            </a:endParaRPr>
          </a:p>
        </p:txBody>
      </p:sp>
      <p:pic>
        <p:nvPicPr>
          <p:cNvPr id="11" name="图片 10"/>
          <p:cNvPicPr>
            <a:picLocks noChangeAspect="1"/>
          </p:cNvPicPr>
          <p:nvPr/>
        </p:nvPicPr>
        <p:blipFill>
          <a:blip r:embed="rId3"/>
          <a:srcRect t="4730" b="11542"/>
          <a:stretch>
            <a:fillRect/>
          </a:stretch>
        </p:blipFill>
        <p:spPr>
          <a:xfrm>
            <a:off x="955675" y="1663700"/>
            <a:ext cx="8166735" cy="5106670"/>
          </a:xfrm>
          <a:prstGeom prst="rect">
            <a:avLst/>
          </a:prstGeom>
          <a:noFill/>
          <a:ln>
            <a:noFill/>
          </a:ln>
        </p:spPr>
      </p:pic>
      <p:sp>
        <p:nvSpPr>
          <p:cNvPr id="3" name="文本框 2"/>
          <p:cNvSpPr txBox="1"/>
          <p:nvPr/>
        </p:nvSpPr>
        <p:spPr>
          <a:xfrm>
            <a:off x="1383030" y="1295400"/>
            <a:ext cx="5485765" cy="337185"/>
          </a:xfrm>
          <a:prstGeom prst="rect">
            <a:avLst/>
          </a:prstGeom>
          <a:noFill/>
        </p:spPr>
        <p:txBody>
          <a:bodyPr wrap="square" rtlCol="0">
            <a:spAutoFit/>
          </a:bodyPr>
          <a:lstStyle/>
          <a:p>
            <a:r>
              <a:rPr lang="zh-CN" altLang="en-US" sz="1600">
                <a:latin typeface="等线" panose="02010600030101010101" charset="-122"/>
                <a:ea typeface="等线" panose="02010600030101010101" charset="-122"/>
              </a:rPr>
              <a:t>跳转到【我的档案】，完善所属单位和其他必填信息。</a:t>
            </a:r>
          </a:p>
        </p:txBody>
      </p:sp>
      <p:cxnSp>
        <p:nvCxnSpPr>
          <p:cNvPr id="14" name="直接连接符 13"/>
          <p:cNvCxnSpPr/>
          <p:nvPr/>
        </p:nvCxnSpPr>
        <p:spPr>
          <a:xfrm>
            <a:off x="955675" y="1093788"/>
            <a:ext cx="8005763"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3135630" y="514350"/>
            <a:ext cx="3783965" cy="521970"/>
          </a:xfrm>
          <a:prstGeom prst="rect">
            <a:avLst/>
          </a:prstGeom>
          <a:noFill/>
        </p:spPr>
        <p:txBody>
          <a:bodyPr wrap="square" rtlCol="0" anchor="t">
            <a:spAutoFit/>
          </a:bodyPr>
          <a:lstStyle/>
          <a:p>
            <a:r>
              <a:rPr lang="zh-CN" altLang="en-US" sz="2800" b="1" dirty="0">
                <a:latin typeface="宋体" panose="02010600030101010101" pitchFamily="2" charset="-122"/>
                <a:sym typeface="+mn-ea"/>
              </a:rPr>
              <a:t>个人账号绑定单位账号</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txBox="1"/>
          <p:nvPr/>
        </p:nvSpPr>
        <p:spPr>
          <a:xfrm>
            <a:off x="6681788" y="617538"/>
            <a:ext cx="2667000"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endParaRPr lang="zh-CN" altLang="en-US" sz="2800" b="1" dirty="0">
              <a:latin typeface="方正姚体" panose="02010601030101010101" pitchFamily="2" charset="-122"/>
              <a:ea typeface="方正姚体" panose="02010601030101010101" pitchFamily="2" charset="-122"/>
            </a:endParaRPr>
          </a:p>
        </p:txBody>
      </p:sp>
      <p:sp>
        <p:nvSpPr>
          <p:cNvPr id="33798" name="Rectangle 37"/>
          <p:cNvSpPr/>
          <p:nvPr/>
        </p:nvSpPr>
        <p:spPr>
          <a:xfrm>
            <a:off x="152400" y="152400"/>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3799"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3800" name="Rectangle 64"/>
          <p:cNvSpPr/>
          <p:nvPr/>
        </p:nvSpPr>
        <p:spPr>
          <a:xfrm>
            <a:off x="0" y="426688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33801"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3802" name="Rectangle 64"/>
          <p:cNvSpPr/>
          <p:nvPr/>
        </p:nvSpPr>
        <p:spPr>
          <a:xfrm>
            <a:off x="0" y="472408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5" name="矩形 4"/>
          <p:cNvSpPr/>
          <p:nvPr/>
        </p:nvSpPr>
        <p:spPr>
          <a:xfrm>
            <a:off x="1191260" y="1270635"/>
            <a:ext cx="7392035" cy="553085"/>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en-US" altLang="zh-CN" sz="2000" b="0" i="0" u="none" strike="noStrike" kern="1200" cap="none" spc="0" normalizeH="0" baseline="0" noProof="0" dirty="0">
                <a:ln>
                  <a:noFill/>
                </a:ln>
                <a:solidFill>
                  <a:schemeClr val="accent1">
                    <a:lumMod val="50000"/>
                  </a:schemeClr>
                </a:solidFill>
                <a:effectLst/>
                <a:uLnTx/>
                <a:uFillTx/>
                <a:latin typeface="方正黑体简体" panose="03000509000000000000" pitchFamily="65" charset="-122"/>
                <a:ea typeface="方正黑体简体" panose="03000509000000000000" pitchFamily="65" charset="-122"/>
                <a:cs typeface="+mn-cs"/>
              </a:rPr>
              <a:t>    </a:t>
            </a:r>
            <a:r>
              <a:rPr kumimoji="0" lang="zh-CN" altLang="en-US" sz="1600" b="0" i="0" u="none" strike="noStrike" kern="1200" cap="none" spc="0" normalizeH="0" baseline="0" noProof="0" dirty="0">
                <a:ln>
                  <a:noFill/>
                </a:ln>
                <a:solidFill>
                  <a:schemeClr val="tx1"/>
                </a:solidFill>
                <a:effectLst/>
                <a:uLnTx/>
                <a:uFillTx/>
                <a:latin typeface="等线" panose="02010600030101010101" charset="-122"/>
                <a:ea typeface="等线" panose="02010600030101010101" charset="-122"/>
                <a:cs typeface="+mn-cs"/>
              </a:rPr>
              <a:t>先打单位名称的前几个字，从弹出的搜索结果中选择！</a:t>
            </a:r>
          </a:p>
        </p:txBody>
      </p:sp>
      <p:sp>
        <p:nvSpPr>
          <p:cNvPr id="3" name="矩形 2"/>
          <p:cNvSpPr/>
          <p:nvPr/>
        </p:nvSpPr>
        <p:spPr>
          <a:xfrm>
            <a:off x="-64770" y="2539365"/>
            <a:ext cx="9222105" cy="553085"/>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en-US" altLang="zh-CN" sz="2000" b="0" i="0" u="none" strike="noStrike" kern="1200" cap="none" spc="0" normalizeH="0" baseline="0" noProof="0" dirty="0">
                <a:ln>
                  <a:noFill/>
                </a:ln>
                <a:solidFill>
                  <a:schemeClr val="accent1">
                    <a:lumMod val="50000"/>
                  </a:schemeClr>
                </a:solidFill>
                <a:effectLst/>
                <a:uLnTx/>
                <a:uFillTx/>
                <a:latin typeface="方正黑体简体" panose="03000509000000000000" pitchFamily="65" charset="-122"/>
                <a:ea typeface="方正黑体简体" panose="03000509000000000000" pitchFamily="65" charset="-122"/>
                <a:cs typeface="+mn-cs"/>
              </a:rPr>
              <a:t> </a:t>
            </a:r>
            <a:endParaRPr kumimoji="0" lang="zh-CN" altLang="en-US" sz="2000" b="0" i="0" u="none" strike="noStrike" kern="1200" cap="none" spc="0" normalizeH="0" baseline="0" noProof="0" dirty="0">
              <a:ln>
                <a:noFill/>
              </a:ln>
              <a:solidFill>
                <a:schemeClr val="accent1">
                  <a:lumMod val="50000"/>
                </a:schemeClr>
              </a:solidFill>
              <a:effectLst/>
              <a:uLnTx/>
              <a:uFillTx/>
              <a:latin typeface="方正黑体简体" panose="03000509000000000000" pitchFamily="65" charset="-122"/>
              <a:ea typeface="方正黑体简体" panose="03000509000000000000" pitchFamily="65" charset="-122"/>
              <a:cs typeface="+mn-cs"/>
            </a:endParaRPr>
          </a:p>
        </p:txBody>
      </p:sp>
      <p:sp>
        <p:nvSpPr>
          <p:cNvPr id="14" name="Rectangle 2"/>
          <p:cNvSpPr txBox="1"/>
          <p:nvPr/>
        </p:nvSpPr>
        <p:spPr>
          <a:xfrm>
            <a:off x="6680448" y="536756"/>
            <a:ext cx="2667000"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endParaRPr lang="zh-CN" altLang="en-US" sz="2800" b="1" dirty="0">
              <a:latin typeface="方正姚体" panose="02010601030101010101" pitchFamily="2" charset="-122"/>
              <a:ea typeface="方正姚体" panose="02010601030101010101" pitchFamily="2" charset="-122"/>
            </a:endParaRPr>
          </a:p>
        </p:txBody>
      </p:sp>
      <p:sp>
        <p:nvSpPr>
          <p:cNvPr id="6" name="文本框 5"/>
          <p:cNvSpPr txBox="1"/>
          <p:nvPr/>
        </p:nvSpPr>
        <p:spPr>
          <a:xfrm>
            <a:off x="5561295" y="3965246"/>
            <a:ext cx="2262158" cy="369332"/>
          </a:xfrm>
          <a:prstGeom prst="rect">
            <a:avLst/>
          </a:prstGeom>
          <a:noFill/>
        </p:spPr>
        <p:txBody>
          <a:bodyPr wrap="none" rtlCol="0">
            <a:spAutoFit/>
          </a:bodyPr>
          <a:lstStyle/>
          <a:p>
            <a:r>
              <a:rPr lang="zh-CN" altLang="en-US" b="1" dirty="0">
                <a:solidFill>
                  <a:srgbClr val="FF0000"/>
                </a:solidFill>
                <a:latin typeface="黑体" panose="02010609060101010101" pitchFamily="49" charset="-122"/>
                <a:ea typeface="黑体" panose="02010609060101010101" pitchFamily="49" charset="-122"/>
              </a:rPr>
              <a:t>此界面为单位账号！</a:t>
            </a:r>
          </a:p>
        </p:txBody>
      </p:sp>
      <p:pic>
        <p:nvPicPr>
          <p:cNvPr id="12" name="图片 11"/>
          <p:cNvPicPr>
            <a:picLocks noChangeAspect="1"/>
          </p:cNvPicPr>
          <p:nvPr/>
        </p:nvPicPr>
        <p:blipFill>
          <a:blip r:embed="rId3"/>
          <a:srcRect t="19987" b="14823"/>
          <a:stretch>
            <a:fillRect/>
          </a:stretch>
        </p:blipFill>
        <p:spPr>
          <a:xfrm>
            <a:off x="773430" y="1828800"/>
            <a:ext cx="8227060" cy="4674235"/>
          </a:xfrm>
          <a:prstGeom prst="rect">
            <a:avLst/>
          </a:prstGeom>
          <a:noFill/>
          <a:ln>
            <a:noFill/>
          </a:ln>
        </p:spPr>
      </p:pic>
      <p:cxnSp>
        <p:nvCxnSpPr>
          <p:cNvPr id="15" name="直接连接符 14"/>
          <p:cNvCxnSpPr/>
          <p:nvPr/>
        </p:nvCxnSpPr>
        <p:spPr>
          <a:xfrm>
            <a:off x="955675" y="1093788"/>
            <a:ext cx="8005763"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3135630" y="514350"/>
            <a:ext cx="3783965" cy="521970"/>
          </a:xfrm>
          <a:prstGeom prst="rect">
            <a:avLst/>
          </a:prstGeom>
          <a:noFill/>
        </p:spPr>
        <p:txBody>
          <a:bodyPr wrap="square" rtlCol="0" anchor="t">
            <a:spAutoFit/>
          </a:bodyPr>
          <a:lstStyle/>
          <a:p>
            <a:r>
              <a:rPr lang="zh-CN" altLang="en-US" sz="2800" b="1" dirty="0">
                <a:latin typeface="宋体" panose="02010600030101010101" pitchFamily="2" charset="-122"/>
                <a:sym typeface="+mn-ea"/>
              </a:rPr>
              <a:t>个人账号绑定单位账号</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37"/>
          <p:cNvSpPr/>
          <p:nvPr/>
        </p:nvSpPr>
        <p:spPr>
          <a:xfrm>
            <a:off x="152400" y="152400"/>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46086"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46087" name="Rectangle 64"/>
          <p:cNvSpPr/>
          <p:nvPr/>
        </p:nvSpPr>
        <p:spPr>
          <a:xfrm>
            <a:off x="0" y="422116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46088"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46089" name="Rectangle 64"/>
          <p:cNvSpPr/>
          <p:nvPr/>
        </p:nvSpPr>
        <p:spPr>
          <a:xfrm>
            <a:off x="152400" y="464788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46093" name="Rectangle 2"/>
          <p:cNvSpPr txBox="1"/>
          <p:nvPr/>
        </p:nvSpPr>
        <p:spPr>
          <a:xfrm>
            <a:off x="6557963" y="598488"/>
            <a:ext cx="2830512"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endParaRPr lang="zh-CN" altLang="en-US" sz="2800" b="1" dirty="0">
              <a:latin typeface="方正姚体" panose="02010601030101010101" pitchFamily="2" charset="-122"/>
              <a:ea typeface="方正姚体" panose="02010601030101010101" pitchFamily="2" charset="-122"/>
            </a:endParaRPr>
          </a:p>
        </p:txBody>
      </p:sp>
      <p:sp>
        <p:nvSpPr>
          <p:cNvPr id="16" name="Rectangle 2"/>
          <p:cNvSpPr txBox="1"/>
          <p:nvPr/>
        </p:nvSpPr>
        <p:spPr>
          <a:xfrm>
            <a:off x="6680448" y="536756"/>
            <a:ext cx="2667000"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endParaRPr lang="zh-CN" altLang="en-US" sz="2800" b="1" dirty="0">
              <a:latin typeface="方正姚体" panose="02010601030101010101" pitchFamily="2" charset="-122"/>
              <a:ea typeface="方正姚体" panose="02010601030101010101" pitchFamily="2" charset="-122"/>
            </a:endParaRPr>
          </a:p>
        </p:txBody>
      </p:sp>
      <p:sp>
        <p:nvSpPr>
          <p:cNvPr id="7" name="文本框 6"/>
          <p:cNvSpPr txBox="1"/>
          <p:nvPr/>
        </p:nvSpPr>
        <p:spPr>
          <a:xfrm>
            <a:off x="3669030" y="1253490"/>
            <a:ext cx="3742055" cy="521970"/>
          </a:xfrm>
          <a:prstGeom prst="rect">
            <a:avLst/>
          </a:prstGeom>
          <a:noFill/>
        </p:spPr>
        <p:txBody>
          <a:bodyPr wrap="square" rtlCol="0">
            <a:spAutoFit/>
          </a:bodyPr>
          <a:lstStyle/>
          <a:p>
            <a:r>
              <a:rPr lang="zh-CN" altLang="en-US" sz="2800" b="1" dirty="0">
                <a:solidFill>
                  <a:srgbClr val="002060"/>
                </a:solidFill>
                <a:latin typeface="方正黑体简体" panose="03000509000000000000" pitchFamily="65" charset="-122"/>
                <a:ea typeface="方正黑体简体" panose="03000509000000000000" pitchFamily="65" charset="-122"/>
                <a:sym typeface="+mn-ea"/>
              </a:rPr>
              <a:t>填报自查方法</a:t>
            </a:r>
            <a:endParaRPr lang="zh-CN" altLang="en-US" sz="2800">
              <a:ln w="22225">
                <a:solidFill>
                  <a:schemeClr val="accent2"/>
                </a:solidFill>
                <a:prstDash val="solid"/>
              </a:ln>
              <a:solidFill>
                <a:schemeClr val="accent2">
                  <a:lumMod val="40000"/>
                  <a:lumOff val="60000"/>
                </a:schemeClr>
              </a:solidFill>
              <a:effectLst/>
            </a:endParaRPr>
          </a:p>
        </p:txBody>
      </p:sp>
      <p:pic>
        <p:nvPicPr>
          <p:cNvPr id="15" name="图片 14"/>
          <p:cNvPicPr>
            <a:picLocks noChangeAspect="1"/>
          </p:cNvPicPr>
          <p:nvPr/>
        </p:nvPicPr>
        <p:blipFill>
          <a:blip r:embed="rId3"/>
          <a:srcRect b="845"/>
          <a:stretch>
            <a:fillRect/>
          </a:stretch>
        </p:blipFill>
        <p:spPr>
          <a:xfrm>
            <a:off x="955675" y="1219200"/>
            <a:ext cx="7738745" cy="4636135"/>
          </a:xfrm>
          <a:prstGeom prst="rect">
            <a:avLst/>
          </a:prstGeom>
          <a:noFill/>
          <a:ln>
            <a:noFill/>
          </a:ln>
        </p:spPr>
      </p:pic>
      <p:sp>
        <p:nvSpPr>
          <p:cNvPr id="3" name="文本框 2"/>
          <p:cNvSpPr txBox="1"/>
          <p:nvPr/>
        </p:nvSpPr>
        <p:spPr>
          <a:xfrm>
            <a:off x="1172845" y="5935980"/>
            <a:ext cx="7910195" cy="583565"/>
          </a:xfrm>
          <a:prstGeom prst="rect">
            <a:avLst/>
          </a:prstGeom>
          <a:noFill/>
        </p:spPr>
        <p:txBody>
          <a:bodyPr wrap="square" rtlCol="0">
            <a:spAutoFit/>
          </a:bodyPr>
          <a:lstStyle/>
          <a:p>
            <a:r>
              <a:rPr lang="zh-CN" altLang="en-US" sz="1600" b="1">
                <a:solidFill>
                  <a:srgbClr val="FF0000"/>
                </a:solidFill>
              </a:rPr>
              <a:t>注意：搜索结果中没有所在单位，说明该单位在科技大脑网站还未注册账号。</a:t>
            </a:r>
          </a:p>
          <a:p>
            <a:r>
              <a:rPr lang="en-US" altLang="zh-CN" sz="1600" b="1">
                <a:solidFill>
                  <a:srgbClr val="FF0000"/>
                </a:solidFill>
              </a:rPr>
              <a:t>           </a:t>
            </a:r>
            <a:r>
              <a:rPr lang="zh-CN" altLang="en-US" sz="1600" b="1">
                <a:solidFill>
                  <a:srgbClr val="FF0000"/>
                </a:solidFill>
              </a:rPr>
              <a:t>可以参考个人用户登录方法，登录一下法人用户生成单位账号再绑定。</a:t>
            </a:r>
          </a:p>
        </p:txBody>
      </p:sp>
      <p:cxnSp>
        <p:nvCxnSpPr>
          <p:cNvPr id="6" name="直接连接符 5"/>
          <p:cNvCxnSpPr/>
          <p:nvPr/>
        </p:nvCxnSpPr>
        <p:spPr>
          <a:xfrm>
            <a:off x="955675" y="1093788"/>
            <a:ext cx="8005763"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3135630" y="514350"/>
            <a:ext cx="3783965" cy="521970"/>
          </a:xfrm>
          <a:prstGeom prst="rect">
            <a:avLst/>
          </a:prstGeom>
          <a:noFill/>
        </p:spPr>
        <p:txBody>
          <a:bodyPr wrap="square" rtlCol="0" anchor="t">
            <a:spAutoFit/>
          </a:bodyPr>
          <a:lstStyle/>
          <a:p>
            <a:r>
              <a:rPr lang="zh-CN" altLang="en-US" sz="2800" b="1" dirty="0">
                <a:latin typeface="宋体" panose="02010600030101010101" pitchFamily="2" charset="-122"/>
                <a:sym typeface="+mn-ea"/>
              </a:rPr>
              <a:t>个人账号绑定单位账号</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txBox="1"/>
          <p:nvPr/>
        </p:nvSpPr>
        <p:spPr>
          <a:xfrm>
            <a:off x="6289675" y="600075"/>
            <a:ext cx="3417888"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endParaRPr lang="zh-CN" altLang="en-US" sz="2800" b="1" dirty="0">
              <a:latin typeface="方正姚体" panose="02010601030101010101" pitchFamily="2" charset="-122"/>
              <a:ea typeface="方正姚体" panose="02010601030101010101" pitchFamily="2" charset="-122"/>
            </a:endParaRPr>
          </a:p>
        </p:txBody>
      </p:sp>
      <p:sp>
        <p:nvSpPr>
          <p:cNvPr id="56326" name="Rectangle 37"/>
          <p:cNvSpPr/>
          <p:nvPr/>
        </p:nvSpPr>
        <p:spPr>
          <a:xfrm>
            <a:off x="152400" y="152400"/>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56327"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56328"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pic>
        <p:nvPicPr>
          <p:cNvPr id="14" name="图片 13"/>
          <p:cNvPicPr>
            <a:picLocks noChangeAspect="1"/>
          </p:cNvPicPr>
          <p:nvPr/>
        </p:nvPicPr>
        <p:blipFill>
          <a:blip r:embed="rId3"/>
          <a:srcRect b="3967"/>
          <a:stretch>
            <a:fillRect/>
          </a:stretch>
        </p:blipFill>
        <p:spPr>
          <a:xfrm>
            <a:off x="1002030" y="1600200"/>
            <a:ext cx="7957820" cy="5030470"/>
          </a:xfrm>
          <a:prstGeom prst="rect">
            <a:avLst/>
          </a:prstGeom>
          <a:noFill/>
          <a:ln>
            <a:noFill/>
          </a:ln>
        </p:spPr>
      </p:pic>
      <p:sp>
        <p:nvSpPr>
          <p:cNvPr id="6" name="文本框 5"/>
          <p:cNvSpPr txBox="1"/>
          <p:nvPr/>
        </p:nvSpPr>
        <p:spPr>
          <a:xfrm>
            <a:off x="1611630" y="1238885"/>
            <a:ext cx="6693535" cy="337185"/>
          </a:xfrm>
          <a:prstGeom prst="rect">
            <a:avLst/>
          </a:prstGeom>
          <a:noFill/>
        </p:spPr>
        <p:txBody>
          <a:bodyPr wrap="square" rtlCol="0">
            <a:spAutoFit/>
          </a:bodyPr>
          <a:lstStyle/>
          <a:p>
            <a:r>
              <a:rPr lang="zh-CN" altLang="en-US" sz="1600">
                <a:latin typeface="等线" panose="02010600030101010101" charset="-122"/>
                <a:ea typeface="等线" panose="02010600030101010101" charset="-122"/>
              </a:rPr>
              <a:t>填写基本信息中的必填项，下面两行可选择【否】直接提交。</a:t>
            </a:r>
          </a:p>
        </p:txBody>
      </p:sp>
      <p:cxnSp>
        <p:nvCxnSpPr>
          <p:cNvPr id="8" name="直接连接符 7"/>
          <p:cNvCxnSpPr/>
          <p:nvPr/>
        </p:nvCxnSpPr>
        <p:spPr>
          <a:xfrm>
            <a:off x="955675" y="1093788"/>
            <a:ext cx="8005763"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3135630" y="514350"/>
            <a:ext cx="3783965" cy="521970"/>
          </a:xfrm>
          <a:prstGeom prst="rect">
            <a:avLst/>
          </a:prstGeom>
          <a:noFill/>
        </p:spPr>
        <p:txBody>
          <a:bodyPr wrap="square" rtlCol="0" anchor="t">
            <a:spAutoFit/>
          </a:bodyPr>
          <a:lstStyle/>
          <a:p>
            <a:r>
              <a:rPr lang="zh-CN" altLang="en-US" sz="2800" b="1" dirty="0">
                <a:latin typeface="宋体" panose="02010600030101010101" pitchFamily="2" charset="-122"/>
                <a:sym typeface="+mn-ea"/>
              </a:rPr>
              <a:t>个人账号绑定单位账号</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ectangle 37"/>
          <p:cNvSpPr/>
          <p:nvPr/>
        </p:nvSpPr>
        <p:spPr>
          <a:xfrm>
            <a:off x="152400" y="152400"/>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3799"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3800" name="Rectangle 64"/>
          <p:cNvSpPr/>
          <p:nvPr/>
        </p:nvSpPr>
        <p:spPr>
          <a:xfrm>
            <a:off x="0" y="426688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33801"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3802" name="Rectangle 64"/>
          <p:cNvSpPr/>
          <p:nvPr/>
        </p:nvSpPr>
        <p:spPr>
          <a:xfrm>
            <a:off x="0" y="472408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5" name="矩形 4"/>
          <p:cNvSpPr/>
          <p:nvPr/>
        </p:nvSpPr>
        <p:spPr>
          <a:xfrm>
            <a:off x="471269" y="1637848"/>
            <a:ext cx="9222105" cy="553085"/>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en-US" altLang="zh-CN" sz="2000" b="0" i="0" u="none" strike="noStrike" kern="1200" cap="none" spc="0" normalizeH="0" baseline="0" noProof="0" dirty="0">
                <a:ln>
                  <a:noFill/>
                </a:ln>
                <a:solidFill>
                  <a:schemeClr val="accent1">
                    <a:lumMod val="50000"/>
                  </a:schemeClr>
                </a:solidFill>
                <a:effectLst/>
                <a:uLnTx/>
                <a:uFillTx/>
                <a:latin typeface="方正黑体简体" panose="03000509000000000000" pitchFamily="65" charset="-122"/>
                <a:ea typeface="方正黑体简体" panose="03000509000000000000" pitchFamily="65" charset="-122"/>
                <a:cs typeface="+mn-cs"/>
              </a:rPr>
              <a:t>     </a:t>
            </a:r>
            <a:endParaRPr kumimoji="0" lang="zh-CN" altLang="en-US" sz="2000" b="0" i="0" u="none" strike="noStrike" kern="1200" cap="none" spc="0" normalizeH="0" baseline="0" noProof="0" dirty="0">
              <a:ln>
                <a:noFill/>
              </a:ln>
              <a:solidFill>
                <a:schemeClr val="accent1">
                  <a:lumMod val="50000"/>
                </a:schemeClr>
              </a:solidFill>
              <a:effectLst/>
              <a:uLnTx/>
              <a:uFillTx/>
              <a:latin typeface="方正黑体简体" panose="03000509000000000000" pitchFamily="65" charset="-122"/>
              <a:ea typeface="方正黑体简体" panose="03000509000000000000" pitchFamily="65" charset="-122"/>
              <a:cs typeface="+mn-cs"/>
            </a:endParaRPr>
          </a:p>
        </p:txBody>
      </p:sp>
      <p:sp>
        <p:nvSpPr>
          <p:cNvPr id="4" name="矩形 3"/>
          <p:cNvSpPr/>
          <p:nvPr/>
        </p:nvSpPr>
        <p:spPr>
          <a:xfrm>
            <a:off x="471269" y="1177292"/>
            <a:ext cx="9222105" cy="553085"/>
          </a:xfrm>
          <a:prstGeom prst="rect">
            <a:avLst/>
          </a:prstGeom>
        </p:spPr>
        <p:txBody>
          <a:bodyPr wrap="square">
            <a:spAutoFit/>
          </a:bodyPr>
          <a:lstStyle/>
          <a:p>
            <a:pPr marL="0" marR="0" lvl="0" algn="l" defTabSz="914400" rtl="0" eaLnBrk="0" fontAlgn="base" latinLnBrk="0" hangingPunct="0">
              <a:lnSpc>
                <a:spcPct val="150000"/>
              </a:lnSpc>
              <a:buClrTx/>
              <a:buSzTx/>
              <a:buFont typeface="Wingdings" panose="05000000000000000000" pitchFamily="2" charset="2"/>
              <a:buNone/>
            </a:pPr>
            <a:r>
              <a:rPr kumimoji="0" lang="zh-CN" altLang="en-US" sz="2000" b="1" i="0" u="none" strike="noStrike" kern="1200" cap="none" spc="0" normalizeH="0" baseline="0" dirty="0">
                <a:solidFill>
                  <a:srgbClr val="C00000"/>
                </a:solidFill>
                <a:latin typeface="方正黑体简体" panose="03000509000000000000" pitchFamily="65" charset="-122"/>
                <a:ea typeface="方正黑体简体" panose="03000509000000000000" pitchFamily="65" charset="-122"/>
                <a:cs typeface="+mn-cs"/>
              </a:rPr>
              <a:t> </a:t>
            </a:r>
          </a:p>
        </p:txBody>
      </p:sp>
      <p:sp>
        <p:nvSpPr>
          <p:cNvPr id="3" name="文本框 2"/>
          <p:cNvSpPr txBox="1"/>
          <p:nvPr/>
        </p:nvSpPr>
        <p:spPr>
          <a:xfrm>
            <a:off x="1611630" y="1447800"/>
            <a:ext cx="7392670" cy="460375"/>
          </a:xfrm>
          <a:prstGeom prst="rect">
            <a:avLst/>
          </a:prstGeom>
          <a:noFill/>
        </p:spPr>
        <p:txBody>
          <a:bodyPr wrap="square" rtlCol="0" anchor="t">
            <a:spAutoFit/>
          </a:bodyPr>
          <a:lstStyle/>
          <a:p>
            <a:pPr>
              <a:lnSpc>
                <a:spcPct val="150000"/>
              </a:lnSpc>
              <a:defRPr/>
            </a:pPr>
            <a:r>
              <a:rPr lang="zh-CN" altLang="en-US" sz="1600" noProof="0" dirty="0">
                <a:solidFill>
                  <a:schemeClr val="tx1"/>
                </a:solidFill>
                <a:latin typeface="等线" panose="02010600030101010101" charset="-122"/>
                <a:ea typeface="等线" panose="02010600030101010101" charset="-122"/>
                <a:sym typeface="+mn-ea"/>
              </a:rPr>
              <a:t>提交成功后显示该界面，所属单位（审核中）。下一步使用单位账号进行审批。</a:t>
            </a:r>
          </a:p>
        </p:txBody>
      </p:sp>
      <p:pic>
        <p:nvPicPr>
          <p:cNvPr id="17" name="图片 16"/>
          <p:cNvPicPr>
            <a:picLocks noChangeAspect="1"/>
          </p:cNvPicPr>
          <p:nvPr/>
        </p:nvPicPr>
        <p:blipFill>
          <a:blip r:embed="rId3"/>
          <a:srcRect t="40614"/>
          <a:stretch>
            <a:fillRect/>
          </a:stretch>
        </p:blipFill>
        <p:spPr>
          <a:xfrm>
            <a:off x="955040" y="2035810"/>
            <a:ext cx="8341995" cy="3978910"/>
          </a:xfrm>
          <a:prstGeom prst="rect">
            <a:avLst/>
          </a:prstGeom>
          <a:noFill/>
          <a:ln>
            <a:noFill/>
          </a:ln>
        </p:spPr>
      </p:pic>
      <p:cxnSp>
        <p:nvCxnSpPr>
          <p:cNvPr id="6" name="直接连接符 5"/>
          <p:cNvCxnSpPr/>
          <p:nvPr/>
        </p:nvCxnSpPr>
        <p:spPr>
          <a:xfrm>
            <a:off x="955675" y="1093788"/>
            <a:ext cx="8005763"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135630" y="514350"/>
            <a:ext cx="3783965" cy="521970"/>
          </a:xfrm>
          <a:prstGeom prst="rect">
            <a:avLst/>
          </a:prstGeom>
          <a:noFill/>
        </p:spPr>
        <p:txBody>
          <a:bodyPr wrap="square" rtlCol="0" anchor="t">
            <a:spAutoFit/>
          </a:bodyPr>
          <a:lstStyle/>
          <a:p>
            <a:r>
              <a:rPr lang="zh-CN" altLang="en-US" sz="2800" b="1" dirty="0">
                <a:latin typeface="宋体" panose="02010600030101010101" pitchFamily="2" charset="-122"/>
                <a:sym typeface="+mn-ea"/>
              </a:rPr>
              <a:t>个人账号绑定单位账号</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ectangle 37"/>
          <p:cNvSpPr/>
          <p:nvPr/>
        </p:nvSpPr>
        <p:spPr>
          <a:xfrm>
            <a:off x="152400" y="152400"/>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3799"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3800" name="Rectangle 64"/>
          <p:cNvSpPr/>
          <p:nvPr/>
        </p:nvSpPr>
        <p:spPr>
          <a:xfrm>
            <a:off x="0" y="426688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33801"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3802" name="Rectangle 64"/>
          <p:cNvSpPr/>
          <p:nvPr/>
        </p:nvSpPr>
        <p:spPr>
          <a:xfrm>
            <a:off x="0" y="472408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3" name="文本框 2"/>
          <p:cNvSpPr txBox="1"/>
          <p:nvPr/>
        </p:nvSpPr>
        <p:spPr>
          <a:xfrm>
            <a:off x="1230630" y="1295400"/>
            <a:ext cx="7479030" cy="765175"/>
          </a:xfrm>
          <a:prstGeom prst="rect">
            <a:avLst/>
          </a:prstGeom>
          <a:noFill/>
        </p:spPr>
        <p:txBody>
          <a:bodyPr wrap="square" rtlCol="0">
            <a:noAutofit/>
          </a:bodyPr>
          <a:lstStyle/>
          <a:p>
            <a:r>
              <a:rPr lang="en-US" altLang="zh-CN"/>
              <a:t>      </a:t>
            </a:r>
            <a:r>
              <a:rPr lang="zh-CN" altLang="en-US" sz="1600" noProof="0" dirty="0">
                <a:latin typeface="等线" panose="02010600030101010101" charset="-122"/>
                <a:ea typeface="等线" panose="02010600030101010101" charset="-122"/>
              </a:rPr>
              <a:t>用以上同样的登录方法，跳转政务网，点击法人用户登录单位账号。</a:t>
            </a:r>
            <a:r>
              <a:rPr lang="en-US" altLang="zh-CN"/>
              <a:t>   </a:t>
            </a:r>
          </a:p>
          <a:p>
            <a:r>
              <a:rPr lang="en-US" altLang="zh-CN"/>
              <a:t>  </a:t>
            </a:r>
            <a:endParaRPr lang="zh-CN" altLang="en-US"/>
          </a:p>
        </p:txBody>
      </p:sp>
      <p:cxnSp>
        <p:nvCxnSpPr>
          <p:cNvPr id="4" name="直接连接符 3"/>
          <p:cNvCxnSpPr/>
          <p:nvPr/>
        </p:nvCxnSpPr>
        <p:spPr>
          <a:xfrm>
            <a:off x="955675" y="1093788"/>
            <a:ext cx="8005763"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3135630" y="514350"/>
            <a:ext cx="3783965" cy="521970"/>
          </a:xfrm>
          <a:prstGeom prst="rect">
            <a:avLst/>
          </a:prstGeom>
          <a:noFill/>
        </p:spPr>
        <p:txBody>
          <a:bodyPr wrap="square" rtlCol="0" anchor="t">
            <a:spAutoFit/>
          </a:bodyPr>
          <a:lstStyle/>
          <a:p>
            <a:r>
              <a:rPr lang="zh-CN" altLang="en-US" sz="2800" b="1" dirty="0">
                <a:latin typeface="宋体" panose="02010600030101010101" pitchFamily="2" charset="-122"/>
                <a:sym typeface="+mn-ea"/>
              </a:rPr>
              <a:t>个人账号绑定单位账号</a:t>
            </a:r>
          </a:p>
        </p:txBody>
      </p:sp>
      <p:pic>
        <p:nvPicPr>
          <p:cNvPr id="7" name="图片 6"/>
          <p:cNvPicPr>
            <a:picLocks noChangeAspect="1"/>
          </p:cNvPicPr>
          <p:nvPr/>
        </p:nvPicPr>
        <p:blipFill>
          <a:blip r:embed="rId3"/>
          <a:stretch>
            <a:fillRect/>
          </a:stretch>
        </p:blipFill>
        <p:spPr>
          <a:xfrm>
            <a:off x="1306830" y="1731010"/>
            <a:ext cx="8054340" cy="46799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6"/>
          <p:cNvSpPr>
            <a:spLocks noChangeArrowheads="1"/>
          </p:cNvSpPr>
          <p:nvPr/>
        </p:nvSpPr>
        <p:spPr bwMode="auto">
          <a:xfrm>
            <a:off x="0" y="382905"/>
            <a:ext cx="10080625" cy="890270"/>
          </a:xfrm>
          <a:prstGeom prst="rect">
            <a:avLst/>
          </a:prstGeom>
          <a:solidFill>
            <a:schemeClr val="accent1">
              <a:lumMod val="75000"/>
            </a:schemeClr>
          </a:solidFill>
          <a:ln>
            <a:noFill/>
          </a:ln>
        </p:spPr>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Franklin Gothic Book" panose="020B0503020102020204" pitchFamily="34" charset="0"/>
              <a:ea typeface="宋体" panose="02010600030101010101" pitchFamily="2" charset="-122"/>
              <a:cs typeface="+mn-cs"/>
              <a:sym typeface="Franklin Gothic Book" panose="020B0503020102020204" pitchFamily="34" charset="0"/>
            </a:endParaRPr>
          </a:p>
        </p:txBody>
      </p:sp>
      <p:sp>
        <p:nvSpPr>
          <p:cNvPr id="2" name="标题 1"/>
          <p:cNvSpPr>
            <a:spLocks noGrp="1"/>
          </p:cNvSpPr>
          <p:nvPr>
            <p:ph type="title"/>
          </p:nvPr>
        </p:nvSpPr>
        <p:spPr>
          <a:xfrm>
            <a:off x="2369185" y="304800"/>
            <a:ext cx="5342255" cy="1143000"/>
          </a:xfrm>
        </p:spPr>
        <p:txBody>
          <a:bodyPr/>
          <a:lstStyle/>
          <a:p>
            <a:r>
              <a:rPr lang="zh-CN" altLang="en-US" b="1">
                <a:solidFill>
                  <a:schemeClr val="bg1"/>
                </a:solidFill>
              </a:rPr>
              <a:t>培训内容</a:t>
            </a:r>
          </a:p>
        </p:txBody>
      </p:sp>
      <p:sp>
        <p:nvSpPr>
          <p:cNvPr id="3" name="内容占位符 2"/>
          <p:cNvSpPr>
            <a:spLocks noGrp="1"/>
          </p:cNvSpPr>
          <p:nvPr>
            <p:ph idx="1"/>
          </p:nvPr>
        </p:nvSpPr>
        <p:spPr>
          <a:xfrm>
            <a:off x="1001818" y="1219497"/>
            <a:ext cx="7465695" cy="5486400"/>
          </a:xfrm>
        </p:spPr>
        <p:txBody>
          <a:bodyPr/>
          <a:lstStyle/>
          <a:p>
            <a:pPr marL="0" indent="0">
              <a:buNone/>
            </a:pPr>
            <a:r>
              <a:rPr lang="zh-CN" altLang="en-US" sz="2800" dirty="0">
                <a:latin typeface="黑体" panose="02010609060101010101" pitchFamily="49" charset="-122"/>
                <a:ea typeface="黑体" panose="02010609060101010101" pitchFamily="49" charset="-122"/>
              </a:rPr>
              <a:t>一、成果登记范围与类型</a:t>
            </a:r>
            <a:endParaRPr lang="en-US" altLang="zh-CN" sz="2800" dirty="0">
              <a:latin typeface="黑体" panose="02010609060101010101" pitchFamily="49" charset="-122"/>
              <a:ea typeface="黑体" panose="02010609060101010101" pitchFamily="49" charset="-122"/>
            </a:endParaRPr>
          </a:p>
          <a:p>
            <a:pPr marL="0" indent="0">
              <a:buNone/>
            </a:pPr>
            <a:r>
              <a:rPr lang="zh-CN" altLang="en-US" sz="2800" dirty="0"/>
              <a:t> </a:t>
            </a:r>
            <a:r>
              <a:rPr lang="en-US" altLang="zh-CN" sz="2800" dirty="0"/>
              <a:t> </a:t>
            </a:r>
            <a:r>
              <a:rPr lang="zh-CN" altLang="en-US" sz="2000" dirty="0"/>
              <a:t>（1）可登记的成果范围</a:t>
            </a:r>
          </a:p>
          <a:p>
            <a:pPr marL="0" indent="0">
              <a:buNone/>
            </a:pPr>
            <a:r>
              <a:rPr lang="zh-CN" altLang="en-US" sz="2000" dirty="0"/>
              <a:t> </a:t>
            </a:r>
            <a:r>
              <a:rPr lang="en-US" altLang="zh-CN" sz="2000" dirty="0"/>
              <a:t>  </a:t>
            </a:r>
            <a:r>
              <a:rPr lang="zh-CN" altLang="en-US" sz="2000" dirty="0"/>
              <a:t>（</a:t>
            </a:r>
            <a:r>
              <a:rPr lang="en-US" altLang="zh-CN" sz="2000" dirty="0"/>
              <a:t>2</a:t>
            </a:r>
            <a:r>
              <a:rPr lang="zh-CN" altLang="en-US" sz="2000" dirty="0"/>
              <a:t>）登记成果所属的类型</a:t>
            </a:r>
            <a:endParaRPr lang="zh-CN" altLang="en-US" sz="2800" dirty="0"/>
          </a:p>
          <a:p>
            <a:pPr marL="0" indent="0">
              <a:buNone/>
            </a:pPr>
            <a:r>
              <a:rPr lang="zh-CN" altLang="en-US" sz="2800" dirty="0">
                <a:latin typeface="黑体" panose="02010609060101010101" pitchFamily="49" charset="-122"/>
                <a:ea typeface="黑体" panose="02010609060101010101" pitchFamily="49" charset="-122"/>
              </a:rPr>
              <a:t>二、成果登记整体流程</a:t>
            </a:r>
          </a:p>
          <a:p>
            <a:pPr marL="0" indent="0">
              <a:buNone/>
            </a:pPr>
            <a:r>
              <a:rPr lang="zh-CN" altLang="en-US" sz="2000" dirty="0"/>
              <a:t> </a:t>
            </a:r>
            <a:r>
              <a:rPr lang="en-US" altLang="zh-CN" sz="2000" dirty="0"/>
              <a:t>  </a:t>
            </a:r>
            <a:r>
              <a:rPr lang="zh-CN" altLang="en-US" sz="2000" dirty="0"/>
              <a:t>（1）成果申报人-个人账号</a:t>
            </a:r>
          </a:p>
          <a:p>
            <a:pPr marL="0" indent="0">
              <a:buNone/>
            </a:pPr>
            <a:r>
              <a:rPr lang="en-US" altLang="zh-CN" sz="2000" dirty="0"/>
              <a:t>   </a:t>
            </a:r>
            <a:r>
              <a:rPr lang="zh-CN" altLang="en-US" sz="2000" dirty="0"/>
              <a:t>（2）依托单位-单位账号</a:t>
            </a:r>
          </a:p>
          <a:p>
            <a:pPr marL="0" algn="l">
              <a:buClrTx/>
              <a:buSzTx/>
              <a:buNone/>
            </a:pPr>
            <a:r>
              <a:rPr lang="zh-CN" altLang="en-US" sz="2800" dirty="0">
                <a:latin typeface="黑体" panose="02010609060101010101" pitchFamily="49" charset="-122"/>
                <a:ea typeface="黑体" panose="02010609060101010101" pitchFamily="49" charset="-122"/>
              </a:rPr>
              <a:t>三、成果登记系统登录</a:t>
            </a:r>
          </a:p>
          <a:p>
            <a:pPr marL="0" indent="0">
              <a:buNone/>
            </a:pPr>
            <a:r>
              <a:rPr lang="en-US" altLang="zh-CN" sz="2800" dirty="0"/>
              <a:t>  </a:t>
            </a:r>
            <a:r>
              <a:rPr lang="zh-CN" altLang="en-US" sz="2000" dirty="0"/>
              <a:t>（</a:t>
            </a:r>
            <a:r>
              <a:rPr lang="en-US" altLang="zh-CN" sz="2000" dirty="0"/>
              <a:t>1</a:t>
            </a:r>
            <a:r>
              <a:rPr lang="zh-CN" altLang="en-US" sz="2000" dirty="0"/>
              <a:t>）个人、单位账号的登录</a:t>
            </a:r>
          </a:p>
          <a:p>
            <a:pPr marL="0" indent="0">
              <a:buNone/>
            </a:pPr>
            <a:r>
              <a:rPr lang="en-US" altLang="zh-CN" sz="2000" dirty="0"/>
              <a:t>   </a:t>
            </a:r>
            <a:r>
              <a:rPr lang="zh-CN" altLang="en-US" sz="2000" dirty="0"/>
              <a:t>（</a:t>
            </a:r>
            <a:r>
              <a:rPr lang="en-US" altLang="zh-CN" sz="2000" dirty="0"/>
              <a:t>2</a:t>
            </a:r>
            <a:r>
              <a:rPr lang="zh-CN" altLang="en-US" sz="2000" dirty="0"/>
              <a:t>）个人账号绑定单位账号</a:t>
            </a:r>
            <a:endParaRPr lang="zh-CN" altLang="en-US" sz="2800" dirty="0"/>
          </a:p>
          <a:p>
            <a:pPr marL="0" algn="l">
              <a:buClrTx/>
              <a:buSzTx/>
              <a:buNone/>
            </a:pPr>
            <a:r>
              <a:rPr lang="zh-CN" altLang="en-US" sz="2800" dirty="0">
                <a:latin typeface="黑体" panose="02010609060101010101" pitchFamily="49" charset="-122"/>
                <a:ea typeface="黑体" panose="02010609060101010101" pitchFamily="49" charset="-122"/>
              </a:rPr>
              <a:t>四、系统填写及注意事项</a:t>
            </a:r>
            <a:endParaRPr lang="en-US" altLang="zh-CN" sz="2800" dirty="0">
              <a:latin typeface="黑体" panose="02010609060101010101" pitchFamily="49" charset="-122"/>
              <a:ea typeface="黑体" panose="02010609060101010101" pitchFamily="49" charset="-122"/>
            </a:endParaRPr>
          </a:p>
          <a:p>
            <a:pPr marL="0" indent="0">
              <a:buNone/>
            </a:pPr>
            <a:r>
              <a:rPr lang="en-US" altLang="zh-CN" sz="2000" dirty="0"/>
              <a:t>   </a:t>
            </a:r>
            <a:r>
              <a:rPr lang="zh-CN" altLang="en-US" sz="2000" dirty="0"/>
              <a:t>（</a:t>
            </a:r>
            <a:r>
              <a:rPr lang="en-US" altLang="zh-CN" sz="2000" dirty="0"/>
              <a:t>1</a:t>
            </a:r>
            <a:r>
              <a:rPr lang="zh-CN" altLang="en-US" sz="2000" dirty="0"/>
              <a:t>）网络填写页面展示</a:t>
            </a:r>
          </a:p>
          <a:p>
            <a:pPr marL="0" indent="0">
              <a:buNone/>
            </a:pPr>
            <a:r>
              <a:rPr lang="en-US" altLang="zh-CN" sz="2000" dirty="0"/>
              <a:t>   </a:t>
            </a:r>
            <a:r>
              <a:rPr lang="zh-CN" altLang="en-US" sz="2000" dirty="0"/>
              <a:t>（</a:t>
            </a:r>
            <a:r>
              <a:rPr lang="en-US" altLang="zh-CN" sz="2000" dirty="0"/>
              <a:t>2</a:t>
            </a:r>
            <a:r>
              <a:rPr lang="zh-CN" altLang="en-US" sz="2000" dirty="0"/>
              <a:t>）个人账号提交及单位账号审核</a:t>
            </a:r>
          </a:p>
          <a:p>
            <a:pPr marL="0" indent="0">
              <a:buNone/>
            </a:pPr>
            <a:r>
              <a:rPr lang="en-US" altLang="zh-CN" sz="2000" dirty="0"/>
              <a:t>   </a:t>
            </a:r>
            <a:r>
              <a:rPr lang="zh-CN" altLang="en-US" sz="2000" dirty="0"/>
              <a:t>（</a:t>
            </a:r>
            <a:r>
              <a:rPr lang="en-US" altLang="zh-CN" sz="2000" dirty="0"/>
              <a:t>3</a:t>
            </a:r>
            <a:r>
              <a:rPr lang="zh-CN" altLang="en-US" sz="2000" dirty="0"/>
              <a:t>）成果证书打印方法</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ectangle 37"/>
          <p:cNvSpPr/>
          <p:nvPr/>
        </p:nvSpPr>
        <p:spPr>
          <a:xfrm>
            <a:off x="152400" y="152400"/>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3799"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3800" name="Rectangle 64"/>
          <p:cNvSpPr/>
          <p:nvPr/>
        </p:nvSpPr>
        <p:spPr>
          <a:xfrm>
            <a:off x="0" y="426688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33801"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3802" name="Rectangle 64"/>
          <p:cNvSpPr/>
          <p:nvPr/>
        </p:nvSpPr>
        <p:spPr>
          <a:xfrm>
            <a:off x="0" y="472408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3" name="文本框 2"/>
          <p:cNvSpPr txBox="1"/>
          <p:nvPr/>
        </p:nvSpPr>
        <p:spPr>
          <a:xfrm>
            <a:off x="1230630" y="1295400"/>
            <a:ext cx="7479030" cy="765175"/>
          </a:xfrm>
          <a:prstGeom prst="rect">
            <a:avLst/>
          </a:prstGeom>
          <a:noFill/>
        </p:spPr>
        <p:txBody>
          <a:bodyPr wrap="square" rtlCol="0">
            <a:noAutofit/>
          </a:bodyPr>
          <a:lstStyle/>
          <a:p>
            <a:r>
              <a:rPr lang="en-US" altLang="zh-CN"/>
              <a:t>    </a:t>
            </a:r>
            <a:r>
              <a:rPr lang="zh-CN" altLang="en-US" sz="1600" noProof="0" dirty="0">
                <a:latin typeface="等线" panose="02010600030101010101" charset="-122"/>
                <a:ea typeface="等线" panose="02010600030101010101" charset="-122"/>
              </a:rPr>
              <a:t>登录单位账号后点击右侧工具栏【我要审批】。</a:t>
            </a:r>
            <a:r>
              <a:rPr lang="en-US" altLang="zh-CN"/>
              <a:t>   </a:t>
            </a:r>
          </a:p>
          <a:p>
            <a:r>
              <a:rPr lang="en-US" altLang="zh-CN"/>
              <a:t>  </a:t>
            </a:r>
            <a:endParaRPr lang="zh-CN" altLang="en-US"/>
          </a:p>
        </p:txBody>
      </p:sp>
      <p:cxnSp>
        <p:nvCxnSpPr>
          <p:cNvPr id="4" name="直接连接符 3"/>
          <p:cNvCxnSpPr/>
          <p:nvPr/>
        </p:nvCxnSpPr>
        <p:spPr>
          <a:xfrm>
            <a:off x="955675" y="1093788"/>
            <a:ext cx="8005763"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3135630" y="514350"/>
            <a:ext cx="3783965" cy="521970"/>
          </a:xfrm>
          <a:prstGeom prst="rect">
            <a:avLst/>
          </a:prstGeom>
          <a:noFill/>
        </p:spPr>
        <p:txBody>
          <a:bodyPr wrap="square" rtlCol="0" anchor="t">
            <a:spAutoFit/>
          </a:bodyPr>
          <a:lstStyle/>
          <a:p>
            <a:r>
              <a:rPr lang="zh-CN" altLang="en-US" sz="2800" b="1" dirty="0">
                <a:latin typeface="宋体" panose="02010600030101010101" pitchFamily="2" charset="-122"/>
                <a:sym typeface="+mn-ea"/>
              </a:rPr>
              <a:t>个人账号绑定单位账号</a:t>
            </a:r>
          </a:p>
        </p:txBody>
      </p:sp>
      <p:pic>
        <p:nvPicPr>
          <p:cNvPr id="2" name="图片 1"/>
          <p:cNvPicPr>
            <a:picLocks noChangeAspect="1"/>
          </p:cNvPicPr>
          <p:nvPr/>
        </p:nvPicPr>
        <p:blipFill>
          <a:blip r:embed="rId3"/>
          <a:stretch>
            <a:fillRect/>
          </a:stretch>
        </p:blipFill>
        <p:spPr>
          <a:xfrm>
            <a:off x="392430" y="1828800"/>
            <a:ext cx="9373870" cy="466217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37"/>
          <p:cNvSpPr/>
          <p:nvPr/>
        </p:nvSpPr>
        <p:spPr>
          <a:xfrm>
            <a:off x="152400" y="152400"/>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87045"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87046"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87047" name="Rectangle 2"/>
          <p:cNvSpPr txBox="1"/>
          <p:nvPr/>
        </p:nvSpPr>
        <p:spPr>
          <a:xfrm>
            <a:off x="6125439" y="584994"/>
            <a:ext cx="3417887"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endParaRPr lang="en-US" altLang="zh-CN" sz="2800" b="1" dirty="0">
              <a:latin typeface="方正姚体" panose="02010601030101010101" pitchFamily="2" charset="-122"/>
              <a:ea typeface="方正姚体" panose="02010601030101010101" pitchFamily="2" charset="-122"/>
            </a:endParaRPr>
          </a:p>
        </p:txBody>
      </p:sp>
      <p:sp>
        <p:nvSpPr>
          <p:cNvPr id="4" name="矩形 3"/>
          <p:cNvSpPr/>
          <p:nvPr/>
        </p:nvSpPr>
        <p:spPr>
          <a:xfrm>
            <a:off x="963074" y="1222669"/>
            <a:ext cx="8510905" cy="553085"/>
          </a:xfrm>
          <a:prstGeom prst="rect">
            <a:avLst/>
          </a:prstGeom>
        </p:spPr>
        <p:txBody>
          <a:bodyPr wrap="square">
            <a:spAutoFit/>
          </a:bodyPr>
          <a:lstStyle/>
          <a:p>
            <a:pPr lvl="0">
              <a:lnSpc>
                <a:spcPct val="150000"/>
              </a:lnSpc>
              <a:defRPr/>
            </a:pPr>
            <a:r>
              <a:rPr kumimoji="0" lang="en-US" altLang="zh-CN" sz="2000" b="0" i="0" u="none" strike="noStrike" kern="1200" cap="none" spc="0" normalizeH="0" baseline="0" noProof="0" dirty="0">
                <a:ln>
                  <a:noFill/>
                </a:ln>
                <a:solidFill>
                  <a:schemeClr val="accent1">
                    <a:lumMod val="50000"/>
                  </a:schemeClr>
                </a:solidFill>
                <a:effectLst/>
                <a:uLnTx/>
                <a:uFillTx/>
                <a:latin typeface="方正黑体简体" panose="03000509000000000000" pitchFamily="65" charset="-122"/>
                <a:ea typeface="方正黑体简体" panose="03000509000000000000" pitchFamily="65" charset="-122"/>
                <a:cs typeface="+mn-cs"/>
              </a:rPr>
              <a:t> </a:t>
            </a:r>
          </a:p>
        </p:txBody>
      </p:sp>
      <p:sp>
        <p:nvSpPr>
          <p:cNvPr id="14" name="Rectangle 2"/>
          <p:cNvSpPr txBox="1"/>
          <p:nvPr/>
        </p:nvSpPr>
        <p:spPr>
          <a:xfrm>
            <a:off x="6680448" y="536756"/>
            <a:ext cx="2667000"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endParaRPr lang="zh-CN" altLang="en-US" sz="2800" b="1" dirty="0">
              <a:latin typeface="方正姚体" panose="02010601030101010101" pitchFamily="2" charset="-122"/>
              <a:ea typeface="方正姚体" panose="02010601030101010101" pitchFamily="2" charset="-122"/>
            </a:endParaRPr>
          </a:p>
        </p:txBody>
      </p:sp>
      <p:sp>
        <p:nvSpPr>
          <p:cNvPr id="5" name="文本框 4"/>
          <p:cNvSpPr txBox="1"/>
          <p:nvPr/>
        </p:nvSpPr>
        <p:spPr>
          <a:xfrm>
            <a:off x="5338445" y="855345"/>
            <a:ext cx="3360420" cy="368300"/>
          </a:xfrm>
          <a:prstGeom prst="rect">
            <a:avLst/>
          </a:prstGeom>
          <a:noFill/>
        </p:spPr>
        <p:txBody>
          <a:bodyPr wrap="square" rtlCol="0">
            <a:spAutoFit/>
          </a:bodyPr>
          <a:lstStyle/>
          <a:p>
            <a:endParaRPr lang="zh-CN" altLang="en-US"/>
          </a:p>
        </p:txBody>
      </p:sp>
      <p:sp>
        <p:nvSpPr>
          <p:cNvPr id="7" name="文本框 6"/>
          <p:cNvSpPr txBox="1"/>
          <p:nvPr/>
        </p:nvSpPr>
        <p:spPr>
          <a:xfrm>
            <a:off x="2652078" y="3745548"/>
            <a:ext cx="5080000" cy="337185"/>
          </a:xfrm>
          <a:prstGeom prst="rect">
            <a:avLst/>
          </a:prstGeom>
        </p:spPr>
        <p:txBody>
          <a:bodyPr>
            <a:spAutoFit/>
          </a:bodyPr>
          <a:lstStyle/>
          <a:p>
            <a:pPr marL="0" indent="0" algn="just" defTabSz="266700">
              <a:spcAft>
                <a:spcPct val="0"/>
              </a:spcAft>
            </a:pPr>
            <a:r>
              <a:rPr lang="zh-CN" altLang="en-US" sz="1600">
                <a:latin typeface="等线" panose="02010600030101010101" charset="-122"/>
                <a:ea typeface="等线" panose="02010600030101010101" charset="-122"/>
                <a:cs typeface="等线" panose="02010600030101010101" charset="-122"/>
              </a:rPr>
              <a:t>点击</a:t>
            </a:r>
            <a:r>
              <a:rPr lang="zh-CN" altLang="en-US" sz="1600" b="1">
                <a:latin typeface="等线" panose="02010600030101010101" charset="-122"/>
                <a:ea typeface="等线" panose="02010600030101010101" charset="-122"/>
                <a:cs typeface="等线" panose="02010600030101010101" charset="-122"/>
              </a:rPr>
              <a:t>批准</a:t>
            </a:r>
            <a:r>
              <a:rPr lang="zh-CN" altLang="en-US" sz="1600">
                <a:latin typeface="等线" panose="02010600030101010101" charset="-122"/>
                <a:ea typeface="等线" panose="02010600030101010101" charset="-122"/>
                <a:cs typeface="等线" panose="02010600030101010101" charset="-122"/>
              </a:rPr>
              <a:t>后，输入审批意见</a:t>
            </a:r>
            <a:r>
              <a:rPr lang="en-US" altLang="zh-CN" sz="1600">
                <a:latin typeface="等线" panose="02010600030101010101" charset="-122"/>
                <a:ea typeface="等线" panose="02010600030101010101" charset="-122"/>
                <a:cs typeface="等线" panose="02010600030101010101" charset="-122"/>
              </a:rPr>
              <a:t>-</a:t>
            </a:r>
            <a:r>
              <a:rPr lang="zh-CN" altLang="en-US" sz="1600" b="1">
                <a:latin typeface="等线" panose="02010600030101010101" charset="-122"/>
                <a:ea typeface="等线" panose="02010600030101010101" charset="-122"/>
                <a:cs typeface="等线" panose="02010600030101010101" charset="-122"/>
              </a:rPr>
              <a:t>确认</a:t>
            </a:r>
            <a:r>
              <a:rPr lang="zh-CN" altLang="en-US" sz="1600">
                <a:latin typeface="等线" panose="02010600030101010101" charset="-122"/>
                <a:ea typeface="等线" panose="02010600030101010101" charset="-122"/>
                <a:cs typeface="等线" panose="02010600030101010101" charset="-122"/>
              </a:rPr>
              <a:t>。即绑定成功。</a:t>
            </a:r>
          </a:p>
        </p:txBody>
      </p:sp>
      <p:pic>
        <p:nvPicPr>
          <p:cNvPr id="20" name="图片 19"/>
          <p:cNvPicPr>
            <a:picLocks noChangeAspect="1"/>
          </p:cNvPicPr>
          <p:nvPr>
            <p:custDataLst>
              <p:tags r:id="rId1"/>
            </p:custDataLst>
          </p:nvPr>
        </p:nvPicPr>
        <p:blipFill>
          <a:blip r:embed="rId4"/>
          <a:srcRect b="10777"/>
          <a:stretch>
            <a:fillRect/>
          </a:stretch>
        </p:blipFill>
        <p:spPr>
          <a:xfrm>
            <a:off x="0" y="4114800"/>
            <a:ext cx="10123170" cy="2769870"/>
          </a:xfrm>
          <a:prstGeom prst="rect">
            <a:avLst/>
          </a:prstGeom>
          <a:noFill/>
          <a:ln>
            <a:noFill/>
          </a:ln>
        </p:spPr>
      </p:pic>
      <p:sp>
        <p:nvSpPr>
          <p:cNvPr id="13" name="文本框 12"/>
          <p:cNvSpPr txBox="1"/>
          <p:nvPr/>
        </p:nvSpPr>
        <p:spPr>
          <a:xfrm>
            <a:off x="2449195" y="1621790"/>
            <a:ext cx="7874635" cy="400050"/>
          </a:xfrm>
          <a:prstGeom prst="rect">
            <a:avLst/>
          </a:prstGeom>
          <a:noFill/>
        </p:spPr>
        <p:txBody>
          <a:bodyPr wrap="square" rtlCol="0">
            <a:noAutofit/>
          </a:bodyPr>
          <a:lstStyle/>
          <a:p>
            <a:r>
              <a:rPr lang="en-US" altLang="zh-CN" sz="2000" noProof="0" dirty="0">
                <a:ln>
                  <a:noFill/>
                </a:ln>
                <a:solidFill>
                  <a:schemeClr val="accent1">
                    <a:lumMod val="50000"/>
                  </a:schemeClr>
                </a:solidFill>
                <a:effectLst/>
                <a:uLnTx/>
                <a:uFillTx/>
                <a:latin typeface="方正黑体简体" panose="03000509000000000000" pitchFamily="65" charset="-122"/>
                <a:ea typeface="方正黑体简体" panose="03000509000000000000" pitchFamily="65" charset="-122"/>
              </a:rPr>
              <a:t> </a:t>
            </a:r>
            <a:endParaRPr lang="zh-CN" altLang="en-US" sz="2000" noProof="0" dirty="0">
              <a:ln>
                <a:noFill/>
              </a:ln>
              <a:solidFill>
                <a:schemeClr val="tx1"/>
              </a:solidFill>
              <a:effectLst/>
              <a:uLnTx/>
              <a:uFillTx/>
              <a:latin typeface="方正黑体简体" panose="03000509000000000000" pitchFamily="65" charset="-122"/>
              <a:ea typeface="方正黑体简体" panose="03000509000000000000" pitchFamily="65" charset="-122"/>
            </a:endParaRPr>
          </a:p>
        </p:txBody>
      </p:sp>
      <p:cxnSp>
        <p:nvCxnSpPr>
          <p:cNvPr id="21" name="直接连接符 20"/>
          <p:cNvCxnSpPr/>
          <p:nvPr/>
        </p:nvCxnSpPr>
        <p:spPr>
          <a:xfrm>
            <a:off x="955675" y="1093788"/>
            <a:ext cx="8005763"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3135630" y="514350"/>
            <a:ext cx="3783965" cy="521970"/>
          </a:xfrm>
          <a:prstGeom prst="rect">
            <a:avLst/>
          </a:prstGeom>
          <a:noFill/>
        </p:spPr>
        <p:txBody>
          <a:bodyPr wrap="square" rtlCol="0" anchor="t">
            <a:spAutoFit/>
          </a:bodyPr>
          <a:lstStyle/>
          <a:p>
            <a:r>
              <a:rPr lang="zh-CN" altLang="en-US" sz="2800" b="1" dirty="0">
                <a:latin typeface="宋体" panose="02010600030101010101" pitchFamily="2" charset="-122"/>
                <a:sym typeface="+mn-ea"/>
              </a:rPr>
              <a:t>个人账号绑定单位账号</a:t>
            </a:r>
          </a:p>
        </p:txBody>
      </p:sp>
      <p:pic>
        <p:nvPicPr>
          <p:cNvPr id="3" name="图片 2"/>
          <p:cNvPicPr>
            <a:picLocks noChangeAspect="1"/>
          </p:cNvPicPr>
          <p:nvPr/>
        </p:nvPicPr>
        <p:blipFill>
          <a:blip r:embed="rId5"/>
          <a:stretch>
            <a:fillRect/>
          </a:stretch>
        </p:blipFill>
        <p:spPr>
          <a:xfrm>
            <a:off x="240030" y="1125220"/>
            <a:ext cx="9723120" cy="290068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ectangle 37"/>
          <p:cNvSpPr/>
          <p:nvPr/>
        </p:nvSpPr>
        <p:spPr>
          <a:xfrm>
            <a:off x="152400" y="152400"/>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3799"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3800" name="Rectangle 64"/>
          <p:cNvSpPr/>
          <p:nvPr/>
        </p:nvSpPr>
        <p:spPr>
          <a:xfrm>
            <a:off x="0" y="426688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33801"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3802" name="Rectangle 64"/>
          <p:cNvSpPr/>
          <p:nvPr/>
        </p:nvSpPr>
        <p:spPr>
          <a:xfrm>
            <a:off x="0" y="472408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14" name="Rectangle 2"/>
          <p:cNvSpPr txBox="1"/>
          <p:nvPr/>
        </p:nvSpPr>
        <p:spPr>
          <a:xfrm>
            <a:off x="5954643" y="459921"/>
            <a:ext cx="2667000"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endParaRPr lang="zh-CN" altLang="en-US" sz="2800" b="1" dirty="0">
              <a:latin typeface="方正姚体" panose="02010601030101010101" pitchFamily="2" charset="-122"/>
              <a:ea typeface="方正姚体" panose="02010601030101010101" pitchFamily="2" charset="-122"/>
            </a:endParaRPr>
          </a:p>
        </p:txBody>
      </p:sp>
      <p:sp>
        <p:nvSpPr>
          <p:cNvPr id="3" name="文本框 2"/>
          <p:cNvSpPr txBox="1"/>
          <p:nvPr/>
        </p:nvSpPr>
        <p:spPr>
          <a:xfrm>
            <a:off x="1078230" y="1448435"/>
            <a:ext cx="8011795" cy="381635"/>
          </a:xfrm>
          <a:prstGeom prst="rect">
            <a:avLst/>
          </a:prstGeom>
          <a:noFill/>
        </p:spPr>
        <p:txBody>
          <a:bodyPr wrap="square" rtlCol="0">
            <a:noAutofit/>
          </a:bodyPr>
          <a:lstStyle/>
          <a:p>
            <a:r>
              <a:rPr lang="zh-CN" altLang="en-US" sz="1600">
                <a:latin typeface="等线" panose="02010600030101010101" charset="-122"/>
                <a:ea typeface="等线" panose="02010600030101010101" charset="-122"/>
              </a:rPr>
              <a:t>绑定成功后</a:t>
            </a:r>
            <a:r>
              <a:rPr lang="zh-CN" altLang="en-US" sz="1600" b="1">
                <a:solidFill>
                  <a:srgbClr val="FF0000"/>
                </a:solidFill>
                <a:latin typeface="等线" panose="02010600030101010101" charset="-122"/>
                <a:ea typeface="等线" panose="02010600030101010101" charset="-122"/>
              </a:rPr>
              <a:t>再次登录个人账号</a:t>
            </a:r>
            <a:r>
              <a:rPr lang="zh-CN" altLang="en-US" sz="1600">
                <a:latin typeface="等线" panose="02010600030101010101" charset="-122"/>
                <a:ea typeface="等线" panose="02010600030101010101" charset="-122"/>
              </a:rPr>
              <a:t>后即可填写成果！此时【所属单位登记】已经可选中了。</a:t>
            </a:r>
          </a:p>
          <a:p>
            <a:r>
              <a:rPr lang="en-US" altLang="zh-CN"/>
              <a:t>   </a:t>
            </a:r>
            <a:endParaRPr lang="zh-CN" altLang="en-US"/>
          </a:p>
        </p:txBody>
      </p:sp>
      <p:pic>
        <p:nvPicPr>
          <p:cNvPr id="21" name="图片 20"/>
          <p:cNvPicPr>
            <a:picLocks noChangeAspect="1"/>
          </p:cNvPicPr>
          <p:nvPr/>
        </p:nvPicPr>
        <p:blipFill>
          <a:blip r:embed="rId3"/>
          <a:stretch>
            <a:fillRect/>
          </a:stretch>
        </p:blipFill>
        <p:spPr>
          <a:xfrm>
            <a:off x="955675" y="1982470"/>
            <a:ext cx="8076565" cy="4407535"/>
          </a:xfrm>
          <a:prstGeom prst="rect">
            <a:avLst/>
          </a:prstGeom>
          <a:noFill/>
          <a:ln>
            <a:noFill/>
          </a:ln>
        </p:spPr>
      </p:pic>
      <p:sp>
        <p:nvSpPr>
          <p:cNvPr id="2" name="文本框 1"/>
          <p:cNvSpPr txBox="1"/>
          <p:nvPr/>
        </p:nvSpPr>
        <p:spPr>
          <a:xfrm>
            <a:off x="1052195" y="5638800"/>
            <a:ext cx="8209280" cy="368300"/>
          </a:xfrm>
          <a:prstGeom prst="rect">
            <a:avLst/>
          </a:prstGeom>
          <a:noFill/>
        </p:spPr>
        <p:txBody>
          <a:bodyPr wrap="square" rtlCol="0">
            <a:spAutoFit/>
          </a:bodyPr>
          <a:lstStyle/>
          <a:p>
            <a:r>
              <a:rPr lang="en-US" altLang="zh-CN">
                <a:sym typeface="+mn-ea"/>
              </a:rPr>
              <a:t>   </a:t>
            </a:r>
            <a:endParaRPr lang="zh-CN" altLang="en-US"/>
          </a:p>
        </p:txBody>
      </p:sp>
      <p:cxnSp>
        <p:nvCxnSpPr>
          <p:cNvPr id="5" name="直接连接符 4"/>
          <p:cNvCxnSpPr/>
          <p:nvPr/>
        </p:nvCxnSpPr>
        <p:spPr>
          <a:xfrm>
            <a:off x="955675" y="1093788"/>
            <a:ext cx="8005763"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3592830" y="459740"/>
            <a:ext cx="2810510" cy="521970"/>
          </a:xfrm>
          <a:prstGeom prst="rect">
            <a:avLst/>
          </a:prstGeom>
          <a:noFill/>
        </p:spPr>
        <p:txBody>
          <a:bodyPr wrap="square" rtlCol="0" anchor="t">
            <a:spAutoFit/>
          </a:bodyPr>
          <a:lstStyle/>
          <a:p>
            <a:r>
              <a:rPr lang="zh-CN" altLang="en-US" sz="2800" b="1" dirty="0">
                <a:latin typeface="宋体" panose="02010600030101010101" pitchFamily="2" charset="-122"/>
                <a:sym typeface="+mn-ea"/>
              </a:rPr>
              <a:t>个人账号填写</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ectangle 37"/>
          <p:cNvSpPr/>
          <p:nvPr/>
        </p:nvSpPr>
        <p:spPr>
          <a:xfrm>
            <a:off x="152400" y="152400"/>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3799"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3800" name="Rectangle 64"/>
          <p:cNvSpPr/>
          <p:nvPr/>
        </p:nvSpPr>
        <p:spPr>
          <a:xfrm>
            <a:off x="0" y="426688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33801"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3802" name="Rectangle 64"/>
          <p:cNvSpPr/>
          <p:nvPr/>
        </p:nvSpPr>
        <p:spPr>
          <a:xfrm>
            <a:off x="0" y="472408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14" name="Rectangle 2"/>
          <p:cNvSpPr txBox="1"/>
          <p:nvPr/>
        </p:nvSpPr>
        <p:spPr>
          <a:xfrm>
            <a:off x="6680448" y="536756"/>
            <a:ext cx="2667000"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endParaRPr lang="zh-CN" altLang="en-US" sz="2800" b="1" dirty="0">
              <a:latin typeface="方正姚体" panose="02010601030101010101" pitchFamily="2" charset="-122"/>
              <a:ea typeface="方正姚体" panose="02010601030101010101" pitchFamily="2" charset="-122"/>
            </a:endParaRPr>
          </a:p>
        </p:txBody>
      </p:sp>
      <p:sp>
        <p:nvSpPr>
          <p:cNvPr id="3" name="文本框 2"/>
          <p:cNvSpPr txBox="1"/>
          <p:nvPr/>
        </p:nvSpPr>
        <p:spPr>
          <a:xfrm>
            <a:off x="893445" y="1270635"/>
            <a:ext cx="8068310" cy="1753235"/>
          </a:xfrm>
          <a:prstGeom prst="rect">
            <a:avLst/>
          </a:prstGeom>
          <a:noFill/>
        </p:spPr>
        <p:txBody>
          <a:bodyPr wrap="square" rtlCol="0">
            <a:spAutoFit/>
          </a:bodyPr>
          <a:lstStyle/>
          <a:p>
            <a:r>
              <a:rPr lang="en-US" altLang="zh-CN"/>
              <a:t> </a:t>
            </a:r>
            <a:r>
              <a:rPr lang="en-US" altLang="zh-CN">
                <a:latin typeface="等线" panose="02010600030101010101" charset="-122"/>
                <a:ea typeface="等线" panose="02010600030101010101" charset="-122"/>
                <a:cs typeface="等线" panose="02010600030101010101" charset="-122"/>
              </a:rPr>
              <a:t>     </a:t>
            </a:r>
            <a:r>
              <a:rPr lang="zh-CN" altLang="en-US">
                <a:latin typeface="等线" panose="02010600030101010101" charset="-122"/>
                <a:ea typeface="等线" panose="02010600030101010101" charset="-122"/>
                <a:cs typeface="等线" panose="02010600030101010101" charset="-122"/>
              </a:rPr>
              <a:t>注意：</a:t>
            </a:r>
            <a:r>
              <a:rPr lang="zh-CN" altLang="en-US">
                <a:latin typeface="等线" panose="02010600030101010101" charset="-122"/>
                <a:ea typeface="等线" panose="02010600030101010101" charset="-122"/>
                <a:cs typeface="等线" panose="02010600030101010101" charset="-122"/>
                <a:sym typeface="+mn-ea"/>
              </a:rPr>
              <a:t>登记单位科技成果，必须绑定单位账号后选择【所属单位登记】填写！未绑定的填写成果将作废，无法使用！</a:t>
            </a:r>
          </a:p>
          <a:p>
            <a:r>
              <a:rPr lang="zh-CN" altLang="en-US">
                <a:latin typeface="等线" panose="02010600030101010101" charset="-122"/>
                <a:ea typeface="等线" panose="02010600030101010101" charset="-122"/>
                <a:cs typeface="等线" panose="02010600030101010101" charset="-122"/>
                <a:sym typeface="+mn-ea"/>
              </a:rPr>
              <a:t> </a:t>
            </a:r>
            <a:r>
              <a:rPr lang="en-US" altLang="zh-CN">
                <a:latin typeface="等线" panose="02010600030101010101" charset="-122"/>
                <a:ea typeface="等线" panose="02010600030101010101" charset="-122"/>
                <a:cs typeface="等线" panose="02010600030101010101" charset="-122"/>
                <a:sym typeface="+mn-ea"/>
              </a:rPr>
              <a:t>     </a:t>
            </a:r>
            <a:r>
              <a:rPr lang="zh-CN" altLang="en-US">
                <a:latin typeface="等线" panose="02010600030101010101" charset="-122"/>
                <a:ea typeface="等线" panose="02010600030101010101" charset="-122"/>
                <a:cs typeface="等线" panose="02010600030101010101" charset="-122"/>
              </a:rPr>
              <a:t>如登记自然人科技成果（发明人</a:t>
            </a:r>
            <a:r>
              <a:rPr lang="en-US" altLang="zh-CN">
                <a:latin typeface="等线" panose="02010600030101010101" charset="-122"/>
                <a:ea typeface="等线" panose="02010600030101010101" charset="-122"/>
                <a:cs typeface="等线" panose="02010600030101010101" charset="-122"/>
              </a:rPr>
              <a:t>/</a:t>
            </a:r>
            <a:r>
              <a:rPr lang="zh-CN" altLang="en-US">
                <a:latin typeface="等线" panose="02010600030101010101" charset="-122"/>
                <a:ea typeface="等线" panose="02010600030101010101" charset="-122"/>
                <a:cs typeface="等线" panose="02010600030101010101" charset="-122"/>
              </a:rPr>
              <a:t>专利权人均为个人所有），与所在单位无关，可选择【自然人登记】。</a:t>
            </a:r>
          </a:p>
          <a:p>
            <a:r>
              <a:rPr lang="en-US" altLang="zh-CN"/>
              <a:t>    </a:t>
            </a:r>
            <a:endParaRPr lang="zh-CN" altLang="en-US"/>
          </a:p>
          <a:p>
            <a:endParaRPr lang="zh-CN" altLang="en-US"/>
          </a:p>
        </p:txBody>
      </p:sp>
      <p:pic>
        <p:nvPicPr>
          <p:cNvPr id="2" name="图片 1"/>
          <p:cNvPicPr>
            <a:picLocks noChangeAspect="1"/>
          </p:cNvPicPr>
          <p:nvPr/>
        </p:nvPicPr>
        <p:blipFill>
          <a:blip r:embed="rId3"/>
          <a:srcRect r="5845"/>
          <a:stretch>
            <a:fillRect/>
          </a:stretch>
        </p:blipFill>
        <p:spPr>
          <a:xfrm>
            <a:off x="468630" y="2514600"/>
            <a:ext cx="9144000" cy="4062730"/>
          </a:xfrm>
          <a:prstGeom prst="rect">
            <a:avLst/>
          </a:prstGeom>
        </p:spPr>
      </p:pic>
      <p:cxnSp>
        <p:nvCxnSpPr>
          <p:cNvPr id="6" name="直接连接符 5"/>
          <p:cNvCxnSpPr/>
          <p:nvPr/>
        </p:nvCxnSpPr>
        <p:spPr>
          <a:xfrm>
            <a:off x="955675" y="1093788"/>
            <a:ext cx="8005763"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592830" y="459740"/>
            <a:ext cx="2810510" cy="521970"/>
          </a:xfrm>
          <a:prstGeom prst="rect">
            <a:avLst/>
          </a:prstGeom>
          <a:noFill/>
        </p:spPr>
        <p:txBody>
          <a:bodyPr wrap="square" rtlCol="0" anchor="t">
            <a:spAutoFit/>
          </a:bodyPr>
          <a:lstStyle/>
          <a:p>
            <a:r>
              <a:rPr lang="zh-CN" altLang="en-US" sz="2800" b="1" dirty="0">
                <a:latin typeface="宋体" panose="02010600030101010101" pitchFamily="2" charset="-122"/>
                <a:sym typeface="+mn-ea"/>
              </a:rPr>
              <a:t>个人账号填写</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6"/>
          <p:cNvSpPr>
            <a:spLocks noChangeArrowheads="1"/>
          </p:cNvSpPr>
          <p:nvPr/>
        </p:nvSpPr>
        <p:spPr bwMode="auto">
          <a:xfrm>
            <a:off x="-3175" y="1636713"/>
            <a:ext cx="10080625" cy="2740025"/>
          </a:xfrm>
          <a:prstGeom prst="rect">
            <a:avLst/>
          </a:prstGeom>
          <a:solidFill>
            <a:schemeClr val="accent1">
              <a:lumMod val="75000"/>
            </a:schemeClr>
          </a:solidFill>
          <a:ln>
            <a:noFill/>
          </a:ln>
        </p:spPr>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Franklin Gothic Book" panose="020B0503020102020204" pitchFamily="34" charset="0"/>
              <a:ea typeface="宋体" panose="02010600030101010101" pitchFamily="2" charset="-122"/>
              <a:cs typeface="+mn-cs"/>
              <a:sym typeface="Franklin Gothic Book" panose="020B0503020102020204" pitchFamily="34" charset="0"/>
            </a:endParaRPr>
          </a:p>
        </p:txBody>
      </p:sp>
      <p:sp>
        <p:nvSpPr>
          <p:cNvPr id="15364" name="AutoShape 12"/>
          <p:cNvSpPr txBox="1"/>
          <p:nvPr/>
        </p:nvSpPr>
        <p:spPr>
          <a:xfrm>
            <a:off x="696594" y="2663825"/>
            <a:ext cx="8569325" cy="685800"/>
          </a:xfrm>
          <a:prstGeom prst="rect">
            <a:avLst/>
          </a:prstGeom>
          <a:noFill/>
          <a:ln w="9525">
            <a:noFill/>
          </a:ln>
        </p:spPr>
        <p:txBody>
          <a:bodyPr anchor="b"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3000" dirty="0">
                <a:solidFill>
                  <a:schemeClr val="bg1"/>
                </a:solidFill>
                <a:latin typeface="黑体" panose="02010609060101010101" pitchFamily="49" charset="-122"/>
                <a:ea typeface="黑体" panose="02010609060101010101" pitchFamily="49" charset="-122"/>
                <a:sym typeface="+mn-ea"/>
              </a:rPr>
              <a:t>四、系统填写及注意事项</a:t>
            </a:r>
            <a:endParaRPr lang="zh-CN" altLang="en-US" sz="3000" b="1" dirty="0">
              <a:solidFill>
                <a:schemeClr val="bg1"/>
              </a:solidFill>
              <a:latin typeface="黑体" panose="02010609060101010101" pitchFamily="49" charset="-122"/>
              <a:ea typeface="黑体" panose="02010609060101010101" pitchFamily="49" charset="-122"/>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7993" y="381058"/>
            <a:ext cx="9074150" cy="1143000"/>
          </a:xfrm>
        </p:spPr>
        <p:txBody>
          <a:bodyPr/>
          <a:lstStyle/>
          <a:p>
            <a:r>
              <a:rPr lang="zh-CN" altLang="en-US" sz="2400" dirty="0">
                <a:solidFill>
                  <a:srgbClr val="FF0000"/>
                </a:solidFill>
                <a:latin typeface="黑体" panose="02010609060101010101" pitchFamily="49" charset="-122"/>
                <a:ea typeface="黑体" panose="02010609060101010101" pitchFamily="49" charset="-122"/>
              </a:rPr>
              <a:t>以下内容为具体的成果填写界面与要求，</a:t>
            </a:r>
            <a:br>
              <a:rPr lang="zh-CN" altLang="en-US" sz="2400" dirty="0">
                <a:solidFill>
                  <a:srgbClr val="FF0000"/>
                </a:solidFill>
                <a:latin typeface="黑体" panose="02010609060101010101" pitchFamily="49" charset="-122"/>
                <a:ea typeface="黑体" panose="02010609060101010101" pitchFamily="49" charset="-122"/>
              </a:rPr>
            </a:br>
            <a:r>
              <a:rPr lang="zh-CN" altLang="en-US" sz="2400" dirty="0">
                <a:solidFill>
                  <a:srgbClr val="FF0000"/>
                </a:solidFill>
                <a:latin typeface="黑体" panose="02010609060101010101" pitchFamily="49" charset="-122"/>
                <a:ea typeface="黑体" panose="02010609060101010101" pitchFamily="49" charset="-122"/>
              </a:rPr>
              <a:t>请使用个人账号开始填写。</a:t>
            </a:r>
            <a:br>
              <a:rPr lang="zh-CN" altLang="en-US" sz="2400" dirty="0">
                <a:solidFill>
                  <a:srgbClr val="FF0000"/>
                </a:solidFill>
                <a:latin typeface="黑体" panose="02010609060101010101" pitchFamily="49" charset="-122"/>
                <a:ea typeface="黑体" panose="02010609060101010101" pitchFamily="49" charset="-122"/>
              </a:rPr>
            </a:br>
            <a:br>
              <a:rPr lang="zh-CN" altLang="en-US" sz="2400" dirty="0">
                <a:solidFill>
                  <a:srgbClr val="FF0000"/>
                </a:solidFill>
                <a:latin typeface="黑体" panose="02010609060101010101" pitchFamily="49" charset="-122"/>
                <a:ea typeface="黑体" panose="02010609060101010101" pitchFamily="49" charset="-122"/>
              </a:rPr>
            </a:br>
            <a:r>
              <a:rPr lang="en-US" altLang="zh-CN" sz="2400" dirty="0">
                <a:solidFill>
                  <a:schemeClr val="tx1"/>
                </a:solidFill>
                <a:latin typeface="黑体" panose="02010609060101010101" pitchFamily="49" charset="-122"/>
                <a:ea typeface="黑体" panose="02010609060101010101" pitchFamily="49" charset="-122"/>
              </a:rPr>
              <a:t>1.</a:t>
            </a:r>
            <a:r>
              <a:rPr lang="zh-CN" altLang="en-US" sz="2400" dirty="0">
                <a:solidFill>
                  <a:schemeClr val="tx1"/>
                </a:solidFill>
                <a:latin typeface="黑体" panose="02010609060101010101" pitchFamily="49" charset="-122"/>
                <a:ea typeface="黑体" panose="02010609060101010101" pitchFamily="49" charset="-122"/>
              </a:rPr>
              <a:t>成果概况</a:t>
            </a:r>
          </a:p>
        </p:txBody>
      </p:sp>
      <p:pic>
        <p:nvPicPr>
          <p:cNvPr id="3" name="图片 1"/>
          <p:cNvPicPr>
            <a:picLocks noChangeAspect="1"/>
          </p:cNvPicPr>
          <p:nvPr/>
        </p:nvPicPr>
        <p:blipFill>
          <a:blip r:embed="rId2"/>
          <a:stretch>
            <a:fillRect/>
          </a:stretch>
        </p:blipFill>
        <p:spPr>
          <a:xfrm>
            <a:off x="324485" y="1801495"/>
            <a:ext cx="9147810" cy="4625975"/>
          </a:xfrm>
          <a:prstGeom prst="rect">
            <a:avLst/>
          </a:prstGeom>
          <a:noFill/>
          <a:ln>
            <a:noFill/>
          </a:ln>
        </p:spPr>
      </p:pic>
      <p:sp>
        <p:nvSpPr>
          <p:cNvPr id="7" name="文本框 6"/>
          <p:cNvSpPr txBox="1"/>
          <p:nvPr/>
        </p:nvSpPr>
        <p:spPr>
          <a:xfrm>
            <a:off x="1675765" y="6476365"/>
            <a:ext cx="6727825" cy="368300"/>
          </a:xfrm>
          <a:prstGeom prst="rect">
            <a:avLst/>
          </a:prstGeom>
          <a:noFill/>
        </p:spPr>
        <p:txBody>
          <a:bodyPr wrap="square" rtlCol="0">
            <a:spAutoFit/>
          </a:bodyPr>
          <a:lstStyle/>
          <a:p>
            <a:endParaRPr lang="zh-CN"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3238" y="76288"/>
            <a:ext cx="9074150" cy="1143000"/>
          </a:xfrm>
        </p:spPr>
        <p:txBody>
          <a:bodyPr/>
          <a:lstStyle/>
          <a:p>
            <a:pPr algn="ctr">
              <a:buClrTx/>
              <a:buSzTx/>
              <a:buFontTx/>
            </a:pPr>
            <a:r>
              <a:rPr lang="en-US" altLang="zh-CN" sz="2400" dirty="0">
                <a:latin typeface="黑体" panose="02010609060101010101" pitchFamily="49" charset="-122"/>
                <a:ea typeface="黑体" panose="02010609060101010101" pitchFamily="49" charset="-122"/>
              </a:rPr>
              <a:t>2.立项情况</a:t>
            </a:r>
          </a:p>
        </p:txBody>
      </p:sp>
      <p:pic>
        <p:nvPicPr>
          <p:cNvPr id="3" name="图片 2"/>
          <p:cNvPicPr>
            <a:picLocks noChangeAspect="1"/>
          </p:cNvPicPr>
          <p:nvPr/>
        </p:nvPicPr>
        <p:blipFill>
          <a:blip r:embed="rId2"/>
          <a:srcRect t="24009" b="10881"/>
          <a:stretch>
            <a:fillRect/>
          </a:stretch>
        </p:blipFill>
        <p:spPr>
          <a:xfrm>
            <a:off x="503555" y="838200"/>
            <a:ext cx="8933815" cy="2819400"/>
          </a:xfrm>
          <a:prstGeom prst="rect">
            <a:avLst/>
          </a:prstGeom>
          <a:noFill/>
          <a:ln>
            <a:noFill/>
          </a:ln>
        </p:spPr>
      </p:pic>
      <p:pic>
        <p:nvPicPr>
          <p:cNvPr id="9" name="图片 3"/>
          <p:cNvPicPr>
            <a:picLocks noChangeAspect="1"/>
          </p:cNvPicPr>
          <p:nvPr/>
        </p:nvPicPr>
        <p:blipFill>
          <a:blip r:embed="rId3"/>
          <a:stretch>
            <a:fillRect/>
          </a:stretch>
        </p:blipFill>
        <p:spPr>
          <a:xfrm>
            <a:off x="773430" y="4139565"/>
            <a:ext cx="8413115" cy="2497455"/>
          </a:xfrm>
          <a:prstGeom prst="rect">
            <a:avLst/>
          </a:prstGeom>
          <a:noFill/>
          <a:ln>
            <a:noFill/>
          </a:ln>
        </p:spPr>
      </p:pic>
      <p:sp>
        <p:nvSpPr>
          <p:cNvPr id="4" name="文本框 3"/>
          <p:cNvSpPr txBox="1"/>
          <p:nvPr/>
        </p:nvSpPr>
        <p:spPr>
          <a:xfrm>
            <a:off x="1611630" y="3733800"/>
            <a:ext cx="6609715" cy="368300"/>
          </a:xfrm>
          <a:prstGeom prst="rect">
            <a:avLst/>
          </a:prstGeom>
          <a:noFill/>
        </p:spPr>
        <p:txBody>
          <a:bodyPr wrap="square" rtlCol="0">
            <a:spAutoFit/>
          </a:bodyPr>
          <a:lstStyle/>
          <a:p>
            <a:r>
              <a:rPr lang="zh-CN" altLang="en-US">
                <a:solidFill>
                  <a:srgbClr val="FF0000"/>
                </a:solidFill>
                <a:latin typeface="等线" panose="02010600030101010101" charset="-122"/>
                <a:ea typeface="等线" panose="02010600030101010101" charset="-122"/>
              </a:rPr>
              <a:t>专利类或企业内部项目可拉到最后，选择【自选项目】。</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3238" y="381088"/>
            <a:ext cx="9074150" cy="1143000"/>
          </a:xfrm>
        </p:spPr>
        <p:txBody>
          <a:bodyPr/>
          <a:lstStyle/>
          <a:p>
            <a:r>
              <a:rPr lang="en-US" altLang="zh-CN" sz="2400" dirty="0">
                <a:latin typeface="黑体" panose="02010609060101010101" pitchFamily="49" charset="-122"/>
                <a:ea typeface="黑体" panose="02010609060101010101" pitchFamily="49" charset="-122"/>
              </a:rPr>
              <a:t>3.评价情况</a:t>
            </a:r>
          </a:p>
        </p:txBody>
      </p:sp>
      <p:pic>
        <p:nvPicPr>
          <p:cNvPr id="13" name="图片 4"/>
          <p:cNvPicPr>
            <a:picLocks noChangeAspect="1"/>
          </p:cNvPicPr>
          <p:nvPr/>
        </p:nvPicPr>
        <p:blipFill>
          <a:blip r:embed="rId2"/>
          <a:stretch>
            <a:fillRect/>
          </a:stretch>
        </p:blipFill>
        <p:spPr>
          <a:xfrm>
            <a:off x="193040" y="1295400"/>
            <a:ext cx="9694545" cy="456120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3238" y="381088"/>
            <a:ext cx="9074150" cy="1143000"/>
          </a:xfrm>
        </p:spPr>
        <p:txBody>
          <a:bodyPr/>
          <a:lstStyle/>
          <a:p>
            <a:r>
              <a:rPr lang="en-US" altLang="zh-CN" sz="2400" dirty="0">
                <a:latin typeface="黑体" panose="02010609060101010101" pitchFamily="49" charset="-122"/>
                <a:ea typeface="黑体" panose="02010609060101010101" pitchFamily="49" charset="-122"/>
              </a:rPr>
              <a:t>4.知识产权状况</a:t>
            </a:r>
            <a:endParaRPr lang="zh-CN" altLang="en-US" sz="2800" dirty="0">
              <a:solidFill>
                <a:srgbClr val="FF0000"/>
              </a:solidFill>
              <a:latin typeface="黑体" panose="02010609060101010101" pitchFamily="49" charset="-122"/>
              <a:ea typeface="黑体" panose="02010609060101010101" pitchFamily="49" charset="-122"/>
            </a:endParaRPr>
          </a:p>
        </p:txBody>
      </p:sp>
      <p:pic>
        <p:nvPicPr>
          <p:cNvPr id="43" name="图片 23"/>
          <p:cNvPicPr>
            <a:picLocks noChangeAspect="1"/>
          </p:cNvPicPr>
          <p:nvPr/>
        </p:nvPicPr>
        <p:blipFill>
          <a:blip r:embed="rId2"/>
          <a:stretch>
            <a:fillRect/>
          </a:stretch>
        </p:blipFill>
        <p:spPr>
          <a:xfrm>
            <a:off x="96520" y="1295400"/>
            <a:ext cx="9876155" cy="4358640"/>
          </a:xfrm>
          <a:prstGeom prst="rect">
            <a:avLst/>
          </a:prstGeom>
          <a:noFill/>
          <a:ln>
            <a:noFill/>
          </a:ln>
        </p:spPr>
      </p:pic>
      <p:sp>
        <p:nvSpPr>
          <p:cNvPr id="3" name="文本框 2"/>
          <p:cNvSpPr txBox="1"/>
          <p:nvPr/>
        </p:nvSpPr>
        <p:spPr>
          <a:xfrm>
            <a:off x="1687195" y="5791200"/>
            <a:ext cx="7044055" cy="645160"/>
          </a:xfrm>
          <a:prstGeom prst="rect">
            <a:avLst/>
          </a:prstGeom>
          <a:noFill/>
        </p:spPr>
        <p:txBody>
          <a:bodyPr wrap="square" rtlCol="0">
            <a:spAutoFit/>
          </a:bodyPr>
          <a:lstStyle/>
          <a:p>
            <a:r>
              <a:rPr lang="zh-CN" altLang="en-US">
                <a:solidFill>
                  <a:srgbClr val="FF0000"/>
                </a:solidFill>
                <a:latin typeface="等线" panose="02010600030101010101" charset="-122"/>
                <a:ea typeface="等线" panose="02010600030101010101" charset="-122"/>
              </a:rPr>
              <a:t>勾选专利状况后，才会弹出需要填写授权公告号的窗口！</a:t>
            </a:r>
          </a:p>
          <a:p>
            <a:r>
              <a:rPr lang="zh-CN" altLang="en-US">
                <a:solidFill>
                  <a:srgbClr val="FF0000"/>
                </a:solidFill>
                <a:latin typeface="等线" panose="02010600030101010101" charset="-122"/>
                <a:ea typeface="等线" panose="02010600030101010101" charset="-122"/>
              </a:rPr>
              <a:t>填写授权公告号时注意不要有空格或多余字符，否则提示格式错误！</a:t>
            </a:r>
          </a:p>
        </p:txBody>
      </p:sp>
      <p:pic>
        <p:nvPicPr>
          <p:cNvPr id="4" name="图片 3"/>
          <p:cNvPicPr>
            <a:picLocks noChangeAspect="1"/>
          </p:cNvPicPr>
          <p:nvPr/>
        </p:nvPicPr>
        <p:blipFill>
          <a:blip r:embed="rId3"/>
          <a:srcRect b="9502"/>
          <a:stretch>
            <a:fillRect/>
          </a:stretch>
        </p:blipFill>
        <p:spPr>
          <a:xfrm>
            <a:off x="7250430" y="3048000"/>
            <a:ext cx="2562860" cy="1143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3238" y="381088"/>
            <a:ext cx="9074150" cy="1143000"/>
          </a:xfrm>
        </p:spPr>
        <p:txBody>
          <a:bodyPr/>
          <a:lstStyle/>
          <a:p>
            <a:r>
              <a:rPr lang="en-US" altLang="zh-CN" sz="2400" dirty="0">
                <a:latin typeface="黑体" panose="02010609060101010101" pitchFamily="49" charset="-122"/>
                <a:ea typeface="黑体" panose="02010609060101010101" pitchFamily="49" charset="-122"/>
              </a:rPr>
              <a:t>5.成果转移转化情况</a:t>
            </a:r>
          </a:p>
        </p:txBody>
      </p:sp>
      <p:pic>
        <p:nvPicPr>
          <p:cNvPr id="22" name="图片 6"/>
          <p:cNvPicPr>
            <a:picLocks noChangeAspect="1"/>
          </p:cNvPicPr>
          <p:nvPr/>
        </p:nvPicPr>
        <p:blipFill>
          <a:blip r:embed="rId2"/>
          <a:stretch>
            <a:fillRect/>
          </a:stretch>
        </p:blipFill>
        <p:spPr>
          <a:xfrm>
            <a:off x="239395" y="1600200"/>
            <a:ext cx="9594850" cy="434213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6"/>
          <p:cNvSpPr>
            <a:spLocks noChangeArrowheads="1"/>
          </p:cNvSpPr>
          <p:nvPr/>
        </p:nvSpPr>
        <p:spPr bwMode="auto">
          <a:xfrm>
            <a:off x="0" y="382905"/>
            <a:ext cx="10080625" cy="890270"/>
          </a:xfrm>
          <a:prstGeom prst="rect">
            <a:avLst/>
          </a:prstGeom>
          <a:solidFill>
            <a:schemeClr val="accent1">
              <a:lumMod val="75000"/>
            </a:schemeClr>
          </a:solidFill>
          <a:ln>
            <a:noFill/>
          </a:ln>
        </p:spPr>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Franklin Gothic Book" panose="020B0503020102020204" pitchFamily="34" charset="0"/>
              <a:ea typeface="宋体" panose="02010600030101010101" pitchFamily="2" charset="-122"/>
              <a:cs typeface="+mn-cs"/>
              <a:sym typeface="Franklin Gothic Book" panose="020B0503020102020204" pitchFamily="34" charset="0"/>
            </a:endParaRPr>
          </a:p>
        </p:txBody>
      </p:sp>
      <p:sp>
        <p:nvSpPr>
          <p:cNvPr id="2" name="标题 1"/>
          <p:cNvSpPr>
            <a:spLocks noGrp="1"/>
          </p:cNvSpPr>
          <p:nvPr>
            <p:ph type="title"/>
          </p:nvPr>
        </p:nvSpPr>
        <p:spPr>
          <a:xfrm>
            <a:off x="1938655" y="533400"/>
            <a:ext cx="6203315" cy="596900"/>
          </a:xfrm>
        </p:spPr>
        <p:txBody>
          <a:bodyPr/>
          <a:lstStyle/>
          <a:p>
            <a:pPr algn="ctr"/>
            <a:r>
              <a:rPr lang="zh-CN" altLang="en-US" b="1">
                <a:solidFill>
                  <a:schemeClr val="bg1"/>
                </a:solidFill>
              </a:rPr>
              <a:t>科技成果登记</a:t>
            </a:r>
          </a:p>
        </p:txBody>
      </p:sp>
      <p:sp>
        <p:nvSpPr>
          <p:cNvPr id="3" name="内容占位符 2"/>
          <p:cNvSpPr>
            <a:spLocks noGrp="1"/>
          </p:cNvSpPr>
          <p:nvPr>
            <p:ph idx="1"/>
          </p:nvPr>
        </p:nvSpPr>
        <p:spPr>
          <a:xfrm>
            <a:off x="959485" y="1447800"/>
            <a:ext cx="8161020" cy="3286125"/>
          </a:xfrm>
        </p:spPr>
        <p:txBody>
          <a:bodyPr/>
          <a:lstStyle/>
          <a:p>
            <a:pPr marL="0" indent="0" latinLnBrk="0">
              <a:lnSpc>
                <a:spcPct val="200000"/>
              </a:lnSpc>
              <a:spcBef>
                <a:spcPts val="0"/>
              </a:spcBef>
              <a:buNone/>
            </a:pPr>
            <a:r>
              <a:rPr lang="en-US" altLang="zh-CN" sz="2400" b="1"/>
              <a:t>         </a:t>
            </a:r>
            <a:r>
              <a:rPr lang="zh-CN" altLang="en-US" sz="2400" b="1"/>
              <a:t>科技成果</a:t>
            </a:r>
            <a:r>
              <a:rPr lang="zh-CN" altLang="en-US" sz="2400"/>
              <a:t>：公民、法人和其他组织，在一定时期内组织实施科学研究、技术开发、成果转化及相关科技活动所取得的具有学术意义或实用价值的重要进展和重要结果。</a:t>
            </a:r>
          </a:p>
          <a:p>
            <a:pPr marL="0" indent="0" latinLnBrk="0">
              <a:lnSpc>
                <a:spcPct val="200000"/>
              </a:lnSpc>
              <a:spcBef>
                <a:spcPts val="0"/>
              </a:spcBef>
              <a:buNone/>
            </a:pPr>
            <a:r>
              <a:rPr lang="en-US" altLang="zh-CN" sz="2400"/>
              <a:t>         </a:t>
            </a:r>
            <a:r>
              <a:rPr lang="zh-CN" altLang="en-US" sz="2400"/>
              <a:t>成果完成单位负责向登记机构办理科技成果登记手续。几个完成单位共同完成的科技成果，由</a:t>
            </a:r>
            <a:r>
              <a:rPr lang="zh-CN" altLang="en-US" sz="2400" b="1">
                <a:solidFill>
                  <a:srgbClr val="FF0000"/>
                </a:solidFill>
              </a:rPr>
              <a:t>第一完成单位</a:t>
            </a:r>
            <a:r>
              <a:rPr lang="zh-CN" altLang="en-US" sz="2400"/>
              <a:t>办理登记手续。</a:t>
            </a:r>
          </a:p>
          <a:p>
            <a:endParaRPr lang="zh-CN" altLang="en-US" sz="2400"/>
          </a:p>
          <a:p>
            <a:endParaRPr lang="zh-CN" altLang="en-US" sz="2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3238" y="381088"/>
            <a:ext cx="9074150" cy="1143000"/>
          </a:xfrm>
        </p:spPr>
        <p:txBody>
          <a:bodyPr/>
          <a:lstStyle/>
          <a:p>
            <a:r>
              <a:rPr lang="en-US" altLang="zh-CN" sz="2400" dirty="0">
                <a:latin typeface="黑体" panose="02010609060101010101" pitchFamily="49" charset="-122"/>
                <a:ea typeface="黑体" panose="02010609060101010101" pitchFamily="49" charset="-122"/>
              </a:rPr>
              <a:t>6.成果转化需求</a:t>
            </a:r>
          </a:p>
        </p:txBody>
      </p:sp>
      <p:pic>
        <p:nvPicPr>
          <p:cNvPr id="24" name="图片 8"/>
          <p:cNvPicPr>
            <a:picLocks noChangeAspect="1"/>
          </p:cNvPicPr>
          <p:nvPr/>
        </p:nvPicPr>
        <p:blipFill>
          <a:blip r:embed="rId2"/>
          <a:stretch>
            <a:fillRect/>
          </a:stretch>
        </p:blipFill>
        <p:spPr>
          <a:xfrm>
            <a:off x="94615" y="1905000"/>
            <a:ext cx="9892030" cy="32766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3555" y="76200"/>
            <a:ext cx="9074150" cy="913765"/>
          </a:xfrm>
        </p:spPr>
        <p:txBody>
          <a:bodyPr/>
          <a:lstStyle/>
          <a:p>
            <a:r>
              <a:rPr lang="en-US" altLang="zh-CN" sz="2400" dirty="0">
                <a:latin typeface="黑体" panose="02010609060101010101" pitchFamily="49" charset="-122"/>
                <a:ea typeface="黑体" panose="02010609060101010101" pitchFamily="49" charset="-122"/>
              </a:rPr>
              <a:t>7.成果完成单位情况</a:t>
            </a:r>
          </a:p>
        </p:txBody>
      </p:sp>
      <p:pic>
        <p:nvPicPr>
          <p:cNvPr id="26" name="图片 10"/>
          <p:cNvPicPr>
            <a:picLocks noChangeAspect="1"/>
          </p:cNvPicPr>
          <p:nvPr/>
        </p:nvPicPr>
        <p:blipFill>
          <a:blip r:embed="rId2"/>
          <a:srcRect t="16192" b="10943"/>
          <a:stretch>
            <a:fillRect/>
          </a:stretch>
        </p:blipFill>
        <p:spPr>
          <a:xfrm>
            <a:off x="697230" y="838200"/>
            <a:ext cx="8211185" cy="3429000"/>
          </a:xfrm>
          <a:prstGeom prst="rect">
            <a:avLst/>
          </a:prstGeom>
          <a:noFill/>
          <a:ln>
            <a:noFill/>
          </a:ln>
        </p:spPr>
      </p:pic>
      <p:pic>
        <p:nvPicPr>
          <p:cNvPr id="28" name="图片 12"/>
          <p:cNvPicPr>
            <a:picLocks noChangeAspect="1"/>
          </p:cNvPicPr>
          <p:nvPr/>
        </p:nvPicPr>
        <p:blipFill>
          <a:blip r:embed="rId3"/>
          <a:srcRect l="-1200" t="34276" r="5227" b="3091"/>
          <a:stretch>
            <a:fillRect/>
          </a:stretch>
        </p:blipFill>
        <p:spPr>
          <a:xfrm>
            <a:off x="1154430" y="4787900"/>
            <a:ext cx="7619365" cy="1905000"/>
          </a:xfrm>
          <a:prstGeom prst="rect">
            <a:avLst/>
          </a:prstGeom>
          <a:noFill/>
          <a:ln>
            <a:noFill/>
          </a:ln>
        </p:spPr>
      </p:pic>
      <p:sp>
        <p:nvSpPr>
          <p:cNvPr id="3" name="文本框 2"/>
          <p:cNvSpPr txBox="1"/>
          <p:nvPr/>
        </p:nvSpPr>
        <p:spPr>
          <a:xfrm>
            <a:off x="2526030" y="4343400"/>
            <a:ext cx="3859530" cy="368300"/>
          </a:xfrm>
          <a:prstGeom prst="rect">
            <a:avLst/>
          </a:prstGeom>
          <a:noFill/>
        </p:spPr>
        <p:txBody>
          <a:bodyPr wrap="square" rtlCol="0">
            <a:spAutoFit/>
          </a:bodyPr>
          <a:lstStyle/>
          <a:p>
            <a:r>
              <a:rPr lang="zh-CN" altLang="en-US">
                <a:solidFill>
                  <a:srgbClr val="FF0000"/>
                </a:solidFill>
                <a:latin typeface="等线" panose="02010600030101010101" charset="-122"/>
                <a:ea typeface="等线" panose="02010600030101010101" charset="-122"/>
              </a:rPr>
              <a:t>此处勾选蚌埠市及蚌埠市科技局。</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3238" y="381088"/>
            <a:ext cx="9074150" cy="1143000"/>
          </a:xfrm>
        </p:spPr>
        <p:txBody>
          <a:bodyPr/>
          <a:lstStyle/>
          <a:p>
            <a:r>
              <a:rPr lang="en-US" altLang="zh-CN" sz="2400" dirty="0">
                <a:latin typeface="黑体" panose="02010609060101010101" pitchFamily="49" charset="-122"/>
                <a:ea typeface="黑体" panose="02010609060101010101" pitchFamily="49" charset="-122"/>
              </a:rPr>
              <a:t>8.成果简介</a:t>
            </a:r>
          </a:p>
        </p:txBody>
      </p:sp>
      <p:pic>
        <p:nvPicPr>
          <p:cNvPr id="29" name="图片 13"/>
          <p:cNvPicPr>
            <a:picLocks noChangeAspect="1"/>
          </p:cNvPicPr>
          <p:nvPr/>
        </p:nvPicPr>
        <p:blipFill>
          <a:blip r:embed="rId2"/>
          <a:stretch>
            <a:fillRect/>
          </a:stretch>
        </p:blipFill>
        <p:spPr>
          <a:xfrm>
            <a:off x="1154430" y="1828483"/>
            <a:ext cx="7557135" cy="1668145"/>
          </a:xfrm>
          <a:prstGeom prst="rect">
            <a:avLst/>
          </a:prstGeom>
          <a:noFill/>
          <a:ln>
            <a:noFill/>
          </a:ln>
        </p:spPr>
      </p:pic>
      <p:pic>
        <p:nvPicPr>
          <p:cNvPr id="30" name="图片 14"/>
          <p:cNvPicPr>
            <a:picLocks noChangeAspect="1"/>
          </p:cNvPicPr>
          <p:nvPr/>
        </p:nvPicPr>
        <p:blipFill>
          <a:blip r:embed="rId3"/>
          <a:srcRect t="3270"/>
          <a:stretch>
            <a:fillRect/>
          </a:stretch>
        </p:blipFill>
        <p:spPr>
          <a:xfrm>
            <a:off x="926147" y="4419283"/>
            <a:ext cx="7555230" cy="1765935"/>
          </a:xfrm>
          <a:prstGeom prst="rect">
            <a:avLst/>
          </a:prstGeom>
          <a:noFill/>
          <a:ln>
            <a:noFill/>
          </a:ln>
        </p:spPr>
      </p:pic>
      <p:sp>
        <p:nvSpPr>
          <p:cNvPr id="4" name="文本框 3"/>
          <p:cNvSpPr txBox="1"/>
          <p:nvPr/>
        </p:nvSpPr>
        <p:spPr>
          <a:xfrm>
            <a:off x="925830" y="1448435"/>
            <a:ext cx="8286750" cy="368300"/>
          </a:xfrm>
          <a:prstGeom prst="rect">
            <a:avLst/>
          </a:prstGeom>
          <a:noFill/>
        </p:spPr>
        <p:txBody>
          <a:bodyPr wrap="square" rtlCol="0">
            <a:spAutoFit/>
          </a:bodyPr>
          <a:lstStyle/>
          <a:p>
            <a:r>
              <a:rPr lang="en-US" altLang="zh-CN"/>
              <a:t> </a:t>
            </a:r>
            <a:r>
              <a:rPr lang="zh-CN" altLang="en-US">
                <a:solidFill>
                  <a:srgbClr val="FF0000"/>
                </a:solidFill>
                <a:latin typeface="等线" panose="02010600030101010101" charset="-122"/>
                <a:ea typeface="等线" panose="02010600030101010101" charset="-122"/>
                <a:cs typeface="等线" panose="02010600030101010101" charset="-122"/>
              </a:rPr>
              <a:t>全文不得出现“本发明”“本专利”“本实用新型”“所述”“优选的”“公开”等字眼！！！</a:t>
            </a:r>
          </a:p>
        </p:txBody>
      </p:sp>
      <p:sp>
        <p:nvSpPr>
          <p:cNvPr id="5" name="文本框 4"/>
          <p:cNvSpPr txBox="1"/>
          <p:nvPr/>
        </p:nvSpPr>
        <p:spPr>
          <a:xfrm>
            <a:off x="2296795" y="3635375"/>
            <a:ext cx="4603115" cy="645160"/>
          </a:xfrm>
          <a:prstGeom prst="rect">
            <a:avLst/>
          </a:prstGeom>
          <a:noFill/>
        </p:spPr>
        <p:txBody>
          <a:bodyPr wrap="square" rtlCol="0">
            <a:spAutoFit/>
          </a:bodyPr>
          <a:lstStyle/>
          <a:p>
            <a:r>
              <a:rPr lang="zh-CN" altLang="en-US">
                <a:solidFill>
                  <a:srgbClr val="FF0000"/>
                </a:solidFill>
                <a:latin typeface="等线" panose="02010600030101010101" charset="-122"/>
                <a:ea typeface="等线" panose="02010600030101010101" charset="-122"/>
                <a:cs typeface="等线" panose="02010600030101010101" charset="-122"/>
              </a:rPr>
              <a:t>例如：⑤应用情况及存在的问题：</a:t>
            </a:r>
          </a:p>
          <a:p>
            <a:r>
              <a:rPr lang="zh-CN" altLang="en-US">
                <a:solidFill>
                  <a:srgbClr val="FF0000"/>
                </a:solidFill>
                <a:latin typeface="等线" panose="02010600030101010101" charset="-122"/>
                <a:ea typeface="等线" panose="02010600030101010101" charset="-122"/>
                <a:cs typeface="等线" panose="02010600030101010101" charset="-122"/>
              </a:rPr>
              <a:t>            已产业化应用，暂无问题。</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3238" y="381088"/>
            <a:ext cx="9074150" cy="1143000"/>
          </a:xfrm>
        </p:spPr>
        <p:txBody>
          <a:bodyPr/>
          <a:lstStyle/>
          <a:p>
            <a:r>
              <a:rPr lang="en-US" altLang="zh-CN" sz="2400" dirty="0">
                <a:latin typeface="黑体" panose="02010609060101010101" pitchFamily="49" charset="-122"/>
                <a:ea typeface="黑体" panose="02010609060101010101" pitchFamily="49" charset="-122"/>
              </a:rPr>
              <a:t>9.成果完成人员名单</a:t>
            </a:r>
          </a:p>
        </p:txBody>
      </p:sp>
      <p:pic>
        <p:nvPicPr>
          <p:cNvPr id="31" name="图片 15"/>
          <p:cNvPicPr>
            <a:picLocks noChangeAspect="1"/>
          </p:cNvPicPr>
          <p:nvPr/>
        </p:nvPicPr>
        <p:blipFill>
          <a:blip r:embed="rId2"/>
          <a:stretch>
            <a:fillRect/>
          </a:stretch>
        </p:blipFill>
        <p:spPr>
          <a:xfrm>
            <a:off x="316230" y="1600835"/>
            <a:ext cx="9498965" cy="2500630"/>
          </a:xfrm>
          <a:prstGeom prst="rect">
            <a:avLst/>
          </a:prstGeom>
          <a:noFill/>
          <a:ln>
            <a:noFill/>
          </a:ln>
        </p:spPr>
      </p:pic>
      <p:sp>
        <p:nvSpPr>
          <p:cNvPr id="3" name="文本框 2"/>
          <p:cNvSpPr txBox="1"/>
          <p:nvPr/>
        </p:nvSpPr>
        <p:spPr>
          <a:xfrm>
            <a:off x="1992630" y="4343400"/>
            <a:ext cx="6504305" cy="645160"/>
          </a:xfrm>
          <a:prstGeom prst="rect">
            <a:avLst/>
          </a:prstGeom>
          <a:noFill/>
        </p:spPr>
        <p:txBody>
          <a:bodyPr wrap="square" rtlCol="0">
            <a:spAutoFit/>
          </a:bodyPr>
          <a:lstStyle/>
          <a:p>
            <a:r>
              <a:rPr lang="zh-CN" altLang="en-US">
                <a:solidFill>
                  <a:srgbClr val="FF0000"/>
                </a:solidFill>
                <a:latin typeface="等线" panose="02010600030101010101" charset="-122"/>
                <a:ea typeface="等线" panose="02010600030101010101" charset="-122"/>
              </a:rPr>
              <a:t>必须与证书一致，至少填写一位发明人！</a:t>
            </a:r>
          </a:p>
          <a:p>
            <a:r>
              <a:rPr lang="zh-CN" altLang="en-US">
                <a:solidFill>
                  <a:srgbClr val="FF0000"/>
                </a:solidFill>
                <a:latin typeface="等线" panose="02010600030101010101" charset="-122"/>
                <a:ea typeface="等线" panose="02010600030101010101" charset="-122"/>
              </a:rPr>
              <a:t>专利类必须核对人员信息，不得出现错别字、少字多字现象。</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3238" y="304888"/>
            <a:ext cx="9074150" cy="1143000"/>
          </a:xfrm>
        </p:spPr>
        <p:txBody>
          <a:bodyPr/>
          <a:lstStyle/>
          <a:p>
            <a:r>
              <a:rPr lang="en-US" altLang="zh-CN" sz="2400" dirty="0">
                <a:latin typeface="黑体" panose="02010609060101010101" pitchFamily="49" charset="-122"/>
                <a:ea typeface="黑体" panose="02010609060101010101" pitchFamily="49" charset="-122"/>
              </a:rPr>
              <a:t>10.上传材料</a:t>
            </a:r>
          </a:p>
        </p:txBody>
      </p:sp>
      <p:pic>
        <p:nvPicPr>
          <p:cNvPr id="33" name="图片 17"/>
          <p:cNvPicPr>
            <a:picLocks noChangeAspect="1"/>
          </p:cNvPicPr>
          <p:nvPr/>
        </p:nvPicPr>
        <p:blipFill>
          <a:blip r:embed="rId2"/>
          <a:stretch>
            <a:fillRect/>
          </a:stretch>
        </p:blipFill>
        <p:spPr>
          <a:xfrm>
            <a:off x="544830" y="1710690"/>
            <a:ext cx="9056370" cy="2406015"/>
          </a:xfrm>
          <a:prstGeom prst="rect">
            <a:avLst/>
          </a:prstGeom>
          <a:noFill/>
          <a:ln>
            <a:noFill/>
          </a:ln>
        </p:spPr>
      </p:pic>
      <p:sp>
        <p:nvSpPr>
          <p:cNvPr id="6" name="文本框 5"/>
          <p:cNvSpPr txBox="1"/>
          <p:nvPr/>
        </p:nvSpPr>
        <p:spPr>
          <a:xfrm>
            <a:off x="392234" y="4507547"/>
            <a:ext cx="9185154" cy="1279525"/>
          </a:xfrm>
          <a:prstGeom prst="rect">
            <a:avLst/>
          </a:prstGeom>
          <a:noFill/>
        </p:spPr>
        <p:txBody>
          <a:bodyPr wrap="square" rtlCol="0">
            <a:noAutofit/>
          </a:bodyPr>
          <a:lstStyle/>
          <a:p>
            <a:r>
              <a:rPr lang="en-US" altLang="zh-CN" dirty="0"/>
              <a:t>      </a:t>
            </a:r>
            <a:r>
              <a:rPr lang="en-US" altLang="zh-CN" dirty="0">
                <a:solidFill>
                  <a:srgbClr val="FF0000"/>
                </a:solidFill>
                <a:latin typeface="等线" panose="02010600030101010101" charset="-122"/>
                <a:ea typeface="等线" panose="02010600030101010101" charset="-122"/>
                <a:cs typeface="等线" panose="02010600030101010101" charset="-122"/>
              </a:rPr>
              <a:t> </a:t>
            </a:r>
            <a:r>
              <a:rPr lang="zh-CN" altLang="en-US" dirty="0">
                <a:solidFill>
                  <a:srgbClr val="FF0000"/>
                </a:solidFill>
                <a:latin typeface="等线" panose="02010600030101010101" charset="-122"/>
                <a:ea typeface="等线" panose="02010600030101010101" charset="-122"/>
                <a:cs typeface="等线" panose="02010600030101010101" charset="-122"/>
              </a:rPr>
              <a:t>【项目验收意见或评价证明】为必备附件，其他证明材料可在特殊情况下补充（单位更名材料附公章</a:t>
            </a:r>
            <a:r>
              <a:rPr lang="en-US" altLang="zh-CN" dirty="0">
                <a:solidFill>
                  <a:srgbClr val="FF0000"/>
                </a:solidFill>
                <a:latin typeface="等线" panose="02010600030101010101" charset="-122"/>
                <a:ea typeface="等线" panose="02010600030101010101" charset="-122"/>
                <a:cs typeface="等线" panose="02010600030101010101" charset="-122"/>
              </a:rPr>
              <a:t>/</a:t>
            </a:r>
            <a:r>
              <a:rPr lang="zh-CN" altLang="en-US" dirty="0">
                <a:solidFill>
                  <a:srgbClr val="FF0000"/>
                </a:solidFill>
                <a:latin typeface="等线" panose="02010600030101010101" charset="-122"/>
                <a:ea typeface="等线" panose="02010600030101010101" charset="-122"/>
                <a:cs typeface="等线" panose="02010600030101010101" charset="-122"/>
              </a:rPr>
              <a:t>转让证明附手续合格书等）。</a:t>
            </a:r>
          </a:p>
          <a:p>
            <a:endParaRPr lang="zh-CN" altLang="en-US" dirty="0">
              <a:solidFill>
                <a:srgbClr val="FF0000"/>
              </a:solidFill>
              <a:latin typeface="等线" panose="02010600030101010101" charset="-122"/>
              <a:ea typeface="等线" panose="02010600030101010101" charset="-122"/>
              <a:cs typeface="等线" panose="02010600030101010101" charset="-122"/>
            </a:endParaRPr>
          </a:p>
          <a:p>
            <a:r>
              <a:rPr lang="zh-CN" altLang="en-US" dirty="0">
                <a:solidFill>
                  <a:srgbClr val="FF0000"/>
                </a:solidFill>
                <a:latin typeface="等线" panose="02010600030101010101" charset="-122"/>
                <a:ea typeface="等线" panose="02010600030101010101" charset="-122"/>
                <a:cs typeface="等线" panose="02010600030101010101" charset="-122"/>
                <a:sym typeface="+mn-ea"/>
              </a:rPr>
              <a:t>以下两页提供证书类与验收项目类的必备附件示例。</a:t>
            </a:r>
            <a:endParaRPr lang="zh-CN" altLang="en-US" dirty="0">
              <a:solidFill>
                <a:srgbClr val="FF0000"/>
              </a:solidFill>
              <a:latin typeface="等线" panose="02010600030101010101" charset="-122"/>
              <a:ea typeface="等线" panose="02010600030101010101" charset="-122"/>
              <a:cs typeface="等线" panose="02010600030101010101" charset="-122"/>
            </a:endParaRPr>
          </a:p>
          <a:p>
            <a:endParaRPr lang="zh-CN" altLang="en-US" dirty="0">
              <a:solidFill>
                <a:srgbClr val="FF0000"/>
              </a:solidFill>
              <a:latin typeface="等线" panose="02010600030101010101" charset="-122"/>
              <a:ea typeface="等线" panose="02010600030101010101" charset="-122"/>
              <a:cs typeface="等线" panose="02010600030101010101" charset="-122"/>
            </a:endParaRPr>
          </a:p>
          <a:p>
            <a:endParaRPr lang="zh-CN" altLang="en-US" dirty="0">
              <a:solidFill>
                <a:srgbClr val="FF0000"/>
              </a:solidFill>
              <a:latin typeface="等线" panose="02010600030101010101" charset="-122"/>
              <a:ea typeface="等线" panose="02010600030101010101" charset="-122"/>
              <a:cs typeface="等线" panose="02010600030101010101"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163830" y="3733800"/>
            <a:ext cx="3242310" cy="2226945"/>
          </a:xfrm>
          <a:prstGeom prst="rect">
            <a:avLst/>
          </a:prstGeom>
        </p:spPr>
      </p:pic>
      <p:pic>
        <p:nvPicPr>
          <p:cNvPr id="5" name="图片 4"/>
          <p:cNvPicPr>
            <a:picLocks noChangeAspect="1"/>
          </p:cNvPicPr>
          <p:nvPr/>
        </p:nvPicPr>
        <p:blipFill>
          <a:blip r:embed="rId3"/>
          <a:stretch>
            <a:fillRect/>
          </a:stretch>
        </p:blipFill>
        <p:spPr>
          <a:xfrm>
            <a:off x="132080" y="533400"/>
            <a:ext cx="2246630" cy="2992755"/>
          </a:xfrm>
          <a:prstGeom prst="rect">
            <a:avLst/>
          </a:prstGeom>
        </p:spPr>
      </p:pic>
      <p:pic>
        <p:nvPicPr>
          <p:cNvPr id="6" name="图片 5"/>
          <p:cNvPicPr>
            <a:picLocks noChangeAspect="1"/>
          </p:cNvPicPr>
          <p:nvPr/>
        </p:nvPicPr>
        <p:blipFill>
          <a:blip r:embed="rId4"/>
          <a:srcRect t="2329"/>
          <a:stretch>
            <a:fillRect/>
          </a:stretch>
        </p:blipFill>
        <p:spPr>
          <a:xfrm>
            <a:off x="2221230" y="534035"/>
            <a:ext cx="2185035" cy="2992120"/>
          </a:xfrm>
          <a:prstGeom prst="rect">
            <a:avLst/>
          </a:prstGeom>
        </p:spPr>
      </p:pic>
      <p:pic>
        <p:nvPicPr>
          <p:cNvPr id="7" name="图片 6"/>
          <p:cNvPicPr>
            <a:picLocks noChangeAspect="1"/>
          </p:cNvPicPr>
          <p:nvPr/>
        </p:nvPicPr>
        <p:blipFill>
          <a:blip r:embed="rId5"/>
          <a:stretch>
            <a:fillRect/>
          </a:stretch>
        </p:blipFill>
        <p:spPr>
          <a:xfrm>
            <a:off x="4354830" y="553720"/>
            <a:ext cx="2199005" cy="2972435"/>
          </a:xfrm>
          <a:prstGeom prst="rect">
            <a:avLst/>
          </a:prstGeom>
        </p:spPr>
      </p:pic>
      <p:pic>
        <p:nvPicPr>
          <p:cNvPr id="8" name="图片 7"/>
          <p:cNvPicPr>
            <a:picLocks noChangeAspect="1"/>
          </p:cNvPicPr>
          <p:nvPr/>
        </p:nvPicPr>
        <p:blipFill>
          <a:blip r:embed="rId6"/>
          <a:stretch>
            <a:fillRect/>
          </a:stretch>
        </p:blipFill>
        <p:spPr>
          <a:xfrm>
            <a:off x="3406140" y="3796665"/>
            <a:ext cx="2925445" cy="2101215"/>
          </a:xfrm>
          <a:prstGeom prst="rect">
            <a:avLst/>
          </a:prstGeom>
        </p:spPr>
      </p:pic>
      <p:pic>
        <p:nvPicPr>
          <p:cNvPr id="10" name="图片 9"/>
          <p:cNvPicPr>
            <a:picLocks noChangeAspect="1"/>
          </p:cNvPicPr>
          <p:nvPr/>
        </p:nvPicPr>
        <p:blipFill>
          <a:blip r:embed="rId7"/>
          <a:stretch>
            <a:fillRect/>
          </a:stretch>
        </p:blipFill>
        <p:spPr>
          <a:xfrm>
            <a:off x="7173595" y="1676400"/>
            <a:ext cx="2570480" cy="3730625"/>
          </a:xfrm>
          <a:prstGeom prst="rect">
            <a:avLst/>
          </a:prstGeom>
        </p:spPr>
      </p:pic>
      <p:cxnSp>
        <p:nvCxnSpPr>
          <p:cNvPr id="11" name="直接箭头连接符 10"/>
          <p:cNvCxnSpPr/>
          <p:nvPr/>
        </p:nvCxnSpPr>
        <p:spPr>
          <a:xfrm>
            <a:off x="6564630" y="2743200"/>
            <a:ext cx="456565" cy="53340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2" name="直接箭头连接符 11"/>
          <p:cNvCxnSpPr/>
          <p:nvPr/>
        </p:nvCxnSpPr>
        <p:spPr>
          <a:xfrm>
            <a:off x="6275070" y="4191000"/>
            <a:ext cx="822325"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14" name="矩形 13"/>
          <p:cNvSpPr/>
          <p:nvPr/>
        </p:nvSpPr>
        <p:spPr>
          <a:xfrm rot="3000000">
            <a:off x="6031865" y="2359025"/>
            <a:ext cx="1407160" cy="460375"/>
          </a:xfrm>
          <a:prstGeom prst="rect">
            <a:avLst/>
          </a:prstGeom>
          <a:noFill/>
          <a:ln>
            <a:noFill/>
          </a:ln>
        </p:spPr>
        <p:txBody>
          <a:bodyPr wrap="none" rtlCol="0" anchor="t">
            <a:spAutoFit/>
          </a:bodyPr>
          <a:lstStyle/>
          <a:p>
            <a:pPr algn="ctr"/>
            <a:r>
              <a:rPr lang="zh-CN" altLang="en-US" sz="2400" b="1">
                <a:solidFill>
                  <a:schemeClr val="accent1"/>
                </a:solidFill>
                <a:effectLst>
                  <a:outerShdw blurRad="38100" dist="25400" dir="5400000" algn="ctr" rotWithShape="0">
                    <a:srgbClr val="6E747A">
                      <a:alpha val="43000"/>
                    </a:srgbClr>
                  </a:outerShdw>
                </a:effectLst>
              </a:rPr>
              <a:t>机构评价</a:t>
            </a:r>
          </a:p>
        </p:txBody>
      </p:sp>
      <p:sp>
        <p:nvSpPr>
          <p:cNvPr id="15" name="矩形 14"/>
          <p:cNvSpPr/>
          <p:nvPr/>
        </p:nvSpPr>
        <p:spPr>
          <a:xfrm>
            <a:off x="6302375" y="4343400"/>
            <a:ext cx="795020" cy="460375"/>
          </a:xfrm>
          <a:prstGeom prst="rect">
            <a:avLst/>
          </a:prstGeom>
          <a:noFill/>
          <a:ln>
            <a:noFill/>
          </a:ln>
        </p:spPr>
        <p:txBody>
          <a:bodyPr wrap="none" rtlCol="0" anchor="t">
            <a:spAutoFit/>
          </a:bodyPr>
          <a:lstStyle/>
          <a:p>
            <a:pPr algn="ctr"/>
            <a:r>
              <a:rPr lang="zh-CN" altLang="en-US" sz="2400" b="1">
                <a:solidFill>
                  <a:schemeClr val="accent1"/>
                </a:solidFill>
                <a:effectLst>
                  <a:outerShdw blurRad="38100" dist="25400" dir="5400000" algn="ctr" rotWithShape="0">
                    <a:srgbClr val="6E747A">
                      <a:alpha val="43000"/>
                    </a:srgbClr>
                  </a:outerShdw>
                </a:effectLst>
              </a:rPr>
              <a:t>鉴定</a:t>
            </a:r>
          </a:p>
        </p:txBody>
      </p:sp>
      <p:sp>
        <p:nvSpPr>
          <p:cNvPr id="17" name="矩形 16"/>
          <p:cNvSpPr/>
          <p:nvPr/>
        </p:nvSpPr>
        <p:spPr>
          <a:xfrm>
            <a:off x="4018280" y="1219200"/>
            <a:ext cx="488950" cy="460375"/>
          </a:xfrm>
          <a:prstGeom prst="rect">
            <a:avLst/>
          </a:prstGeom>
          <a:noFill/>
          <a:ln>
            <a:noFill/>
          </a:ln>
        </p:spPr>
        <p:txBody>
          <a:bodyPr wrap="none" rtlCol="0" anchor="t">
            <a:spAutoFit/>
          </a:bodyPr>
          <a:lstStyle/>
          <a:p>
            <a:pPr algn="ctr"/>
            <a:r>
              <a:rPr lang="zh-CN" altLang="en-US" sz="2400" b="1">
                <a:solidFill>
                  <a:schemeClr val="accent1"/>
                </a:solidFill>
                <a:effectLst>
                  <a:outerShdw blurRad="38100" dist="25400" dir="5400000" algn="ctr" rotWithShape="0">
                    <a:srgbClr val="6E747A">
                      <a:alpha val="43000"/>
                    </a:srgbClr>
                  </a:outerShdw>
                </a:effectLst>
              </a:rPr>
              <a:t>或</a:t>
            </a:r>
          </a:p>
        </p:txBody>
      </p:sp>
      <p:sp>
        <p:nvSpPr>
          <p:cNvPr id="18" name="文本框 17"/>
          <p:cNvSpPr txBox="1"/>
          <p:nvPr/>
        </p:nvSpPr>
        <p:spPr>
          <a:xfrm>
            <a:off x="-293370" y="1216025"/>
            <a:ext cx="5041900" cy="460375"/>
          </a:xfrm>
          <a:prstGeom prst="rect">
            <a:avLst/>
          </a:prstGeom>
          <a:noFill/>
        </p:spPr>
        <p:txBody>
          <a:bodyPr wrap="square" rtlCol="0" anchor="t">
            <a:spAutoFit/>
          </a:bodyPr>
          <a:lstStyle/>
          <a:p>
            <a:pPr algn="ctr"/>
            <a:r>
              <a:rPr lang="zh-CN" altLang="en-US" sz="2400" b="1">
                <a:solidFill>
                  <a:schemeClr val="accent1"/>
                </a:solidFill>
                <a:effectLst>
                  <a:outerShdw blurRad="38100" dist="25400" dir="5400000" algn="ctr" rotWithShape="0">
                    <a:srgbClr val="6E747A">
                      <a:alpha val="43000"/>
                    </a:srgbClr>
                  </a:outerShdw>
                </a:effectLst>
                <a:sym typeface="+mn-ea"/>
              </a:rPr>
              <a:t>或</a:t>
            </a:r>
          </a:p>
        </p:txBody>
      </p:sp>
      <p:sp>
        <p:nvSpPr>
          <p:cNvPr id="19" name="文本框 18"/>
          <p:cNvSpPr txBox="1"/>
          <p:nvPr/>
        </p:nvSpPr>
        <p:spPr>
          <a:xfrm>
            <a:off x="773430" y="4191000"/>
            <a:ext cx="5041900" cy="460375"/>
          </a:xfrm>
          <a:prstGeom prst="rect">
            <a:avLst/>
          </a:prstGeom>
          <a:noFill/>
        </p:spPr>
        <p:txBody>
          <a:bodyPr wrap="square" rtlCol="0" anchor="t">
            <a:spAutoFit/>
          </a:bodyPr>
          <a:lstStyle/>
          <a:p>
            <a:pPr algn="ctr"/>
            <a:r>
              <a:rPr lang="zh-CN" altLang="en-US" sz="2400" b="1">
                <a:solidFill>
                  <a:schemeClr val="accent1"/>
                </a:solidFill>
                <a:effectLst>
                  <a:outerShdw blurRad="38100" dist="25400" dir="5400000" algn="ctr" rotWithShape="0">
                    <a:srgbClr val="6E747A">
                      <a:alpha val="43000"/>
                    </a:srgbClr>
                  </a:outerShdw>
                </a:effectLst>
                <a:sym typeface="+mn-ea"/>
              </a:rPr>
              <a:t>或</a:t>
            </a:r>
          </a:p>
        </p:txBody>
      </p:sp>
      <p:sp>
        <p:nvSpPr>
          <p:cNvPr id="21" name="文本框 20"/>
          <p:cNvSpPr txBox="1"/>
          <p:nvPr/>
        </p:nvSpPr>
        <p:spPr>
          <a:xfrm>
            <a:off x="5650230" y="533400"/>
            <a:ext cx="5041900" cy="953135"/>
          </a:xfrm>
          <a:prstGeom prst="rect">
            <a:avLst/>
          </a:prstGeom>
          <a:noFill/>
        </p:spPr>
        <p:txBody>
          <a:bodyPr wrap="square" rtlCol="0" anchor="t">
            <a:spAutoFit/>
          </a:bodyPr>
          <a:lstStyle/>
          <a:p>
            <a:pPr algn="ctr"/>
            <a:r>
              <a:rPr lang="zh-CN" altLang="en-US" sz="2800" b="1">
                <a:solidFill>
                  <a:schemeClr val="tx1"/>
                </a:solidFill>
                <a:effectLst>
                  <a:outerShdw blurRad="38100" dist="19050" dir="2700000" algn="tl" rotWithShape="0">
                    <a:schemeClr val="dk1">
                      <a:alpha val="40000"/>
                    </a:schemeClr>
                  </a:outerShdw>
                </a:effectLst>
                <a:highlight>
                  <a:srgbClr val="FFFF00"/>
                </a:highlight>
                <a:sym typeface="+mn-ea"/>
              </a:rPr>
              <a:t>转让后的专利要补充</a:t>
            </a:r>
          </a:p>
          <a:p>
            <a:pPr algn="ctr"/>
            <a:r>
              <a:rPr lang="zh-CN" altLang="en-US" sz="2800" b="1">
                <a:solidFill>
                  <a:schemeClr val="tx1"/>
                </a:solidFill>
                <a:effectLst>
                  <a:outerShdw blurRad="38100" dist="19050" dir="2700000" algn="tl" rotWithShape="0">
                    <a:schemeClr val="dk1">
                      <a:alpha val="40000"/>
                    </a:schemeClr>
                  </a:outerShdw>
                </a:effectLst>
                <a:highlight>
                  <a:srgbClr val="FFFF00"/>
                </a:highlight>
                <a:sym typeface="+mn-ea"/>
              </a:rPr>
              <a:t>转让证明</a:t>
            </a:r>
          </a:p>
        </p:txBody>
      </p:sp>
      <p:sp>
        <p:nvSpPr>
          <p:cNvPr id="22" name="文本框 21"/>
          <p:cNvSpPr txBox="1"/>
          <p:nvPr/>
        </p:nvSpPr>
        <p:spPr>
          <a:xfrm>
            <a:off x="6336030" y="6248400"/>
            <a:ext cx="4122420" cy="694055"/>
          </a:xfrm>
          <a:prstGeom prst="rect">
            <a:avLst/>
          </a:prstGeom>
          <a:noFill/>
        </p:spPr>
        <p:txBody>
          <a:bodyPr wrap="square" rtlCol="0">
            <a:noAutofit/>
          </a:bodyPr>
          <a:lstStyle/>
          <a:p>
            <a:r>
              <a:rPr lang="zh-CN" altLang="en-US" b="1">
                <a:latin typeface="黑体" panose="02010609060101010101" pitchFamily="49" charset="-122"/>
                <a:ea typeface="黑体" panose="02010609060101010101" pitchFamily="49" charset="-122"/>
              </a:rPr>
              <a:t>以上为证书类成果所需附件示例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610995" y="3898265"/>
            <a:ext cx="2952750" cy="1819275"/>
          </a:xfrm>
          <a:prstGeom prst="rect">
            <a:avLst/>
          </a:prstGeom>
        </p:spPr>
      </p:pic>
      <p:pic>
        <p:nvPicPr>
          <p:cNvPr id="9" name="图片 8"/>
          <p:cNvPicPr>
            <a:picLocks noChangeAspect="1"/>
          </p:cNvPicPr>
          <p:nvPr/>
        </p:nvPicPr>
        <p:blipFill>
          <a:blip r:embed="rId4"/>
          <a:srcRect b="8901"/>
          <a:stretch>
            <a:fillRect/>
          </a:stretch>
        </p:blipFill>
        <p:spPr>
          <a:xfrm>
            <a:off x="63500" y="30480"/>
            <a:ext cx="2984500" cy="3793490"/>
          </a:xfrm>
          <a:prstGeom prst="rect">
            <a:avLst/>
          </a:prstGeom>
        </p:spPr>
      </p:pic>
      <p:pic>
        <p:nvPicPr>
          <p:cNvPr id="5" name="图片 4"/>
          <p:cNvPicPr>
            <a:picLocks noChangeAspect="1"/>
          </p:cNvPicPr>
          <p:nvPr/>
        </p:nvPicPr>
        <p:blipFill>
          <a:blip r:embed="rId5"/>
          <a:srcRect l="2210" t="3312" r="7274"/>
          <a:stretch>
            <a:fillRect/>
          </a:stretch>
        </p:blipFill>
        <p:spPr>
          <a:xfrm>
            <a:off x="3021965" y="76200"/>
            <a:ext cx="2889250" cy="3707130"/>
          </a:xfrm>
          <a:prstGeom prst="rect">
            <a:avLst/>
          </a:prstGeom>
        </p:spPr>
      </p:pic>
      <p:pic>
        <p:nvPicPr>
          <p:cNvPr id="10" name="图片 9"/>
          <p:cNvPicPr>
            <a:picLocks noChangeAspect="1"/>
          </p:cNvPicPr>
          <p:nvPr/>
        </p:nvPicPr>
        <p:blipFill>
          <a:blip r:embed="rId6"/>
          <a:stretch>
            <a:fillRect/>
          </a:stretch>
        </p:blipFill>
        <p:spPr>
          <a:xfrm>
            <a:off x="7173595" y="1676400"/>
            <a:ext cx="2570480" cy="3730625"/>
          </a:xfrm>
          <a:prstGeom prst="rect">
            <a:avLst/>
          </a:prstGeom>
        </p:spPr>
      </p:pic>
      <p:sp>
        <p:nvSpPr>
          <p:cNvPr id="12" name="右箭头 11"/>
          <p:cNvSpPr/>
          <p:nvPr/>
        </p:nvSpPr>
        <p:spPr>
          <a:xfrm>
            <a:off x="6411595" y="3200400"/>
            <a:ext cx="762000" cy="38100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文本框 12"/>
          <p:cNvSpPr txBox="1"/>
          <p:nvPr/>
        </p:nvSpPr>
        <p:spPr>
          <a:xfrm>
            <a:off x="1610995" y="2971800"/>
            <a:ext cx="1443990" cy="368300"/>
          </a:xfrm>
          <a:prstGeom prst="rect">
            <a:avLst/>
          </a:prstGeom>
          <a:noFill/>
        </p:spPr>
        <p:txBody>
          <a:bodyPr wrap="square" rtlCol="0">
            <a:spAutoFit/>
          </a:bodyPr>
          <a:lstStyle/>
          <a:p>
            <a:r>
              <a:rPr lang="zh-CN" altLang="en-US">
                <a:solidFill>
                  <a:srgbClr val="FF0000"/>
                </a:solidFill>
                <a:latin typeface="黑体" panose="02010609060101010101" pitchFamily="49" charset="-122"/>
                <a:ea typeface="黑体" panose="02010609060101010101" pitchFamily="49" charset="-122"/>
              </a:rPr>
              <a:t>①验收意见</a:t>
            </a:r>
          </a:p>
        </p:txBody>
      </p:sp>
      <p:sp>
        <p:nvSpPr>
          <p:cNvPr id="14" name="文本框 13"/>
          <p:cNvSpPr txBox="1"/>
          <p:nvPr/>
        </p:nvSpPr>
        <p:spPr>
          <a:xfrm>
            <a:off x="1982470" y="5832475"/>
            <a:ext cx="2581275" cy="368300"/>
          </a:xfrm>
          <a:prstGeom prst="rect">
            <a:avLst/>
          </a:prstGeom>
          <a:noFill/>
        </p:spPr>
        <p:txBody>
          <a:bodyPr wrap="square" rtlCol="0">
            <a:spAutoFit/>
          </a:bodyPr>
          <a:lstStyle/>
          <a:p>
            <a:r>
              <a:rPr lang="zh-CN" altLang="en-US">
                <a:solidFill>
                  <a:srgbClr val="FF0000"/>
                </a:solidFill>
                <a:latin typeface="黑体" panose="02010609060101010101" pitchFamily="49" charset="-122"/>
                <a:ea typeface="黑体" panose="02010609060101010101" pitchFamily="49" charset="-122"/>
              </a:rPr>
              <a:t>③专家组签字（手签）</a:t>
            </a:r>
          </a:p>
        </p:txBody>
      </p:sp>
      <p:sp>
        <p:nvSpPr>
          <p:cNvPr id="15" name="文本框 14"/>
          <p:cNvSpPr txBox="1"/>
          <p:nvPr/>
        </p:nvSpPr>
        <p:spPr>
          <a:xfrm>
            <a:off x="3439795" y="2971800"/>
            <a:ext cx="2157730" cy="368300"/>
          </a:xfrm>
          <a:prstGeom prst="rect">
            <a:avLst/>
          </a:prstGeom>
          <a:noFill/>
        </p:spPr>
        <p:txBody>
          <a:bodyPr wrap="square" rtlCol="0">
            <a:spAutoFit/>
          </a:bodyPr>
          <a:lstStyle/>
          <a:p>
            <a:r>
              <a:rPr lang="zh-CN" altLang="en-US">
                <a:solidFill>
                  <a:srgbClr val="FF0000"/>
                </a:solidFill>
                <a:latin typeface="黑体" panose="02010609060101010101" pitchFamily="49" charset="-122"/>
                <a:ea typeface="黑体" panose="02010609060101010101" pitchFamily="49" charset="-122"/>
              </a:rPr>
              <a:t>②项目任务书封面</a:t>
            </a:r>
          </a:p>
        </p:txBody>
      </p:sp>
      <p:sp>
        <p:nvSpPr>
          <p:cNvPr id="17" name="矩形 16"/>
          <p:cNvSpPr/>
          <p:nvPr/>
        </p:nvSpPr>
        <p:spPr>
          <a:xfrm>
            <a:off x="6309360" y="2667000"/>
            <a:ext cx="795020" cy="460375"/>
          </a:xfrm>
          <a:prstGeom prst="rect">
            <a:avLst/>
          </a:prstGeom>
          <a:noFill/>
          <a:ln>
            <a:noFill/>
          </a:ln>
        </p:spPr>
        <p:txBody>
          <a:bodyPr wrap="none" rtlCol="0" anchor="t">
            <a:spAutoFit/>
          </a:bodyPr>
          <a:lstStyle/>
          <a:p>
            <a:pPr algn="ctr"/>
            <a:r>
              <a:rPr lang="zh-CN" altLang="en-US" sz="2400" b="1">
                <a:solidFill>
                  <a:schemeClr val="accent1"/>
                </a:solidFill>
                <a:effectLst>
                  <a:outerShdw blurRad="38100" dist="25400" dir="5400000" algn="ctr" rotWithShape="0">
                    <a:srgbClr val="6E747A">
                      <a:alpha val="43000"/>
                    </a:srgbClr>
                  </a:outerShdw>
                </a:effectLst>
              </a:rPr>
              <a:t>验收</a:t>
            </a:r>
          </a:p>
        </p:txBody>
      </p:sp>
      <p:sp>
        <p:nvSpPr>
          <p:cNvPr id="19" name="文本框 18"/>
          <p:cNvSpPr txBox="1"/>
          <p:nvPr/>
        </p:nvSpPr>
        <p:spPr>
          <a:xfrm>
            <a:off x="6336030" y="6248400"/>
            <a:ext cx="4122420" cy="694055"/>
          </a:xfrm>
          <a:prstGeom prst="rect">
            <a:avLst/>
          </a:prstGeom>
          <a:noFill/>
        </p:spPr>
        <p:txBody>
          <a:bodyPr wrap="square" rtlCol="0">
            <a:noAutofit/>
          </a:bodyPr>
          <a:lstStyle/>
          <a:p>
            <a:r>
              <a:rPr lang="zh-CN" altLang="en-US" b="1">
                <a:latin typeface="黑体" panose="02010609060101010101" pitchFamily="49" charset="-122"/>
                <a:ea typeface="黑体" panose="02010609060101010101" pitchFamily="49" charset="-122"/>
              </a:rPr>
              <a:t>以上为项目类成果所需附件示例</a:t>
            </a:r>
          </a:p>
        </p:txBody>
      </p:sp>
      <p:sp>
        <p:nvSpPr>
          <p:cNvPr id="21" name="文本框 20"/>
          <p:cNvSpPr txBox="1"/>
          <p:nvPr/>
        </p:nvSpPr>
        <p:spPr>
          <a:xfrm>
            <a:off x="6259195" y="533400"/>
            <a:ext cx="3682365" cy="1035050"/>
          </a:xfrm>
          <a:prstGeom prst="rect">
            <a:avLst/>
          </a:prstGeom>
          <a:noFill/>
        </p:spPr>
        <p:txBody>
          <a:bodyPr wrap="square" rtlCol="0">
            <a:noAutofit/>
          </a:bodyPr>
          <a:lstStyle/>
          <a:p>
            <a:r>
              <a:rPr lang="zh-CN" altLang="en-US">
                <a:highlight>
                  <a:srgbClr val="FFFF00"/>
                </a:highlight>
                <a:latin typeface="黑体" panose="02010609060101010101" pitchFamily="49" charset="-122"/>
                <a:ea typeface="黑体" panose="02010609060101010101" pitchFamily="49" charset="-122"/>
              </a:rPr>
              <a:t>现在省里对验收项目的附件要求十分严格，登记时务必材料齐全，有特殊情况要提前说明！</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4430" y="1483360"/>
            <a:ext cx="7196455" cy="414655"/>
          </a:xfrm>
        </p:spPr>
        <p:txBody>
          <a:bodyPr/>
          <a:lstStyle/>
          <a:p>
            <a:r>
              <a:rPr lang="zh-CN" altLang="en-US" sz="1600" dirty="0">
                <a:solidFill>
                  <a:schemeClr val="tx1"/>
                </a:solidFill>
                <a:latin typeface="等线" panose="02010600030101010101" charset="-122"/>
                <a:ea typeface="等线" panose="02010600030101010101" charset="-122"/>
                <a:cs typeface="等线" panose="02010600030101010101" charset="-122"/>
              </a:rPr>
              <a:t>完成【</a:t>
            </a:r>
            <a:r>
              <a:rPr lang="en-US" altLang="zh-CN" sz="1600" dirty="0">
                <a:solidFill>
                  <a:schemeClr val="tx1"/>
                </a:solidFill>
                <a:latin typeface="等线" panose="02010600030101010101" charset="-122"/>
                <a:ea typeface="等线" panose="02010600030101010101" charset="-122"/>
                <a:cs typeface="等线" panose="02010600030101010101" charset="-122"/>
              </a:rPr>
              <a:t>10.</a:t>
            </a:r>
            <a:r>
              <a:rPr lang="zh-CN" altLang="en-US" sz="1600" dirty="0">
                <a:solidFill>
                  <a:schemeClr val="tx1"/>
                </a:solidFill>
                <a:latin typeface="等线" panose="02010600030101010101" charset="-122"/>
                <a:ea typeface="等线" panose="02010600030101010101" charset="-122"/>
                <a:cs typeface="等线" panose="02010600030101010101" charset="-122"/>
              </a:rPr>
              <a:t>上传材料】后可在右上角点击提交。</a:t>
            </a:r>
            <a:br>
              <a:rPr lang="zh-CN" altLang="en-US" sz="1600" dirty="0">
                <a:solidFill>
                  <a:schemeClr val="tx1"/>
                </a:solidFill>
                <a:latin typeface="等线" panose="02010600030101010101" charset="-122"/>
                <a:ea typeface="等线" panose="02010600030101010101" charset="-122"/>
                <a:cs typeface="等线" panose="02010600030101010101" charset="-122"/>
              </a:rPr>
            </a:br>
            <a:r>
              <a:rPr lang="zh-CN" altLang="en-US" sz="1600" dirty="0">
                <a:solidFill>
                  <a:schemeClr val="tx1"/>
                </a:solidFill>
                <a:latin typeface="等线" panose="02010600030101010101" charset="-122"/>
                <a:ea typeface="等线" panose="02010600030101010101" charset="-122"/>
                <a:cs typeface="等线" panose="02010600030101010101" charset="-122"/>
              </a:rPr>
              <a:t>如存在问题无法提交，可根据提示修改后再次点击提交。</a:t>
            </a:r>
            <a:br>
              <a:rPr lang="zh-CN" altLang="en-US" sz="1600" dirty="0">
                <a:solidFill>
                  <a:schemeClr val="tx1"/>
                </a:solidFill>
                <a:latin typeface="等线" panose="02010600030101010101" charset="-122"/>
                <a:ea typeface="等线" panose="02010600030101010101" charset="-122"/>
                <a:cs typeface="等线" panose="02010600030101010101" charset="-122"/>
              </a:rPr>
            </a:br>
            <a:r>
              <a:rPr lang="zh-CN" altLang="en-US" sz="1600" dirty="0">
                <a:latin typeface="等线" panose="02010600030101010101" charset="-122"/>
                <a:ea typeface="等线" panose="02010600030101010101" charset="-122"/>
                <a:cs typeface="等线" panose="02010600030101010101" charset="-122"/>
                <a:sym typeface="+mn-ea"/>
              </a:rPr>
              <a:t>提交后需要登录单位账号对该成果进行审核，</a:t>
            </a:r>
            <a:br>
              <a:rPr lang="zh-CN" altLang="en-US" sz="1600" dirty="0">
                <a:latin typeface="等线" panose="02010600030101010101" charset="-122"/>
                <a:ea typeface="等线" panose="02010600030101010101" charset="-122"/>
                <a:cs typeface="等线" panose="02010600030101010101" charset="-122"/>
                <a:sym typeface="+mn-ea"/>
              </a:rPr>
            </a:br>
            <a:r>
              <a:rPr lang="zh-CN" altLang="en-US" sz="1600" dirty="0">
                <a:latin typeface="等线" panose="02010600030101010101" charset="-122"/>
                <a:ea typeface="等线" panose="02010600030101010101" charset="-122"/>
                <a:cs typeface="等线" panose="02010600030101010101" charset="-122"/>
                <a:sym typeface="+mn-ea"/>
              </a:rPr>
              <a:t>自己单位审核后才到蚌埠市科技局审核阶段！</a:t>
            </a:r>
            <a:endParaRPr lang="zh-CN" altLang="en-US" sz="1600" dirty="0">
              <a:solidFill>
                <a:schemeClr val="tx1"/>
              </a:solidFill>
              <a:latin typeface="等线" panose="02010600030101010101" charset="-122"/>
              <a:ea typeface="等线" panose="02010600030101010101" charset="-122"/>
              <a:cs typeface="等线" panose="02010600030101010101" charset="-122"/>
            </a:endParaRPr>
          </a:p>
        </p:txBody>
      </p:sp>
      <p:cxnSp>
        <p:nvCxnSpPr>
          <p:cNvPr id="26" name="直接连接符 25"/>
          <p:cNvCxnSpPr/>
          <p:nvPr/>
        </p:nvCxnSpPr>
        <p:spPr>
          <a:xfrm>
            <a:off x="955675" y="1093788"/>
            <a:ext cx="8005763"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3636645" y="457835"/>
            <a:ext cx="2556510" cy="521970"/>
          </a:xfrm>
          <a:prstGeom prst="rect">
            <a:avLst/>
          </a:prstGeom>
          <a:noFill/>
        </p:spPr>
        <p:txBody>
          <a:bodyPr wrap="square" rtlCol="0" anchor="t">
            <a:spAutoFit/>
          </a:bodyPr>
          <a:lstStyle/>
          <a:p>
            <a:r>
              <a:rPr lang="zh-CN" altLang="en-US" sz="2800" b="1" dirty="0">
                <a:latin typeface="宋体" panose="02010600030101010101" pitchFamily="2" charset="-122"/>
                <a:sym typeface="+mn-ea"/>
              </a:rPr>
              <a:t>个人账号提交</a:t>
            </a:r>
          </a:p>
        </p:txBody>
      </p:sp>
      <p:sp>
        <p:nvSpPr>
          <p:cNvPr id="6" name="文本框 5"/>
          <p:cNvSpPr txBox="1"/>
          <p:nvPr/>
        </p:nvSpPr>
        <p:spPr>
          <a:xfrm>
            <a:off x="4990465" y="1981200"/>
            <a:ext cx="3360420" cy="368300"/>
          </a:xfrm>
          <a:prstGeom prst="rect">
            <a:avLst/>
          </a:prstGeom>
          <a:noFill/>
        </p:spPr>
        <p:txBody>
          <a:bodyPr wrap="square" rtlCol="0">
            <a:spAutoFit/>
          </a:bodyPr>
          <a:lstStyle/>
          <a:p>
            <a:r>
              <a:rPr lang="en-US" altLang="zh-CN"/>
              <a:t> </a:t>
            </a:r>
            <a:endParaRPr lang="zh-CN" altLang="en-US"/>
          </a:p>
        </p:txBody>
      </p:sp>
      <p:pic>
        <p:nvPicPr>
          <p:cNvPr id="3" name="图片 2"/>
          <p:cNvPicPr>
            <a:picLocks noChangeAspect="1"/>
          </p:cNvPicPr>
          <p:nvPr/>
        </p:nvPicPr>
        <p:blipFill>
          <a:blip r:embed="rId2"/>
          <a:stretch>
            <a:fillRect/>
          </a:stretch>
        </p:blipFill>
        <p:spPr>
          <a:xfrm>
            <a:off x="10795" y="2514600"/>
            <a:ext cx="10038715" cy="394144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4430" y="1371600"/>
            <a:ext cx="7196455" cy="414655"/>
          </a:xfrm>
        </p:spPr>
        <p:txBody>
          <a:bodyPr/>
          <a:lstStyle/>
          <a:p>
            <a:r>
              <a:rPr lang="zh-CN" altLang="en-US" sz="1600" dirty="0">
                <a:solidFill>
                  <a:schemeClr val="tx1"/>
                </a:solidFill>
                <a:latin typeface="等线" panose="02010600030101010101" charset="-122"/>
                <a:ea typeface="等线" panose="02010600030101010101" charset="-122"/>
                <a:cs typeface="等线" panose="02010600030101010101" charset="-122"/>
              </a:rPr>
              <a:t>个人账号提交成果之后需要用单位账号进行审核。</a:t>
            </a:r>
            <a:br>
              <a:rPr lang="zh-CN" altLang="en-US" sz="1600" dirty="0">
                <a:solidFill>
                  <a:schemeClr val="tx1"/>
                </a:solidFill>
                <a:latin typeface="等线" panose="02010600030101010101" charset="-122"/>
                <a:ea typeface="等线" panose="02010600030101010101" charset="-122"/>
                <a:cs typeface="等线" panose="02010600030101010101" charset="-122"/>
              </a:rPr>
            </a:br>
            <a:r>
              <a:rPr lang="zh-CN" altLang="en-US" sz="1600" dirty="0">
                <a:solidFill>
                  <a:schemeClr val="tx1"/>
                </a:solidFill>
                <a:latin typeface="等线" panose="02010600030101010101" charset="-122"/>
                <a:ea typeface="等线" panose="02010600030101010101" charset="-122"/>
                <a:cs typeface="等线" panose="02010600030101010101" charset="-122"/>
              </a:rPr>
              <a:t>通过政务网</a:t>
            </a:r>
            <a:r>
              <a:rPr lang="en-US" altLang="zh-CN" sz="1600" dirty="0">
                <a:solidFill>
                  <a:schemeClr val="tx1"/>
                </a:solidFill>
                <a:latin typeface="等线" panose="02010600030101010101" charset="-122"/>
                <a:ea typeface="等线" panose="02010600030101010101" charset="-122"/>
                <a:cs typeface="等线" panose="02010600030101010101" charset="-122"/>
              </a:rPr>
              <a:t>-</a:t>
            </a:r>
            <a:r>
              <a:rPr lang="zh-CN" altLang="en-US" sz="1600" dirty="0">
                <a:solidFill>
                  <a:schemeClr val="tx1"/>
                </a:solidFill>
                <a:latin typeface="等线" panose="02010600030101010101" charset="-122"/>
                <a:ea typeface="等线" panose="02010600030101010101" charset="-122"/>
                <a:cs typeface="等线" panose="02010600030101010101" charset="-122"/>
              </a:rPr>
              <a:t>法人用户登录单位账号。</a:t>
            </a:r>
            <a:br>
              <a:rPr lang="zh-CN" altLang="en-US" sz="1600" dirty="0">
                <a:solidFill>
                  <a:schemeClr val="tx1"/>
                </a:solidFill>
                <a:latin typeface="等线" panose="02010600030101010101" charset="-122"/>
                <a:ea typeface="等线" panose="02010600030101010101" charset="-122"/>
                <a:cs typeface="等线" panose="02010600030101010101" charset="-122"/>
              </a:rPr>
            </a:br>
            <a:r>
              <a:rPr lang="en-US" altLang="zh-CN" sz="1600">
                <a:sym typeface="+mn-ea"/>
              </a:rPr>
              <a:t> </a:t>
            </a:r>
            <a:r>
              <a:rPr lang="zh-CN" altLang="en-US" sz="1600" dirty="0">
                <a:latin typeface="等线" panose="02010600030101010101" charset="-122"/>
                <a:ea typeface="等线" panose="02010600030101010101" charset="-122"/>
                <a:cs typeface="等线" panose="02010600030101010101" charset="-122"/>
                <a:sym typeface="+mn-ea"/>
              </a:rPr>
              <a:t>登录之后点击【我要审批】。</a:t>
            </a:r>
            <a:endParaRPr lang="zh-CN" altLang="en-US" sz="1600" dirty="0">
              <a:solidFill>
                <a:schemeClr val="tx1"/>
              </a:solidFill>
              <a:latin typeface="等线" panose="02010600030101010101" charset="-122"/>
              <a:ea typeface="等线" panose="02010600030101010101" charset="-122"/>
              <a:cs typeface="等线" panose="02010600030101010101" charset="-122"/>
            </a:endParaRPr>
          </a:p>
        </p:txBody>
      </p:sp>
      <p:cxnSp>
        <p:nvCxnSpPr>
          <p:cNvPr id="26" name="直接连接符 25"/>
          <p:cNvCxnSpPr/>
          <p:nvPr/>
        </p:nvCxnSpPr>
        <p:spPr>
          <a:xfrm>
            <a:off x="955675" y="1093788"/>
            <a:ext cx="8005763"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3636645" y="457835"/>
            <a:ext cx="2556510" cy="521970"/>
          </a:xfrm>
          <a:prstGeom prst="rect">
            <a:avLst/>
          </a:prstGeom>
          <a:noFill/>
        </p:spPr>
        <p:txBody>
          <a:bodyPr wrap="square" rtlCol="0" anchor="t">
            <a:spAutoFit/>
          </a:bodyPr>
          <a:lstStyle/>
          <a:p>
            <a:r>
              <a:rPr lang="zh-CN" altLang="en-US" sz="2800" b="1" dirty="0">
                <a:latin typeface="宋体" panose="02010600030101010101" pitchFamily="2" charset="-122"/>
                <a:sym typeface="+mn-ea"/>
              </a:rPr>
              <a:t>单位账号审核</a:t>
            </a:r>
          </a:p>
        </p:txBody>
      </p:sp>
      <p:pic>
        <p:nvPicPr>
          <p:cNvPr id="5" name="图片 4"/>
          <p:cNvPicPr>
            <a:picLocks noChangeAspect="1"/>
          </p:cNvPicPr>
          <p:nvPr/>
        </p:nvPicPr>
        <p:blipFill>
          <a:blip r:embed="rId2"/>
          <a:srcRect l="48234" t="17893"/>
          <a:stretch>
            <a:fillRect/>
          </a:stretch>
        </p:blipFill>
        <p:spPr>
          <a:xfrm>
            <a:off x="392430" y="2743200"/>
            <a:ext cx="3434715" cy="3284855"/>
          </a:xfrm>
          <a:prstGeom prst="rect">
            <a:avLst/>
          </a:prstGeom>
        </p:spPr>
      </p:pic>
      <p:pic>
        <p:nvPicPr>
          <p:cNvPr id="3" name="图片 2"/>
          <p:cNvPicPr>
            <a:picLocks noChangeAspect="1"/>
          </p:cNvPicPr>
          <p:nvPr/>
        </p:nvPicPr>
        <p:blipFill>
          <a:blip r:embed="rId3"/>
          <a:srcRect l="24946"/>
          <a:stretch>
            <a:fillRect/>
          </a:stretch>
        </p:blipFill>
        <p:spPr>
          <a:xfrm>
            <a:off x="4050030" y="2133600"/>
            <a:ext cx="5689600" cy="4583430"/>
          </a:xfrm>
          <a:prstGeom prst="rect">
            <a:avLst/>
          </a:prstGeom>
        </p:spPr>
      </p:pic>
      <p:cxnSp>
        <p:nvCxnSpPr>
          <p:cNvPr id="7" name="直接箭头连接符 6"/>
          <p:cNvCxnSpPr/>
          <p:nvPr/>
        </p:nvCxnSpPr>
        <p:spPr>
          <a:xfrm flipV="1">
            <a:off x="3345815" y="4419600"/>
            <a:ext cx="5428615" cy="62928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26"/>
          <p:cNvPicPr>
            <a:picLocks noChangeAspect="1"/>
          </p:cNvPicPr>
          <p:nvPr/>
        </p:nvPicPr>
        <p:blipFill>
          <a:blip r:embed="rId2"/>
          <a:srcRect t="62240"/>
          <a:stretch>
            <a:fillRect/>
          </a:stretch>
        </p:blipFill>
        <p:spPr>
          <a:xfrm>
            <a:off x="544830" y="3886200"/>
            <a:ext cx="8987790" cy="1963420"/>
          </a:xfrm>
          <a:prstGeom prst="rect">
            <a:avLst/>
          </a:prstGeom>
          <a:noFill/>
          <a:ln>
            <a:noFill/>
          </a:ln>
        </p:spPr>
      </p:pic>
      <p:sp>
        <p:nvSpPr>
          <p:cNvPr id="4" name="文本框 3"/>
          <p:cNvSpPr txBox="1"/>
          <p:nvPr/>
        </p:nvSpPr>
        <p:spPr>
          <a:xfrm>
            <a:off x="1078230" y="5943600"/>
            <a:ext cx="7592695" cy="614045"/>
          </a:xfrm>
          <a:prstGeom prst="rect">
            <a:avLst/>
          </a:prstGeom>
          <a:noFill/>
        </p:spPr>
        <p:txBody>
          <a:bodyPr wrap="square" rtlCol="0">
            <a:spAutoFit/>
          </a:bodyPr>
          <a:lstStyle/>
          <a:p>
            <a:r>
              <a:rPr lang="en-US" altLang="zh-CN">
                <a:solidFill>
                  <a:srgbClr val="FF0000"/>
                </a:solidFill>
              </a:rPr>
              <a:t> </a:t>
            </a:r>
            <a:r>
              <a:rPr lang="en-US" altLang="zh-CN">
                <a:solidFill>
                  <a:schemeClr val="tx1"/>
                </a:solidFill>
              </a:rPr>
              <a:t>     </a:t>
            </a:r>
            <a:r>
              <a:rPr lang="zh-CN" altLang="en-US" sz="1600">
                <a:latin typeface="等线" panose="02010600030101010101" charset="-122"/>
                <a:ea typeface="等线" panose="02010600030101010101" charset="-122"/>
                <a:cs typeface="等线" panose="02010600030101010101" charset="-122"/>
                <a:sym typeface="+mn-ea"/>
              </a:rPr>
              <a:t>单位账号审核之后，流程状态应显示【待归口部门审核】，等待蚌埠市科技局及省厅审核。如被退回则需要个人账号重新提交，单位账号重新审核。</a:t>
            </a:r>
            <a:endParaRPr lang="zh-CN" altLang="en-US" sz="1600">
              <a:solidFill>
                <a:schemeClr val="tx1"/>
              </a:solidFill>
              <a:latin typeface="等线" panose="02010600030101010101" charset="-122"/>
              <a:ea typeface="等线" panose="02010600030101010101" charset="-122"/>
              <a:cs typeface="等线" panose="02010600030101010101" charset="-122"/>
            </a:endParaRPr>
          </a:p>
        </p:txBody>
      </p:sp>
      <p:sp>
        <p:nvSpPr>
          <p:cNvPr id="5" name="文本框 4"/>
          <p:cNvSpPr txBox="1"/>
          <p:nvPr/>
        </p:nvSpPr>
        <p:spPr>
          <a:xfrm>
            <a:off x="1002030" y="1676400"/>
            <a:ext cx="3360420" cy="645160"/>
          </a:xfrm>
          <a:prstGeom prst="rect">
            <a:avLst/>
          </a:prstGeom>
          <a:noFill/>
        </p:spPr>
        <p:txBody>
          <a:bodyPr wrap="square" rtlCol="0">
            <a:spAutoFit/>
          </a:bodyPr>
          <a:lstStyle/>
          <a:p>
            <a:endParaRPr lang="zh-CN" altLang="en-US">
              <a:solidFill>
                <a:schemeClr val="tx1"/>
              </a:solidFill>
            </a:endParaRPr>
          </a:p>
          <a:p>
            <a:endParaRPr lang="zh-CN" altLang="en-US">
              <a:solidFill>
                <a:schemeClr val="tx1"/>
              </a:solidFill>
            </a:endParaRPr>
          </a:p>
        </p:txBody>
      </p:sp>
      <p:cxnSp>
        <p:nvCxnSpPr>
          <p:cNvPr id="26" name="直接连接符 25"/>
          <p:cNvCxnSpPr/>
          <p:nvPr/>
        </p:nvCxnSpPr>
        <p:spPr>
          <a:xfrm>
            <a:off x="955675" y="1093788"/>
            <a:ext cx="8005763"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3636645" y="457835"/>
            <a:ext cx="2556510" cy="521970"/>
          </a:xfrm>
          <a:prstGeom prst="rect">
            <a:avLst/>
          </a:prstGeom>
          <a:noFill/>
        </p:spPr>
        <p:txBody>
          <a:bodyPr wrap="square" rtlCol="0" anchor="t">
            <a:spAutoFit/>
          </a:bodyPr>
          <a:lstStyle/>
          <a:p>
            <a:r>
              <a:rPr lang="zh-CN" altLang="en-US" sz="2800" b="1" dirty="0">
                <a:latin typeface="宋体" panose="02010600030101010101" pitchFamily="2" charset="-122"/>
                <a:sym typeface="+mn-ea"/>
              </a:rPr>
              <a:t>单位账号审核</a:t>
            </a:r>
          </a:p>
        </p:txBody>
      </p:sp>
      <p:pic>
        <p:nvPicPr>
          <p:cNvPr id="2" name="图片 1"/>
          <p:cNvPicPr>
            <a:picLocks noChangeAspect="1"/>
          </p:cNvPicPr>
          <p:nvPr/>
        </p:nvPicPr>
        <p:blipFill>
          <a:blip r:embed="rId3"/>
          <a:srcRect b="7875"/>
          <a:stretch>
            <a:fillRect/>
          </a:stretch>
        </p:blipFill>
        <p:spPr>
          <a:xfrm>
            <a:off x="392430" y="1143000"/>
            <a:ext cx="9374505" cy="2667000"/>
          </a:xfrm>
          <a:prstGeom prst="rect">
            <a:avLst/>
          </a:prstGeom>
        </p:spPr>
      </p:pic>
      <p:pic>
        <p:nvPicPr>
          <p:cNvPr id="10" name="图片 9"/>
          <p:cNvPicPr>
            <a:picLocks noChangeAspect="1"/>
          </p:cNvPicPr>
          <p:nvPr/>
        </p:nvPicPr>
        <p:blipFill>
          <a:blip r:embed="rId4"/>
          <a:srcRect t="6889"/>
          <a:stretch>
            <a:fillRect/>
          </a:stretch>
        </p:blipFill>
        <p:spPr>
          <a:xfrm>
            <a:off x="240030" y="3581400"/>
            <a:ext cx="9631045" cy="22561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6"/>
          <p:cNvSpPr>
            <a:spLocks noChangeArrowheads="1"/>
          </p:cNvSpPr>
          <p:nvPr/>
        </p:nvSpPr>
        <p:spPr bwMode="auto">
          <a:xfrm>
            <a:off x="-3175" y="1636713"/>
            <a:ext cx="10080625" cy="2740025"/>
          </a:xfrm>
          <a:prstGeom prst="rect">
            <a:avLst/>
          </a:prstGeom>
          <a:solidFill>
            <a:schemeClr val="accent1">
              <a:lumMod val="75000"/>
            </a:schemeClr>
          </a:solidFill>
          <a:ln>
            <a:noFill/>
          </a:ln>
        </p:spPr>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Franklin Gothic Book" panose="020B0503020102020204" pitchFamily="34" charset="0"/>
              <a:ea typeface="宋体" panose="02010600030101010101" pitchFamily="2" charset="-122"/>
              <a:cs typeface="+mn-cs"/>
              <a:sym typeface="Franklin Gothic Book" panose="020B0503020102020204" pitchFamily="34" charset="0"/>
            </a:endParaRPr>
          </a:p>
        </p:txBody>
      </p:sp>
      <p:sp>
        <p:nvSpPr>
          <p:cNvPr id="15364" name="AutoShape 12"/>
          <p:cNvSpPr txBox="1"/>
          <p:nvPr/>
        </p:nvSpPr>
        <p:spPr>
          <a:xfrm>
            <a:off x="752473" y="2667000"/>
            <a:ext cx="8569325" cy="685800"/>
          </a:xfrm>
          <a:prstGeom prst="rect">
            <a:avLst/>
          </a:prstGeom>
          <a:noFill/>
          <a:ln w="9525">
            <a:noFill/>
          </a:ln>
        </p:spPr>
        <p:txBody>
          <a:bodyPr anchor="b"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3000" dirty="0">
                <a:solidFill>
                  <a:schemeClr val="bg1"/>
                </a:solidFill>
                <a:latin typeface="黑体" panose="02010609060101010101" pitchFamily="49" charset="-122"/>
                <a:ea typeface="黑体" panose="02010609060101010101" pitchFamily="49" charset="-122"/>
                <a:sym typeface="+mn-ea"/>
              </a:rPr>
              <a:t>一、成果登记范围与类型</a:t>
            </a:r>
            <a:endParaRPr lang="zh-CN" altLang="en-US" b="1" dirty="0">
              <a:solidFill>
                <a:schemeClr val="bg1"/>
              </a:solidFill>
              <a:latin typeface="黑体" panose="02010609060101010101" pitchFamily="49" charset="-122"/>
              <a:ea typeface="黑体" panose="02010609060101010101" pitchFamily="49" charset="-122"/>
              <a:sym typeface="+mn-e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955675" y="1093788"/>
            <a:ext cx="8005763"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798" name="Rectangle 37"/>
          <p:cNvSpPr/>
          <p:nvPr/>
        </p:nvSpPr>
        <p:spPr>
          <a:xfrm>
            <a:off x="152400" y="152400"/>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3799"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3800" name="Rectangle 64"/>
          <p:cNvSpPr/>
          <p:nvPr/>
        </p:nvSpPr>
        <p:spPr>
          <a:xfrm>
            <a:off x="0" y="426688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33801"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33802" name="Rectangle 64"/>
          <p:cNvSpPr/>
          <p:nvPr/>
        </p:nvSpPr>
        <p:spPr>
          <a:xfrm>
            <a:off x="0" y="472408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14" name="Rectangle 2"/>
          <p:cNvSpPr txBox="1"/>
          <p:nvPr/>
        </p:nvSpPr>
        <p:spPr>
          <a:xfrm>
            <a:off x="6680448" y="536756"/>
            <a:ext cx="2667000"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endParaRPr lang="zh-CN" altLang="en-US" sz="2800" b="1" dirty="0">
              <a:latin typeface="方正姚体" panose="02010601030101010101" pitchFamily="2" charset="-122"/>
              <a:ea typeface="方正姚体" panose="02010601030101010101" pitchFamily="2" charset="-122"/>
            </a:endParaRPr>
          </a:p>
        </p:txBody>
      </p:sp>
      <p:sp>
        <p:nvSpPr>
          <p:cNvPr id="3" name="文本框 2"/>
          <p:cNvSpPr txBox="1"/>
          <p:nvPr/>
        </p:nvSpPr>
        <p:spPr>
          <a:xfrm>
            <a:off x="1002030" y="1301750"/>
            <a:ext cx="7635875" cy="891540"/>
          </a:xfrm>
          <a:prstGeom prst="rect">
            <a:avLst/>
          </a:prstGeom>
          <a:noFill/>
        </p:spPr>
        <p:txBody>
          <a:bodyPr wrap="square" rtlCol="0">
            <a:spAutoFit/>
          </a:bodyPr>
          <a:lstStyle/>
          <a:p>
            <a:r>
              <a:rPr lang="en-US" altLang="zh-CN"/>
              <a:t>       </a:t>
            </a:r>
            <a:r>
              <a:rPr lang="zh-CN" altLang="en-US" sz="1600">
                <a:latin typeface="等线" panose="02010600030101010101" charset="-122"/>
                <a:ea typeface="等线" panose="02010600030101010101" charset="-122"/>
              </a:rPr>
              <a:t>如果在用单位账号审核提交时，</a:t>
            </a:r>
          </a:p>
          <a:p>
            <a:r>
              <a:rPr lang="zh-CN" altLang="en-US" sz="1600">
                <a:latin typeface="等线" panose="02010600030101010101" charset="-122"/>
                <a:ea typeface="等线" panose="02010600030101010101" charset="-122"/>
              </a:rPr>
              <a:t>       </a:t>
            </a:r>
            <a:r>
              <a:rPr lang="en-US" altLang="zh-CN" sz="1600">
                <a:latin typeface="等线" panose="02010600030101010101" charset="-122"/>
                <a:ea typeface="等线" panose="02010600030101010101" charset="-122"/>
              </a:rPr>
              <a:t> </a:t>
            </a:r>
            <a:r>
              <a:rPr lang="zh-CN" altLang="en-US" sz="1600">
                <a:latin typeface="等线" panose="02010600030101010101" charset="-122"/>
                <a:ea typeface="等线" panose="02010600030101010101" charset="-122"/>
              </a:rPr>
              <a:t>出现“流程配置异常，请联系管理员处理”的情况。</a:t>
            </a:r>
          </a:p>
          <a:p>
            <a:r>
              <a:rPr lang="en-US" altLang="zh-CN" noProof="0" dirty="0">
                <a:ln>
                  <a:noFill/>
                </a:ln>
                <a:effectLst/>
                <a:uLnTx/>
                <a:uFillTx/>
                <a:latin typeface="等线" panose="02010600030101010101" charset="-122"/>
                <a:ea typeface="等线" panose="02010600030101010101" charset="-122"/>
                <a:cs typeface="等线" panose="02010600030101010101" charset="-122"/>
                <a:sym typeface="+mn-ea"/>
              </a:rPr>
              <a:t>   </a:t>
            </a:r>
            <a:r>
              <a:rPr lang="zh-CN" altLang="en-US" sz="1600">
                <a:latin typeface="等线" panose="02010600030101010101" charset="-122"/>
                <a:ea typeface="等线" panose="02010600030101010101" charset="-122"/>
                <a:sym typeface="+mn-ea"/>
              </a:rPr>
              <a:t>    </a:t>
            </a:r>
            <a:r>
              <a:rPr lang="en-US" altLang="zh-CN" sz="1600">
                <a:latin typeface="等线" panose="02010600030101010101" charset="-122"/>
                <a:ea typeface="等线" panose="02010600030101010101" charset="-122"/>
                <a:sym typeface="+mn-ea"/>
              </a:rPr>
              <a:t> </a:t>
            </a:r>
            <a:r>
              <a:rPr lang="zh-CN" altLang="en-US" sz="1600">
                <a:latin typeface="等线" panose="02010600030101010101" charset="-122"/>
                <a:ea typeface="等线" panose="02010600030101010101" charset="-122"/>
                <a:sym typeface="+mn-ea"/>
              </a:rPr>
              <a:t>可咨询技术热线 </a:t>
            </a:r>
            <a:r>
              <a:rPr lang="zh-CN" altLang="en-US" sz="1600" b="1">
                <a:latin typeface="等线" panose="02010600030101010101" charset="-122"/>
                <a:ea typeface="等线" panose="02010600030101010101" charset="-122"/>
                <a:sym typeface="+mn-ea"/>
              </a:rPr>
              <a:t>0551-66161997</a:t>
            </a:r>
            <a:r>
              <a:rPr lang="zh-CN" altLang="en-US" sz="1600">
                <a:latin typeface="等线" panose="02010600030101010101" charset="-122"/>
                <a:ea typeface="等线" panose="02010600030101010101" charset="-122"/>
                <a:sym typeface="+mn-ea"/>
              </a:rPr>
              <a:t>联系系统管理员。</a:t>
            </a:r>
            <a:endParaRPr lang="zh-CN" altLang="en-US" sz="1600">
              <a:latin typeface="等线" panose="02010600030101010101" charset="-122"/>
              <a:ea typeface="等线" panose="02010600030101010101" charset="-122"/>
            </a:endParaRPr>
          </a:p>
        </p:txBody>
      </p:sp>
      <p:pic>
        <p:nvPicPr>
          <p:cNvPr id="2" name="图片 1"/>
          <p:cNvPicPr>
            <a:picLocks noChangeAspect="1"/>
          </p:cNvPicPr>
          <p:nvPr/>
        </p:nvPicPr>
        <p:blipFill>
          <a:blip r:embed="rId3"/>
          <a:srcRect b="11264"/>
          <a:stretch>
            <a:fillRect/>
          </a:stretch>
        </p:blipFill>
        <p:spPr>
          <a:xfrm>
            <a:off x="1078230" y="2209800"/>
            <a:ext cx="7745095" cy="4267200"/>
          </a:xfrm>
          <a:prstGeom prst="rect">
            <a:avLst/>
          </a:prstGeom>
        </p:spPr>
      </p:pic>
      <p:sp>
        <p:nvSpPr>
          <p:cNvPr id="4" name="文本框 3"/>
          <p:cNvSpPr txBox="1"/>
          <p:nvPr/>
        </p:nvSpPr>
        <p:spPr>
          <a:xfrm>
            <a:off x="2973705" y="457200"/>
            <a:ext cx="3970020" cy="521970"/>
          </a:xfrm>
          <a:prstGeom prst="rect">
            <a:avLst/>
          </a:prstGeom>
          <a:noFill/>
        </p:spPr>
        <p:txBody>
          <a:bodyPr wrap="square" rtlCol="0" anchor="t">
            <a:spAutoFit/>
          </a:bodyPr>
          <a:lstStyle/>
          <a:p>
            <a:r>
              <a:rPr lang="zh-CN" altLang="en-US" sz="2800" b="1" dirty="0">
                <a:latin typeface="宋体" panose="02010600030101010101" pitchFamily="2" charset="-122"/>
                <a:sym typeface="+mn-ea"/>
              </a:rPr>
              <a:t>单位账号审核常见问题</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8630" y="1066800"/>
            <a:ext cx="9074150" cy="600710"/>
          </a:xfrm>
        </p:spPr>
        <p:txBody>
          <a:bodyPr/>
          <a:lstStyle/>
          <a:p>
            <a:br>
              <a:rPr lang="zh-CN" altLang="en-US" sz="1800" dirty="0">
                <a:solidFill>
                  <a:srgbClr val="FF0000"/>
                </a:solidFill>
                <a:latin typeface="黑体" panose="02010609060101010101" pitchFamily="49" charset="-122"/>
                <a:ea typeface="黑体" panose="02010609060101010101" pitchFamily="49" charset="-122"/>
              </a:rPr>
            </a:br>
            <a:r>
              <a:rPr lang="zh-CN" altLang="en-US" sz="1800" dirty="0">
                <a:solidFill>
                  <a:schemeClr val="tx1"/>
                </a:solidFill>
                <a:latin typeface="等线" panose="02010600030101010101" charset="-122"/>
                <a:ea typeface="等线" panose="02010600030101010101" charset="-122"/>
                <a:cs typeface="等线" panose="02010600030101010101" charset="-122"/>
              </a:rPr>
              <a:t>当流程状态显示【已发布】超过</a:t>
            </a:r>
            <a:r>
              <a:rPr lang="zh-CN" altLang="en-US" sz="1800" b="1" dirty="0">
                <a:solidFill>
                  <a:srgbClr val="FF0000"/>
                </a:solidFill>
                <a:latin typeface="等线" panose="02010600030101010101" charset="-122"/>
                <a:ea typeface="等线" panose="02010600030101010101" charset="-122"/>
                <a:cs typeface="等线" panose="02010600030101010101" charset="-122"/>
              </a:rPr>
              <a:t>24小时</a:t>
            </a:r>
            <a:r>
              <a:rPr lang="zh-CN" altLang="en-US" sz="1800" dirty="0">
                <a:solidFill>
                  <a:schemeClr val="tx1"/>
                </a:solidFill>
                <a:latin typeface="等线" panose="02010600030101010101" charset="-122"/>
                <a:ea typeface="等线" panose="02010600030101010101" charset="-122"/>
                <a:cs typeface="等线" panose="02010600030101010101" charset="-122"/>
              </a:rPr>
              <a:t>后即可打印成果证书！</a:t>
            </a:r>
            <a:br>
              <a:rPr lang="zh-CN" altLang="en-US" sz="1800" dirty="0">
                <a:solidFill>
                  <a:schemeClr val="tx1"/>
                </a:solidFill>
                <a:latin typeface="等线" panose="02010600030101010101" charset="-122"/>
                <a:ea typeface="等线" panose="02010600030101010101" charset="-122"/>
                <a:cs typeface="等线" panose="02010600030101010101" charset="-122"/>
              </a:rPr>
            </a:br>
            <a:r>
              <a:rPr lang="zh-CN" altLang="en-US" sz="1800" dirty="0">
                <a:solidFill>
                  <a:srgbClr val="FF0000"/>
                </a:solidFill>
                <a:latin typeface="黑体" panose="02010609060101010101" pitchFamily="49" charset="-122"/>
                <a:ea typeface="黑体" panose="02010609060101010101" pitchFamily="49" charset="-122"/>
              </a:rPr>
              <a:t> </a:t>
            </a:r>
          </a:p>
        </p:txBody>
      </p:sp>
      <p:sp>
        <p:nvSpPr>
          <p:cNvPr id="3" name="文本框 2"/>
          <p:cNvSpPr txBox="1"/>
          <p:nvPr/>
        </p:nvSpPr>
        <p:spPr>
          <a:xfrm>
            <a:off x="620395" y="4114800"/>
            <a:ext cx="9084945" cy="368300"/>
          </a:xfrm>
          <a:prstGeom prst="rect">
            <a:avLst/>
          </a:prstGeom>
        </p:spPr>
        <p:txBody>
          <a:bodyPr wrap="square">
            <a:spAutoFit/>
          </a:bodyPr>
          <a:lstStyle/>
          <a:p>
            <a:pPr marL="0" algn="ctr">
              <a:buClrTx/>
              <a:buSzTx/>
              <a:buFontTx/>
            </a:pPr>
            <a:r>
              <a:rPr lang="en-US" altLang="zh-CN" sz="1800" dirty="0">
                <a:solidFill>
                  <a:srgbClr val="FF0000"/>
                </a:solidFill>
                <a:latin typeface="黑体" panose="02010609060101010101" pitchFamily="49" charset="-122"/>
                <a:ea typeface="黑体" panose="02010609060101010101" pitchFamily="49" charset="-122"/>
                <a:cs typeface="+mj-cs"/>
              </a:rPr>
              <a:t>      </a:t>
            </a:r>
            <a:r>
              <a:rPr lang="en-US" altLang="zh-CN" sz="1600">
                <a:latin typeface="Calibri" panose="020F0502020204030204"/>
                <a:ea typeface="宋体" panose="02010600030101010101" pitchFamily="2" charset="-122"/>
              </a:rPr>
              <a:t> </a:t>
            </a:r>
          </a:p>
        </p:txBody>
      </p:sp>
      <p:pic>
        <p:nvPicPr>
          <p:cNvPr id="7" name="图片 6"/>
          <p:cNvPicPr>
            <a:picLocks noChangeAspect="1"/>
          </p:cNvPicPr>
          <p:nvPr/>
        </p:nvPicPr>
        <p:blipFill>
          <a:blip r:embed="rId2"/>
          <a:srcRect t="2835" b="15998"/>
          <a:stretch>
            <a:fillRect/>
          </a:stretch>
        </p:blipFill>
        <p:spPr>
          <a:xfrm>
            <a:off x="544830" y="1543685"/>
            <a:ext cx="9118600" cy="1593850"/>
          </a:xfrm>
          <a:prstGeom prst="rect">
            <a:avLst/>
          </a:prstGeom>
        </p:spPr>
      </p:pic>
      <p:sp>
        <p:nvSpPr>
          <p:cNvPr id="8" name="文本框 7"/>
          <p:cNvSpPr txBox="1"/>
          <p:nvPr/>
        </p:nvSpPr>
        <p:spPr>
          <a:xfrm>
            <a:off x="1764030" y="3137535"/>
            <a:ext cx="6951345" cy="368300"/>
          </a:xfrm>
          <a:prstGeom prst="rect">
            <a:avLst/>
          </a:prstGeom>
          <a:noFill/>
        </p:spPr>
        <p:txBody>
          <a:bodyPr wrap="square" rtlCol="0" anchor="t">
            <a:spAutoFit/>
          </a:bodyPr>
          <a:lstStyle/>
          <a:p>
            <a:r>
              <a:rPr lang="zh-CN" altLang="en-US" sz="1800" dirty="0">
                <a:solidFill>
                  <a:schemeClr val="tx1"/>
                </a:solidFill>
                <a:latin typeface="等线" panose="02010600030101010101" charset="-122"/>
                <a:ea typeface="等线" panose="02010600030101010101" charset="-122"/>
                <a:cs typeface="等线" panose="02010600030101010101" charset="-122"/>
                <a:sym typeface="+mn-ea"/>
              </a:rPr>
              <a:t>重新登录填写成果的个人账号，点击【个人中心】。</a:t>
            </a:r>
          </a:p>
        </p:txBody>
      </p:sp>
      <p:cxnSp>
        <p:nvCxnSpPr>
          <p:cNvPr id="26" name="直接连接符 25"/>
          <p:cNvCxnSpPr/>
          <p:nvPr/>
        </p:nvCxnSpPr>
        <p:spPr>
          <a:xfrm>
            <a:off x="955675" y="1093788"/>
            <a:ext cx="8005763"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3342005" y="514985"/>
            <a:ext cx="3171190" cy="521970"/>
          </a:xfrm>
          <a:prstGeom prst="rect">
            <a:avLst/>
          </a:prstGeom>
          <a:noFill/>
        </p:spPr>
        <p:txBody>
          <a:bodyPr wrap="square" rtlCol="0" anchor="t">
            <a:spAutoFit/>
          </a:bodyPr>
          <a:lstStyle/>
          <a:p>
            <a:r>
              <a:rPr lang="zh-CN" altLang="en-US" sz="2800" b="1" dirty="0">
                <a:latin typeface="宋体" panose="02010600030101010101" pitchFamily="2" charset="-122"/>
                <a:sym typeface="+mn-ea"/>
              </a:rPr>
              <a:t>成果证书打印方法</a:t>
            </a:r>
          </a:p>
        </p:txBody>
      </p:sp>
      <p:pic>
        <p:nvPicPr>
          <p:cNvPr id="4" name="图片 3"/>
          <p:cNvPicPr>
            <a:picLocks noChangeAspect="1"/>
          </p:cNvPicPr>
          <p:nvPr/>
        </p:nvPicPr>
        <p:blipFill>
          <a:blip r:embed="rId3"/>
          <a:srcRect t="15472" b="2767"/>
          <a:stretch>
            <a:fillRect/>
          </a:stretch>
        </p:blipFill>
        <p:spPr>
          <a:xfrm>
            <a:off x="1291590" y="3496945"/>
            <a:ext cx="7423785" cy="321691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30630" y="1219200"/>
            <a:ext cx="7736205" cy="645160"/>
          </a:xfrm>
          <a:prstGeom prst="rect">
            <a:avLst/>
          </a:prstGeom>
          <a:noFill/>
        </p:spPr>
        <p:txBody>
          <a:bodyPr wrap="square" rtlCol="0" anchor="t">
            <a:spAutoFit/>
          </a:bodyPr>
          <a:lstStyle/>
          <a:p>
            <a:pPr marL="0" algn="ctr">
              <a:buClrTx/>
              <a:buSzTx/>
              <a:buFontTx/>
            </a:pPr>
            <a:r>
              <a:rPr lang="zh-CN" altLang="en-US" sz="1800" dirty="0">
                <a:solidFill>
                  <a:schemeClr val="tx1"/>
                </a:solidFill>
                <a:latin typeface="等线" panose="02010600030101010101" charset="-122"/>
                <a:ea typeface="等线" panose="02010600030101010101" charset="-122"/>
                <a:cs typeface="等线" panose="02010600030101010101" charset="-122"/>
                <a:sym typeface="+mn-ea"/>
              </a:rPr>
              <a:t> 左侧目录中下拉选择【我的成果登记】，在右侧成果中点击【打印成果】可下载电子版成果证书。</a:t>
            </a:r>
          </a:p>
        </p:txBody>
      </p:sp>
      <p:cxnSp>
        <p:nvCxnSpPr>
          <p:cNvPr id="26" name="直接连接符 25"/>
          <p:cNvCxnSpPr/>
          <p:nvPr/>
        </p:nvCxnSpPr>
        <p:spPr>
          <a:xfrm>
            <a:off x="955675" y="1093788"/>
            <a:ext cx="8005763"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3342005" y="514985"/>
            <a:ext cx="3171190" cy="521970"/>
          </a:xfrm>
          <a:prstGeom prst="rect">
            <a:avLst/>
          </a:prstGeom>
          <a:noFill/>
        </p:spPr>
        <p:txBody>
          <a:bodyPr wrap="square" rtlCol="0" anchor="t">
            <a:spAutoFit/>
          </a:bodyPr>
          <a:lstStyle/>
          <a:p>
            <a:r>
              <a:rPr lang="zh-CN" altLang="en-US" sz="2800" b="1" dirty="0">
                <a:latin typeface="宋体" panose="02010600030101010101" pitchFamily="2" charset="-122"/>
                <a:sym typeface="+mn-ea"/>
              </a:rPr>
              <a:t>成果证书打印方法</a:t>
            </a:r>
          </a:p>
        </p:txBody>
      </p:sp>
      <p:pic>
        <p:nvPicPr>
          <p:cNvPr id="5" name="图片 4"/>
          <p:cNvPicPr>
            <a:picLocks noChangeAspect="1"/>
          </p:cNvPicPr>
          <p:nvPr/>
        </p:nvPicPr>
        <p:blipFill>
          <a:blip r:embed="rId3"/>
          <a:stretch>
            <a:fillRect/>
          </a:stretch>
        </p:blipFill>
        <p:spPr>
          <a:xfrm>
            <a:off x="174625" y="1828800"/>
            <a:ext cx="9765665" cy="461391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6"/>
          <p:cNvSpPr>
            <a:spLocks noChangeArrowheads="1"/>
          </p:cNvSpPr>
          <p:nvPr/>
        </p:nvSpPr>
        <p:spPr bwMode="auto">
          <a:xfrm>
            <a:off x="0" y="382905"/>
            <a:ext cx="10080625" cy="890270"/>
          </a:xfrm>
          <a:prstGeom prst="rect">
            <a:avLst/>
          </a:prstGeom>
          <a:solidFill>
            <a:schemeClr val="accent1">
              <a:lumMod val="75000"/>
            </a:schemeClr>
          </a:solidFill>
          <a:ln>
            <a:noFill/>
          </a:ln>
        </p:spPr>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Franklin Gothic Book" panose="020B0503020102020204" pitchFamily="34" charset="0"/>
              <a:ea typeface="宋体" panose="02010600030101010101" pitchFamily="2" charset="-122"/>
              <a:cs typeface="+mn-cs"/>
              <a:sym typeface="Franklin Gothic Book" panose="020B0503020102020204" pitchFamily="34" charset="0"/>
            </a:endParaRPr>
          </a:p>
        </p:txBody>
      </p:sp>
      <p:sp>
        <p:nvSpPr>
          <p:cNvPr id="5" name="文本框 4"/>
          <p:cNvSpPr txBox="1"/>
          <p:nvPr/>
        </p:nvSpPr>
        <p:spPr>
          <a:xfrm>
            <a:off x="1001818" y="442595"/>
            <a:ext cx="8610374" cy="385445"/>
          </a:xfrm>
          <a:prstGeom prst="rect">
            <a:avLst/>
          </a:prstGeom>
          <a:noFill/>
        </p:spPr>
        <p:txBody>
          <a:bodyPr wrap="square" rtlCol="0">
            <a:noAutofit/>
          </a:bodyPr>
          <a:lstStyle/>
          <a:p>
            <a:pPr algn="ctr"/>
            <a:r>
              <a:rPr lang="zh-CN" altLang="zh-CN" sz="4400" b="1" dirty="0">
                <a:solidFill>
                  <a:schemeClr val="bg1"/>
                </a:solidFill>
              </a:rPr>
              <a:t>特殊情况下可登记的成果</a:t>
            </a:r>
            <a:endParaRPr lang="zh-CN" altLang="en-US" sz="4400" b="1" dirty="0">
              <a:solidFill>
                <a:schemeClr val="bg1"/>
              </a:solidFill>
            </a:endParaRPr>
          </a:p>
        </p:txBody>
      </p:sp>
      <p:sp>
        <p:nvSpPr>
          <p:cNvPr id="2" name="文本框 1"/>
          <p:cNvSpPr txBox="1"/>
          <p:nvPr/>
        </p:nvSpPr>
        <p:spPr>
          <a:xfrm>
            <a:off x="341192" y="1273175"/>
            <a:ext cx="9575792" cy="4534471"/>
          </a:xfrm>
          <a:prstGeom prst="rect">
            <a:avLst/>
          </a:prstGeom>
          <a:noFill/>
        </p:spPr>
        <p:txBody>
          <a:bodyPr wrap="square" rtlCol="0">
            <a:noAutofit/>
          </a:bodyPr>
          <a:lstStyle/>
          <a:p>
            <a:endParaRPr lang="en-US" altLang="zh-CN" sz="2000" dirty="0"/>
          </a:p>
          <a:p>
            <a:r>
              <a:rPr lang="en-US" altLang="zh-CN" sz="2800" dirty="0">
                <a:latin typeface="+mn-ea"/>
                <a:ea typeface="+mn-ea"/>
              </a:rPr>
              <a:t>1.</a:t>
            </a:r>
            <a:r>
              <a:rPr lang="zh-CN" altLang="zh-CN" sz="2800" dirty="0">
                <a:latin typeface="+mn-ea"/>
                <a:ea typeface="+mn-ea"/>
              </a:rPr>
              <a:t>转让后的专利可凭原有证书及转让证明登记，评价日期以转让日期为准，成果完成人仍为原有证书发明人。</a:t>
            </a:r>
          </a:p>
          <a:p>
            <a:endParaRPr lang="en-US" altLang="zh-CN" sz="2800" dirty="0">
              <a:latin typeface="+mn-ea"/>
              <a:ea typeface="+mn-ea"/>
            </a:endParaRPr>
          </a:p>
          <a:p>
            <a:r>
              <a:rPr lang="en-US" altLang="zh-CN" sz="2800" dirty="0">
                <a:latin typeface="+mn-ea"/>
                <a:ea typeface="+mn-ea"/>
              </a:rPr>
              <a:t>2.</a:t>
            </a:r>
            <a:r>
              <a:rPr lang="zh-CN" altLang="zh-CN" sz="2800" dirty="0">
                <a:latin typeface="+mn-ea"/>
                <a:ea typeface="+mn-ea"/>
              </a:rPr>
              <a:t>实用新型专利登记后，如需登记同名的发明专利，则在成果名称后加证书上</a:t>
            </a:r>
            <a:r>
              <a:rPr lang="en-US" altLang="zh-CN" sz="2800" dirty="0">
                <a:latin typeface="+mn-ea"/>
                <a:ea typeface="+mn-ea"/>
              </a:rPr>
              <a:t>CN</a:t>
            </a:r>
            <a:r>
              <a:rPr lang="zh-CN" altLang="zh-CN" sz="2800" dirty="0">
                <a:latin typeface="+mn-ea"/>
                <a:ea typeface="+mn-ea"/>
              </a:rPr>
              <a:t>开头的授权公告号，避免成果名称重复而被退回。</a:t>
            </a:r>
            <a:endParaRPr lang="en-US" altLang="zh-CN" sz="2800" dirty="0">
              <a:latin typeface="+mn-ea"/>
              <a:ea typeface="+mn-ea"/>
            </a:endParaRPr>
          </a:p>
          <a:p>
            <a:endParaRPr lang="en-US" altLang="zh-CN" sz="2800" dirty="0">
              <a:latin typeface="+mn-ea"/>
              <a:ea typeface="+mn-ea"/>
            </a:endParaRPr>
          </a:p>
          <a:p>
            <a:pPr>
              <a:lnSpc>
                <a:spcPct val="150000"/>
              </a:lnSpc>
            </a:pPr>
            <a:endParaRPr lang="zh-CN" altLang="en-US" sz="2000" dirty="0"/>
          </a:p>
        </p:txBody>
      </p:sp>
      <p:pic>
        <p:nvPicPr>
          <p:cNvPr id="6" name="图片 5"/>
          <p:cNvPicPr>
            <a:picLocks noChangeAspect="1"/>
          </p:cNvPicPr>
          <p:nvPr/>
        </p:nvPicPr>
        <p:blipFill>
          <a:blip r:embed="rId2"/>
          <a:stretch>
            <a:fillRect/>
          </a:stretch>
        </p:blipFill>
        <p:spPr>
          <a:xfrm>
            <a:off x="339244" y="4484494"/>
            <a:ext cx="9272948" cy="1295238"/>
          </a:xfrm>
          <a:prstGeom prst="rect">
            <a:avLst/>
          </a:prstGeom>
        </p:spPr>
      </p:pic>
    </p:spTree>
    <p:extLst>
      <p:ext uri="{BB962C8B-B14F-4D97-AF65-F5344CB8AC3E}">
        <p14:creationId xmlns:p14="http://schemas.microsoft.com/office/powerpoint/2010/main" val="26837493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6"/>
          <p:cNvSpPr>
            <a:spLocks noChangeArrowheads="1"/>
          </p:cNvSpPr>
          <p:nvPr/>
        </p:nvSpPr>
        <p:spPr bwMode="auto">
          <a:xfrm>
            <a:off x="0" y="382905"/>
            <a:ext cx="10080625" cy="890270"/>
          </a:xfrm>
          <a:prstGeom prst="rect">
            <a:avLst/>
          </a:prstGeom>
          <a:solidFill>
            <a:schemeClr val="accent1">
              <a:lumMod val="75000"/>
            </a:schemeClr>
          </a:solidFill>
          <a:ln>
            <a:noFill/>
          </a:ln>
        </p:spPr>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Franklin Gothic Book" panose="020B0503020102020204" pitchFamily="34" charset="0"/>
              <a:ea typeface="宋体" panose="02010600030101010101" pitchFamily="2" charset="-122"/>
              <a:cs typeface="+mn-cs"/>
              <a:sym typeface="Franklin Gothic Book" panose="020B0503020102020204" pitchFamily="34" charset="0"/>
            </a:endParaRPr>
          </a:p>
        </p:txBody>
      </p:sp>
      <p:sp>
        <p:nvSpPr>
          <p:cNvPr id="5" name="文本框 4"/>
          <p:cNvSpPr txBox="1"/>
          <p:nvPr/>
        </p:nvSpPr>
        <p:spPr>
          <a:xfrm>
            <a:off x="735125" y="442595"/>
            <a:ext cx="8610374" cy="385445"/>
          </a:xfrm>
          <a:prstGeom prst="rect">
            <a:avLst/>
          </a:prstGeom>
          <a:noFill/>
        </p:spPr>
        <p:txBody>
          <a:bodyPr wrap="square" rtlCol="0">
            <a:noAutofit/>
          </a:bodyPr>
          <a:lstStyle/>
          <a:p>
            <a:pPr algn="ctr"/>
            <a:r>
              <a:rPr lang="zh-CN" altLang="en-US" sz="4400" b="1" dirty="0">
                <a:solidFill>
                  <a:schemeClr val="bg1"/>
                </a:solidFill>
              </a:rPr>
              <a:t>其他说明</a:t>
            </a:r>
          </a:p>
        </p:txBody>
      </p:sp>
      <p:sp>
        <p:nvSpPr>
          <p:cNvPr id="2" name="文本框 1"/>
          <p:cNvSpPr txBox="1"/>
          <p:nvPr/>
        </p:nvSpPr>
        <p:spPr>
          <a:xfrm>
            <a:off x="626745" y="1219200"/>
            <a:ext cx="9271000" cy="5547360"/>
          </a:xfrm>
          <a:prstGeom prst="rect">
            <a:avLst/>
          </a:prstGeom>
          <a:noFill/>
        </p:spPr>
        <p:txBody>
          <a:bodyPr wrap="square" rtlCol="0">
            <a:noAutofit/>
          </a:bodyPr>
          <a:lstStyle/>
          <a:p>
            <a:endParaRPr lang="en-US" altLang="zh-CN" sz="2800" dirty="0">
              <a:latin typeface="+mn-ea"/>
              <a:ea typeface="+mn-ea"/>
            </a:endParaRPr>
          </a:p>
          <a:p>
            <a:pPr marL="457200" indent="-457200">
              <a:buFont typeface="Arial" panose="020B0604020202020204" pitchFamily="34" charset="0"/>
              <a:buChar char="•"/>
            </a:pPr>
            <a:r>
              <a:rPr lang="zh-CN" altLang="zh-CN" sz="2800" b="1" dirty="0">
                <a:latin typeface="+mn-ea"/>
                <a:ea typeface="+mn-ea"/>
              </a:rPr>
              <a:t>忘记单位密码</a:t>
            </a:r>
            <a:r>
              <a:rPr lang="zh-CN" altLang="zh-CN" sz="2800" dirty="0">
                <a:latin typeface="+mn-ea"/>
                <a:ea typeface="+mn-ea"/>
              </a:rPr>
              <a:t>可以从</a:t>
            </a:r>
            <a:r>
              <a:rPr lang="zh-CN" altLang="zh-CN" sz="2800" b="1" dirty="0">
                <a:latin typeface="+mn-ea"/>
                <a:ea typeface="+mn-ea"/>
              </a:rPr>
              <a:t>安徽省政务网</a:t>
            </a:r>
            <a:r>
              <a:rPr lang="zh-CN" altLang="zh-CN" sz="2800" dirty="0">
                <a:latin typeface="+mn-ea"/>
                <a:ea typeface="+mn-ea"/>
              </a:rPr>
              <a:t>（</a:t>
            </a:r>
            <a:r>
              <a:rPr lang="en-US" altLang="zh-CN" sz="2800" b="1" dirty="0">
                <a:latin typeface="+mn-ea"/>
                <a:ea typeface="+mn-ea"/>
              </a:rPr>
              <a:t>0551-12345</a:t>
            </a:r>
            <a:r>
              <a:rPr lang="zh-CN" altLang="zh-CN" sz="2800" dirty="0">
                <a:latin typeface="+mn-ea"/>
                <a:ea typeface="+mn-ea"/>
              </a:rPr>
              <a:t>）找回或者尝试法人支付宝登录。</a:t>
            </a:r>
            <a:endParaRPr lang="en-US" altLang="zh-CN" sz="2800" dirty="0">
              <a:latin typeface="+mn-ea"/>
              <a:ea typeface="+mn-ea"/>
            </a:endParaRPr>
          </a:p>
          <a:p>
            <a:endParaRPr lang="zh-CN" altLang="zh-CN" sz="2800" dirty="0">
              <a:latin typeface="+mn-ea"/>
              <a:ea typeface="+mn-ea"/>
            </a:endParaRPr>
          </a:p>
          <a:p>
            <a:pPr marL="457200" indent="-457200">
              <a:buFont typeface="Arial" panose="020B0604020202020204" pitchFamily="34" charset="0"/>
              <a:buChar char="•"/>
            </a:pPr>
            <a:r>
              <a:rPr lang="zh-CN" altLang="zh-CN" sz="2800" b="1" dirty="0">
                <a:latin typeface="+mn-ea"/>
                <a:ea typeface="+mn-ea"/>
              </a:rPr>
              <a:t>单位名称变更</a:t>
            </a:r>
            <a:r>
              <a:rPr lang="zh-CN" altLang="zh-CN" sz="2800" dirty="0">
                <a:latin typeface="+mn-ea"/>
                <a:ea typeface="+mn-ea"/>
              </a:rPr>
              <a:t>后需在系统中及时修改，原名称下的成果需在【</a:t>
            </a:r>
            <a:r>
              <a:rPr lang="zh-CN" altLang="zh-CN" sz="2800" b="1" dirty="0">
                <a:latin typeface="+mn-ea"/>
                <a:ea typeface="+mn-ea"/>
              </a:rPr>
              <a:t>其他附件</a:t>
            </a:r>
            <a:r>
              <a:rPr lang="zh-CN" altLang="zh-CN" sz="2800" dirty="0">
                <a:latin typeface="+mn-ea"/>
                <a:ea typeface="+mn-ea"/>
              </a:rPr>
              <a:t>】中附上“单位变更证明</a:t>
            </a:r>
            <a:r>
              <a:rPr lang="en-US" altLang="zh-CN" sz="2800" dirty="0">
                <a:latin typeface="+mn-ea"/>
                <a:ea typeface="+mn-ea"/>
              </a:rPr>
              <a:t>”</a:t>
            </a:r>
            <a:r>
              <a:rPr lang="zh-CN" altLang="zh-CN" sz="2800" dirty="0">
                <a:latin typeface="+mn-ea"/>
                <a:ea typeface="+mn-ea"/>
              </a:rPr>
              <a:t>方可登记</a:t>
            </a:r>
            <a:r>
              <a:rPr lang="zh-CN" altLang="en-US" sz="2800" dirty="0">
                <a:latin typeface="+mn-ea"/>
                <a:ea typeface="+mn-ea"/>
              </a:rPr>
              <a:t>。</a:t>
            </a:r>
            <a:endParaRPr lang="en-US" altLang="zh-CN" sz="2800" dirty="0">
              <a:latin typeface="+mn-ea"/>
              <a:ea typeface="+mn-ea"/>
            </a:endParaRPr>
          </a:p>
          <a:p>
            <a:endParaRPr lang="en-US" altLang="zh-CN" sz="2800" dirty="0">
              <a:latin typeface="+mn-ea"/>
              <a:ea typeface="+mn-ea"/>
            </a:endParaRPr>
          </a:p>
          <a:p>
            <a:pPr marL="457200" indent="-457200">
              <a:buFont typeface="Arial" panose="020B0604020202020204" pitchFamily="34" charset="0"/>
              <a:buChar char="•"/>
            </a:pPr>
            <a:r>
              <a:rPr lang="zh-CN" altLang="zh-CN" sz="2800" dirty="0">
                <a:latin typeface="+mn-ea"/>
                <a:ea typeface="+mn-ea"/>
              </a:rPr>
              <a:t>获奖证书（包括安徽省科学进步奖等）不可单独作为评价证明，必须有验收意见或者知识产权证书。</a:t>
            </a:r>
          </a:p>
        </p:txBody>
      </p:sp>
    </p:spTree>
    <p:extLst>
      <p:ext uri="{BB962C8B-B14F-4D97-AF65-F5344CB8AC3E}">
        <p14:creationId xmlns:p14="http://schemas.microsoft.com/office/powerpoint/2010/main" val="2166736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6"/>
          <p:cNvSpPr>
            <a:spLocks noChangeArrowheads="1"/>
          </p:cNvSpPr>
          <p:nvPr/>
        </p:nvSpPr>
        <p:spPr bwMode="auto">
          <a:xfrm>
            <a:off x="0" y="443442"/>
            <a:ext cx="10080625" cy="2740025"/>
          </a:xfrm>
          <a:prstGeom prst="rect">
            <a:avLst/>
          </a:prstGeom>
          <a:solidFill>
            <a:schemeClr val="accent1">
              <a:lumMod val="75000"/>
            </a:schemeClr>
          </a:solidFill>
          <a:ln>
            <a:noFill/>
          </a:ln>
        </p:spPr>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Franklin Gothic Book" panose="020B0503020102020204" pitchFamily="34" charset="0"/>
              <a:ea typeface="宋体" panose="02010600030101010101" pitchFamily="2" charset="-122"/>
              <a:cs typeface="+mn-cs"/>
              <a:sym typeface="Franklin Gothic Book" panose="020B0503020102020204" pitchFamily="34" charset="0"/>
            </a:endParaRPr>
          </a:p>
        </p:txBody>
      </p:sp>
      <p:sp>
        <p:nvSpPr>
          <p:cNvPr id="15364" name="AutoShape 12"/>
          <p:cNvSpPr txBox="1"/>
          <p:nvPr/>
        </p:nvSpPr>
        <p:spPr>
          <a:xfrm>
            <a:off x="810259" y="1470554"/>
            <a:ext cx="8569325" cy="685800"/>
          </a:xfrm>
          <a:prstGeom prst="rect">
            <a:avLst/>
          </a:prstGeom>
          <a:noFill/>
          <a:ln w="9525">
            <a:noFill/>
          </a:ln>
        </p:spPr>
        <p:txBody>
          <a:bodyPr anchor="b"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4000" b="1" dirty="0">
                <a:solidFill>
                  <a:schemeClr val="bg1"/>
                </a:solidFill>
                <a:latin typeface="华文中宋" panose="02010600040101010101" pitchFamily="2" charset="-122"/>
                <a:ea typeface="华文中宋" panose="02010600040101010101" pitchFamily="2" charset="-122"/>
                <a:sym typeface="华文中宋" panose="02010600040101010101" pitchFamily="2" charset="-122"/>
              </a:rPr>
              <a:t>感谢观看！</a:t>
            </a:r>
          </a:p>
        </p:txBody>
      </p:sp>
      <p:sp>
        <p:nvSpPr>
          <p:cNvPr id="15365" name="TextBox 1"/>
          <p:cNvSpPr txBox="1"/>
          <p:nvPr/>
        </p:nvSpPr>
        <p:spPr>
          <a:xfrm>
            <a:off x="2465461" y="3352751"/>
            <a:ext cx="5257662" cy="92333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zh-CN" altLang="en-US" sz="1800" dirty="0">
                <a:latin typeface="微软雅黑" panose="020B0503020204020204" charset="-122"/>
                <a:ea typeface="微软雅黑" panose="020B0503020204020204" charset="-122"/>
              </a:rPr>
              <a:t>蚌埠科技成果登记工作</a:t>
            </a:r>
            <a:r>
              <a:rPr lang="en-US" altLang="zh-CN" sz="1800" dirty="0">
                <a:latin typeface="微软雅黑" panose="020B0503020204020204" charset="-122"/>
                <a:ea typeface="微软雅黑" panose="020B0503020204020204" charset="-122"/>
              </a:rPr>
              <a:t>QQ</a:t>
            </a:r>
            <a:r>
              <a:rPr lang="zh-CN" altLang="en-US" sz="1800" dirty="0">
                <a:latin typeface="微软雅黑" panose="020B0503020204020204" charset="-122"/>
                <a:ea typeface="微软雅黑" panose="020B0503020204020204" charset="-122"/>
              </a:rPr>
              <a:t>群：</a:t>
            </a:r>
            <a:r>
              <a:rPr lang="en-US" altLang="zh-CN" sz="1800" dirty="0">
                <a:latin typeface="微软雅黑" panose="020B0503020204020204" charset="-122"/>
                <a:ea typeface="微软雅黑" panose="020B0503020204020204" charset="-122"/>
              </a:rPr>
              <a:t>387319247</a:t>
            </a:r>
            <a:r>
              <a:rPr lang="zh-CN" altLang="en-US" sz="1800" dirty="0">
                <a:latin typeface="微软雅黑" panose="020B0503020204020204" charset="-122"/>
                <a:ea typeface="微软雅黑" panose="020B0503020204020204" charset="-122"/>
              </a:rPr>
              <a:t>  </a:t>
            </a:r>
            <a:endParaRPr lang="en-US" altLang="zh-CN" sz="1800" dirty="0">
              <a:latin typeface="微软雅黑" panose="020B0503020204020204" charset="-122"/>
              <a:ea typeface="微软雅黑" panose="020B0503020204020204" charset="-122"/>
            </a:endParaRPr>
          </a:p>
          <a:p>
            <a:pPr marL="0" indent="0" algn="ctr">
              <a:spcBef>
                <a:spcPct val="0"/>
              </a:spcBef>
              <a:buNone/>
            </a:pPr>
            <a:r>
              <a:rPr lang="zh-CN" altLang="en-US" sz="1800" dirty="0">
                <a:latin typeface="微软雅黑" panose="020B0503020204020204" charset="-122"/>
                <a:ea typeface="微软雅黑" panose="020B0503020204020204" charset="-122"/>
              </a:rPr>
              <a:t>咨询电话：</a:t>
            </a:r>
            <a:r>
              <a:rPr lang="en-US" altLang="zh-CN" sz="1800" dirty="0">
                <a:latin typeface="微软雅黑" panose="020B0503020204020204" charset="-122"/>
                <a:ea typeface="微软雅黑" panose="020B0503020204020204" charset="-122"/>
              </a:rPr>
              <a:t>0552-2074855</a:t>
            </a:r>
          </a:p>
          <a:p>
            <a:pPr marL="0" lvl="0" indent="0">
              <a:spcBef>
                <a:spcPct val="0"/>
              </a:spcBef>
              <a:buNone/>
            </a:pPr>
            <a:r>
              <a:rPr lang="zh-CN" altLang="en-US" sz="1800" dirty="0">
                <a:latin typeface="微软雅黑" panose="020B0503020204020204" charset="-122"/>
                <a:ea typeface="微软雅黑" panose="020B0503020204020204" charset="-122"/>
              </a:rPr>
              <a:t> </a:t>
            </a:r>
          </a:p>
        </p:txBody>
      </p:sp>
      <p:pic>
        <p:nvPicPr>
          <p:cNvPr id="2" name="图片 1"/>
          <p:cNvPicPr>
            <a:picLocks noChangeAspect="1"/>
          </p:cNvPicPr>
          <p:nvPr/>
        </p:nvPicPr>
        <p:blipFill rotWithShape="1">
          <a:blip r:embed="rId3"/>
          <a:srcRect l="1105" t="2" r="-1"/>
          <a:stretch>
            <a:fillRect/>
          </a:stretch>
        </p:blipFill>
        <p:spPr>
          <a:xfrm>
            <a:off x="4431030" y="4038630"/>
            <a:ext cx="1203960" cy="1231235"/>
          </a:xfrm>
          <a:prstGeom prst="rect">
            <a:avLst/>
          </a:prstGeom>
        </p:spPr>
      </p:pic>
      <p:sp>
        <p:nvSpPr>
          <p:cNvPr id="3" name="文本框 2"/>
          <p:cNvSpPr txBox="1"/>
          <p:nvPr/>
        </p:nvSpPr>
        <p:spPr>
          <a:xfrm>
            <a:off x="3135630" y="5334000"/>
            <a:ext cx="3917950" cy="583565"/>
          </a:xfrm>
          <a:prstGeom prst="rect">
            <a:avLst/>
          </a:prstGeom>
          <a:noFill/>
        </p:spPr>
        <p:txBody>
          <a:bodyPr wrap="square" rtlCol="0">
            <a:spAutoFit/>
          </a:bodyPr>
          <a:lstStyle/>
          <a:p>
            <a:pPr algn="ctr">
              <a:buClrTx/>
              <a:buSzTx/>
            </a:pPr>
            <a:r>
              <a:rPr lang="zh-CN" altLang="en-US" sz="1600" noProof="0" dirty="0">
                <a:ln>
                  <a:noFill/>
                </a:ln>
                <a:solidFill>
                  <a:schemeClr val="accent1">
                    <a:lumMod val="50000"/>
                  </a:schemeClr>
                </a:solidFill>
                <a:effectLst/>
                <a:uLnTx/>
                <a:uFillTx/>
                <a:latin typeface="方正黑体简体" panose="03000509000000000000" pitchFamily="65" charset="-122"/>
                <a:ea typeface="方正黑体简体" panose="03000509000000000000" pitchFamily="65" charset="-122"/>
              </a:rPr>
              <a:t>（入群二维码，验证消息备注</a:t>
            </a:r>
          </a:p>
          <a:p>
            <a:pPr algn="ctr">
              <a:buClrTx/>
              <a:buSzTx/>
            </a:pPr>
            <a:r>
              <a:rPr lang="zh-CN" altLang="en-US" sz="1600" noProof="0" dirty="0">
                <a:ln>
                  <a:noFill/>
                </a:ln>
                <a:solidFill>
                  <a:schemeClr val="accent1">
                    <a:lumMod val="50000"/>
                  </a:schemeClr>
                </a:solidFill>
                <a:effectLst/>
                <a:uLnTx/>
                <a:uFillTx/>
                <a:latin typeface="方正黑体简体" panose="03000509000000000000" pitchFamily="65" charset="-122"/>
                <a:ea typeface="方正黑体简体" panose="03000509000000000000" pitchFamily="65" charset="-122"/>
              </a:rPr>
              <a:t>“单位+姓名”即可入群交流）</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6"/>
          <p:cNvSpPr>
            <a:spLocks noChangeArrowheads="1"/>
          </p:cNvSpPr>
          <p:nvPr/>
        </p:nvSpPr>
        <p:spPr bwMode="auto">
          <a:xfrm>
            <a:off x="0" y="382905"/>
            <a:ext cx="10080625" cy="890270"/>
          </a:xfrm>
          <a:prstGeom prst="rect">
            <a:avLst/>
          </a:prstGeom>
          <a:solidFill>
            <a:schemeClr val="accent1">
              <a:lumMod val="75000"/>
            </a:schemeClr>
          </a:solidFill>
          <a:ln>
            <a:noFill/>
          </a:ln>
        </p:spPr>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Franklin Gothic Book" panose="020B0503020102020204" pitchFamily="34" charset="0"/>
              <a:ea typeface="宋体" panose="02010600030101010101" pitchFamily="2" charset="-122"/>
              <a:cs typeface="+mn-cs"/>
              <a:sym typeface="Franklin Gothic Book" panose="020B0503020102020204" pitchFamily="34" charset="0"/>
            </a:endParaRPr>
          </a:p>
        </p:txBody>
      </p:sp>
      <p:sp>
        <p:nvSpPr>
          <p:cNvPr id="5" name="文本框 4"/>
          <p:cNvSpPr txBox="1"/>
          <p:nvPr/>
        </p:nvSpPr>
        <p:spPr>
          <a:xfrm>
            <a:off x="2068830" y="457200"/>
            <a:ext cx="5884545" cy="385445"/>
          </a:xfrm>
          <a:prstGeom prst="rect">
            <a:avLst/>
          </a:prstGeom>
          <a:noFill/>
        </p:spPr>
        <p:txBody>
          <a:bodyPr wrap="square" rtlCol="0">
            <a:noAutofit/>
          </a:bodyPr>
          <a:lstStyle/>
          <a:p>
            <a:pPr algn="ctr"/>
            <a:r>
              <a:rPr lang="zh-CN" altLang="en-US" sz="4400" b="1">
                <a:solidFill>
                  <a:schemeClr val="bg1"/>
                </a:solidFill>
              </a:rPr>
              <a:t>成果范围</a:t>
            </a:r>
          </a:p>
        </p:txBody>
      </p:sp>
      <p:sp>
        <p:nvSpPr>
          <p:cNvPr id="2" name="文本框 1"/>
          <p:cNvSpPr txBox="1"/>
          <p:nvPr/>
        </p:nvSpPr>
        <p:spPr>
          <a:xfrm>
            <a:off x="626745" y="1219200"/>
            <a:ext cx="9271000" cy="5547360"/>
          </a:xfrm>
          <a:prstGeom prst="rect">
            <a:avLst/>
          </a:prstGeom>
          <a:noFill/>
        </p:spPr>
        <p:txBody>
          <a:bodyPr wrap="square" rtlCol="0">
            <a:noAutofit/>
          </a:bodyPr>
          <a:lstStyle/>
          <a:p>
            <a:pPr>
              <a:lnSpc>
                <a:spcPct val="150000"/>
              </a:lnSpc>
            </a:pPr>
            <a:r>
              <a:rPr lang="zh-CN" altLang="en-US" sz="2400" b="1" dirty="0"/>
              <a:t>（1）登记范围：</a:t>
            </a:r>
          </a:p>
          <a:p>
            <a:pPr>
              <a:lnSpc>
                <a:spcPct val="150000"/>
              </a:lnSpc>
            </a:pPr>
            <a:r>
              <a:rPr lang="en-US" altLang="zh-CN" sz="2000" dirty="0"/>
              <a:t>       </a:t>
            </a:r>
            <a:r>
              <a:rPr lang="zh-CN" altLang="en-US" sz="2000" b="1" dirty="0">
                <a:latin typeface="黑体" panose="02010609060101010101" pitchFamily="49" charset="-122"/>
                <a:ea typeface="黑体" panose="02010609060101010101" pitchFamily="49" charset="-122"/>
              </a:rPr>
              <a:t>项目类</a:t>
            </a:r>
            <a:r>
              <a:rPr lang="zh-CN" altLang="en-US" sz="2000" dirty="0">
                <a:latin typeface="黑体" panose="02010609060101010101" pitchFamily="49" charset="-122"/>
                <a:ea typeface="黑体" panose="02010609060101010101" pitchFamily="49" charset="-122"/>
              </a:rPr>
              <a:t>：</a:t>
            </a:r>
            <a:r>
              <a:rPr lang="zh-CN" altLang="en-US" sz="2000" dirty="0"/>
              <a:t>已验收的财政项目、非财政资金支持经第三方评价过的项目。</a:t>
            </a:r>
            <a:r>
              <a:rPr lang="en-US" altLang="zh-CN" sz="2000" dirty="0"/>
              <a:t>  </a:t>
            </a:r>
            <a:r>
              <a:rPr lang="en-US" altLang="zh-CN" sz="2000" dirty="0">
                <a:latin typeface="黑体" panose="02010609060101010101" pitchFamily="49" charset="-122"/>
                <a:ea typeface="黑体" panose="02010609060101010101" pitchFamily="49" charset="-122"/>
                <a:cs typeface="黑体" panose="02010609060101010101" pitchFamily="49" charset="-122"/>
              </a:rPr>
              <a:t> </a:t>
            </a:r>
          </a:p>
          <a:p>
            <a:pPr>
              <a:lnSpc>
                <a:spcPct val="150000"/>
              </a:lnSpc>
            </a:pPr>
            <a:r>
              <a:rPr lang="en-US" altLang="zh-CN" sz="2000" dirty="0">
                <a:latin typeface="黑体" panose="02010609060101010101" pitchFamily="49" charset="-122"/>
                <a:ea typeface="黑体" panose="02010609060101010101" pitchFamily="49" charset="-122"/>
                <a:cs typeface="黑体" panose="02010609060101010101" pitchFamily="49" charset="-122"/>
              </a:rPr>
              <a:t>    </a:t>
            </a:r>
            <a:r>
              <a:rPr lang="zh-CN" altLang="en-US" sz="2000" b="1" dirty="0">
                <a:latin typeface="黑体" panose="02010609060101010101" pitchFamily="49" charset="-122"/>
                <a:ea typeface="黑体" panose="02010609060101010101" pitchFamily="49" charset="-122"/>
                <a:cs typeface="黑体" panose="02010609060101010101" pitchFamily="49" charset="-122"/>
              </a:rPr>
              <a:t>证书类</a:t>
            </a:r>
            <a:r>
              <a:rPr lang="zh-CN" altLang="en-US" sz="2000" dirty="0">
                <a:latin typeface="黑体" panose="02010609060101010101" pitchFamily="49" charset="-122"/>
                <a:ea typeface="黑体" panose="02010609060101010101" pitchFamily="49" charset="-122"/>
                <a:cs typeface="黑体" panose="02010609060101010101" pitchFamily="49" charset="-122"/>
              </a:rPr>
              <a:t>：</a:t>
            </a:r>
            <a:r>
              <a:rPr lang="zh-CN" altLang="en-US" sz="2000" dirty="0"/>
              <a:t>已授权的发明专利、实用新型和软著、新产品证书、已审定的农林作物新品种，集成电路布图设计权证书、已取得国家药监局审批的新药证书等。外观专利暂不予登记。</a:t>
            </a:r>
          </a:p>
          <a:p>
            <a:pPr>
              <a:lnSpc>
                <a:spcPct val="150000"/>
              </a:lnSpc>
            </a:pPr>
            <a:r>
              <a:rPr lang="en-US" altLang="zh-CN" sz="2000" b="1" dirty="0">
                <a:latin typeface="黑体" panose="02010609060101010101" pitchFamily="49" charset="-122"/>
                <a:ea typeface="黑体" panose="02010609060101010101" pitchFamily="49" charset="-122"/>
                <a:cs typeface="黑体" panose="02010609060101010101" pitchFamily="49" charset="-122"/>
              </a:rPr>
              <a:t>    </a:t>
            </a:r>
            <a:r>
              <a:rPr lang="zh-CN" altLang="en-US" sz="2000" b="1" dirty="0">
                <a:latin typeface="黑体" panose="02010609060101010101" pitchFamily="49" charset="-122"/>
                <a:ea typeface="黑体" panose="02010609060101010101" pitchFamily="49" charset="-122"/>
                <a:cs typeface="黑体" panose="02010609060101010101" pitchFamily="49" charset="-122"/>
              </a:rPr>
              <a:t>标准类</a:t>
            </a:r>
            <a:r>
              <a:rPr lang="zh-CN" altLang="en-US" sz="2000" dirty="0">
                <a:latin typeface="黑体" panose="02010609060101010101" pitchFamily="49" charset="-122"/>
                <a:ea typeface="黑体" panose="02010609060101010101" pitchFamily="49" charset="-122"/>
                <a:cs typeface="黑体" panose="02010609060101010101" pitchFamily="49" charset="-122"/>
              </a:rPr>
              <a:t>：</a:t>
            </a:r>
            <a:r>
              <a:rPr lang="zh-CN" altLang="en-US" sz="2000" dirty="0"/>
              <a:t>只登记国标、行标和地标。企业标准和团体标准暂不予登记。</a:t>
            </a:r>
          </a:p>
          <a:p>
            <a:pPr>
              <a:lnSpc>
                <a:spcPct val="150000"/>
              </a:lnSpc>
            </a:pPr>
            <a:r>
              <a:rPr lang="zh-CN" altLang="en-US" sz="2400" b="1" dirty="0"/>
              <a:t>（2）时间要求：</a:t>
            </a:r>
          </a:p>
          <a:p>
            <a:pPr>
              <a:lnSpc>
                <a:spcPct val="150000"/>
              </a:lnSpc>
            </a:pPr>
            <a:r>
              <a:rPr lang="en-US" altLang="zh-CN" sz="2000" dirty="0"/>
              <a:t>         </a:t>
            </a:r>
            <a:r>
              <a:rPr lang="zh-CN" altLang="en-US" sz="2000" dirty="0"/>
              <a:t>必须是</a:t>
            </a:r>
            <a:r>
              <a:rPr lang="zh-CN" altLang="en-US" sz="2400" b="1" dirty="0">
                <a:solidFill>
                  <a:srgbClr val="FF0000"/>
                </a:solidFill>
              </a:rPr>
              <a:t>近三年内成果</a:t>
            </a:r>
            <a:r>
              <a:rPr lang="zh-CN" altLang="en-US" sz="2000" dirty="0"/>
              <a:t>。以现在的月份往前推3年，比如现在202</a:t>
            </a:r>
            <a:r>
              <a:rPr lang="en-US" altLang="zh-CN" sz="2000" dirty="0"/>
              <a:t>5</a:t>
            </a:r>
            <a:r>
              <a:rPr lang="zh-CN" altLang="en-US" sz="2000" dirty="0"/>
              <a:t>年</a:t>
            </a:r>
            <a:r>
              <a:rPr lang="en-US" altLang="zh-CN" sz="2000" dirty="0"/>
              <a:t>4</a:t>
            </a:r>
            <a:r>
              <a:rPr lang="zh-CN" altLang="en-US" sz="2000" dirty="0"/>
              <a:t>月，只能登记202</a:t>
            </a:r>
            <a:r>
              <a:rPr lang="en-US" altLang="zh-CN" sz="2000" dirty="0"/>
              <a:t>2</a:t>
            </a:r>
            <a:r>
              <a:rPr lang="zh-CN" altLang="en-US" sz="2000" dirty="0"/>
              <a:t>年</a:t>
            </a:r>
            <a:r>
              <a:rPr lang="en-US" altLang="zh-CN" sz="2000" dirty="0"/>
              <a:t>4</a:t>
            </a:r>
            <a:r>
              <a:rPr lang="zh-CN" altLang="en-US" sz="2000" dirty="0"/>
              <a:t>月1日以后的。其他均为过期成果，不予登记。</a:t>
            </a:r>
          </a:p>
          <a:p>
            <a:pPr>
              <a:lnSpc>
                <a:spcPct val="150000"/>
              </a:lnSpc>
            </a:pPr>
            <a:r>
              <a:rPr lang="zh-CN" altLang="en-US" sz="2400" b="1" dirty="0">
                <a:sym typeface="+mn-ea"/>
              </a:rPr>
              <a:t>（3）特殊情况：</a:t>
            </a:r>
            <a:endParaRPr lang="zh-CN" altLang="en-US" sz="2400" b="1" dirty="0"/>
          </a:p>
          <a:p>
            <a:pPr>
              <a:lnSpc>
                <a:spcPct val="150000"/>
              </a:lnSpc>
            </a:pPr>
            <a:r>
              <a:rPr lang="zh-CN" altLang="en-US" sz="2000" dirty="0">
                <a:sym typeface="+mn-ea"/>
              </a:rPr>
              <a:t> </a:t>
            </a:r>
            <a:r>
              <a:rPr lang="en-US" altLang="zh-CN" sz="2000" dirty="0">
                <a:sym typeface="+mn-ea"/>
              </a:rPr>
              <a:t>        </a:t>
            </a:r>
            <a:r>
              <a:rPr lang="zh-CN" altLang="en-US" sz="2000" dirty="0">
                <a:sym typeface="+mn-ea"/>
              </a:rPr>
              <a:t>转让后的专利，同名的发明专利与实用新型专利也可登记。</a:t>
            </a:r>
            <a:endParaRPr lang="zh-CN" altLang="en-US" sz="2000" dirty="0"/>
          </a:p>
          <a:p>
            <a:pPr>
              <a:lnSpc>
                <a:spcPct val="150000"/>
              </a:lnSpc>
            </a:pPr>
            <a:endParaRPr lang="zh-CN" altLang="en-US"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6"/>
          <p:cNvSpPr>
            <a:spLocks noChangeArrowheads="1"/>
          </p:cNvSpPr>
          <p:nvPr/>
        </p:nvSpPr>
        <p:spPr bwMode="auto">
          <a:xfrm>
            <a:off x="0" y="382905"/>
            <a:ext cx="10080625" cy="890270"/>
          </a:xfrm>
          <a:prstGeom prst="rect">
            <a:avLst/>
          </a:prstGeom>
          <a:solidFill>
            <a:schemeClr val="accent1">
              <a:lumMod val="75000"/>
            </a:schemeClr>
          </a:solidFill>
          <a:ln>
            <a:noFill/>
          </a:ln>
        </p:spPr>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Franklin Gothic Book" panose="020B0503020102020204" pitchFamily="34" charset="0"/>
              <a:ea typeface="宋体" panose="02010600030101010101" pitchFamily="2" charset="-122"/>
              <a:cs typeface="+mn-cs"/>
              <a:sym typeface="Franklin Gothic Book" panose="020B0503020102020204" pitchFamily="34" charset="0"/>
            </a:endParaRPr>
          </a:p>
        </p:txBody>
      </p:sp>
      <p:pic>
        <p:nvPicPr>
          <p:cNvPr id="4" name="C9F754DE-2CAD-44b6-B708-469DEB6407EB-1" descr="wpp"/>
          <p:cNvPicPr>
            <a:picLocks noChangeAspect="1"/>
          </p:cNvPicPr>
          <p:nvPr/>
        </p:nvPicPr>
        <p:blipFill>
          <a:blip r:embed="rId2"/>
          <a:srcRect t="5373"/>
          <a:stretch>
            <a:fillRect/>
          </a:stretch>
        </p:blipFill>
        <p:spPr>
          <a:xfrm>
            <a:off x="468630" y="1371600"/>
            <a:ext cx="8881110" cy="5367655"/>
          </a:xfrm>
          <a:prstGeom prst="rect">
            <a:avLst/>
          </a:prstGeom>
        </p:spPr>
      </p:pic>
      <p:sp>
        <p:nvSpPr>
          <p:cNvPr id="5" name="文本框 4"/>
          <p:cNvSpPr txBox="1"/>
          <p:nvPr/>
        </p:nvSpPr>
        <p:spPr>
          <a:xfrm>
            <a:off x="2068830" y="457200"/>
            <a:ext cx="5884545" cy="385445"/>
          </a:xfrm>
          <a:prstGeom prst="rect">
            <a:avLst/>
          </a:prstGeom>
          <a:noFill/>
        </p:spPr>
        <p:txBody>
          <a:bodyPr wrap="square" rtlCol="0">
            <a:noAutofit/>
          </a:bodyPr>
          <a:lstStyle/>
          <a:p>
            <a:pPr algn="ctr"/>
            <a:r>
              <a:rPr lang="zh-CN" altLang="en-US" sz="4400" b="1">
                <a:solidFill>
                  <a:schemeClr val="bg1"/>
                </a:solidFill>
              </a:rPr>
              <a:t>成果类型</a:t>
            </a:r>
          </a:p>
        </p:txBody>
      </p:sp>
      <p:sp>
        <p:nvSpPr>
          <p:cNvPr id="6" name="矩形 5"/>
          <p:cNvSpPr/>
          <p:nvPr/>
        </p:nvSpPr>
        <p:spPr>
          <a:xfrm>
            <a:off x="3516630" y="4114800"/>
            <a:ext cx="1714500" cy="398780"/>
          </a:xfrm>
          <a:prstGeom prst="rect">
            <a:avLst/>
          </a:prstGeom>
          <a:noFill/>
          <a:ln>
            <a:noFill/>
          </a:ln>
        </p:spPr>
        <p:txBody>
          <a:bodyPr wrap="none" rtlCol="0" anchor="t">
            <a:spAutoFit/>
          </a:bodyPr>
          <a:lstStyle/>
          <a:p>
            <a:pPr algn="ctr"/>
            <a:r>
              <a:rPr lang="zh-CN" altLang="en-US" sz="20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绝大部分成果</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6"/>
          <p:cNvSpPr>
            <a:spLocks noChangeArrowheads="1"/>
          </p:cNvSpPr>
          <p:nvPr/>
        </p:nvSpPr>
        <p:spPr bwMode="auto">
          <a:xfrm>
            <a:off x="-3175" y="1636713"/>
            <a:ext cx="10080625" cy="2740025"/>
          </a:xfrm>
          <a:prstGeom prst="rect">
            <a:avLst/>
          </a:prstGeom>
          <a:solidFill>
            <a:schemeClr val="accent1">
              <a:lumMod val="75000"/>
            </a:schemeClr>
          </a:solidFill>
          <a:ln>
            <a:noFill/>
          </a:ln>
        </p:spPr>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Franklin Gothic Book" panose="020B0503020102020204" pitchFamily="34" charset="0"/>
              <a:ea typeface="宋体" panose="02010600030101010101" pitchFamily="2" charset="-122"/>
              <a:cs typeface="+mn-cs"/>
              <a:sym typeface="Franklin Gothic Book" panose="020B0503020102020204" pitchFamily="34" charset="0"/>
            </a:endParaRPr>
          </a:p>
        </p:txBody>
      </p:sp>
      <p:sp>
        <p:nvSpPr>
          <p:cNvPr id="15364" name="AutoShape 12"/>
          <p:cNvSpPr txBox="1"/>
          <p:nvPr/>
        </p:nvSpPr>
        <p:spPr>
          <a:xfrm>
            <a:off x="752473" y="2667000"/>
            <a:ext cx="8569325" cy="685800"/>
          </a:xfrm>
          <a:prstGeom prst="rect">
            <a:avLst/>
          </a:prstGeom>
          <a:noFill/>
          <a:ln w="9525">
            <a:noFill/>
          </a:ln>
        </p:spPr>
        <p:txBody>
          <a:bodyPr anchor="b"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3000" dirty="0">
                <a:solidFill>
                  <a:schemeClr val="bg1"/>
                </a:solidFill>
                <a:latin typeface="黑体" panose="02010609060101010101" pitchFamily="49" charset="-122"/>
                <a:ea typeface="黑体" panose="02010609060101010101" pitchFamily="49" charset="-122"/>
                <a:sym typeface="+mn-ea"/>
              </a:rPr>
              <a:t>二、成果登记整体流程</a:t>
            </a:r>
            <a:endParaRPr lang="zh-CN" altLang="en-US" sz="4800" b="1" dirty="0">
              <a:solidFill>
                <a:schemeClr val="bg1"/>
              </a:solidFill>
              <a:latin typeface="黑体" panose="02010609060101010101" pitchFamily="49" charset="-122"/>
              <a:ea typeface="黑体" panose="02010609060101010101" pitchFamily="49" charset="-122"/>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6"/>
          <p:cNvSpPr>
            <a:spLocks noChangeArrowheads="1"/>
          </p:cNvSpPr>
          <p:nvPr/>
        </p:nvSpPr>
        <p:spPr bwMode="auto">
          <a:xfrm>
            <a:off x="0" y="382905"/>
            <a:ext cx="10080625" cy="890270"/>
          </a:xfrm>
          <a:prstGeom prst="rect">
            <a:avLst/>
          </a:prstGeom>
          <a:solidFill>
            <a:schemeClr val="accent1">
              <a:lumMod val="75000"/>
            </a:schemeClr>
          </a:solidFill>
          <a:ln>
            <a:noFill/>
          </a:ln>
        </p:spPr>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Franklin Gothic Book" panose="020B0503020102020204" pitchFamily="34" charset="0"/>
              <a:ea typeface="宋体" panose="02010600030101010101" pitchFamily="2" charset="-122"/>
              <a:cs typeface="+mn-cs"/>
              <a:sym typeface="Franklin Gothic Book" panose="020B0503020102020204" pitchFamily="34" charset="0"/>
            </a:endParaRPr>
          </a:p>
        </p:txBody>
      </p:sp>
      <p:sp>
        <p:nvSpPr>
          <p:cNvPr id="23554" name="Rectangle 2"/>
          <p:cNvSpPr txBox="1"/>
          <p:nvPr/>
        </p:nvSpPr>
        <p:spPr>
          <a:xfrm>
            <a:off x="2795905" y="609600"/>
            <a:ext cx="4250690"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4400" b="1" dirty="0">
                <a:solidFill>
                  <a:schemeClr val="bg1"/>
                </a:solidFill>
                <a:latin typeface="宋体" panose="02010600030101010101" pitchFamily="2" charset="-122"/>
                <a:ea typeface="宋体" panose="02010600030101010101" pitchFamily="2" charset="-122"/>
              </a:rPr>
              <a:t>登记流程图</a:t>
            </a:r>
          </a:p>
        </p:txBody>
      </p:sp>
      <p:sp>
        <p:nvSpPr>
          <p:cNvPr id="23557" name="Rectangle 37"/>
          <p:cNvSpPr/>
          <p:nvPr/>
        </p:nvSpPr>
        <p:spPr>
          <a:xfrm>
            <a:off x="152400" y="152400"/>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23558" name="Rectangle 41"/>
          <p:cNvSpPr/>
          <p:nvPr/>
        </p:nvSpPr>
        <p:spPr>
          <a:xfrm>
            <a:off x="0" y="0"/>
            <a:ext cx="10080625"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800" dirty="0">
              <a:latin typeface="Arial" panose="020B0604020202020204" pitchFamily="34" charset="0"/>
            </a:endParaRPr>
          </a:p>
        </p:txBody>
      </p:sp>
      <p:sp>
        <p:nvSpPr>
          <p:cNvPr id="23560" name="Rectangle 64"/>
          <p:cNvSpPr/>
          <p:nvPr/>
        </p:nvSpPr>
        <p:spPr>
          <a:xfrm>
            <a:off x="0" y="4221163"/>
            <a:ext cx="10080625"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pic>
        <p:nvPicPr>
          <p:cNvPr id="5" name="ECB019B1-382A-4266-B25C-5B523AA43C14-2" descr="wpp"/>
          <p:cNvPicPr>
            <a:picLocks noChangeAspect="1"/>
          </p:cNvPicPr>
          <p:nvPr/>
        </p:nvPicPr>
        <p:blipFill>
          <a:blip r:embed="rId3"/>
          <a:stretch>
            <a:fillRect/>
          </a:stretch>
        </p:blipFill>
        <p:spPr>
          <a:xfrm>
            <a:off x="4683125" y="3071495"/>
            <a:ext cx="714375" cy="714375"/>
          </a:xfrm>
          <a:prstGeom prst="rect">
            <a:avLst/>
          </a:prstGeom>
        </p:spPr>
      </p:pic>
      <p:sp>
        <p:nvSpPr>
          <p:cNvPr id="12" name="文本框 11"/>
          <p:cNvSpPr txBox="1"/>
          <p:nvPr/>
        </p:nvSpPr>
        <p:spPr>
          <a:xfrm>
            <a:off x="1383030" y="1219200"/>
            <a:ext cx="746125" cy="368300"/>
          </a:xfrm>
          <a:prstGeom prst="rect">
            <a:avLst/>
          </a:prstGeom>
          <a:noFill/>
        </p:spPr>
        <p:txBody>
          <a:bodyPr wrap="square" rtlCol="0">
            <a:spAutoFit/>
          </a:bodyPr>
          <a:lstStyle/>
          <a:p>
            <a:r>
              <a:rPr lang="zh-CN" altLang="en-US" b="1">
                <a:sym typeface="+mn-ea"/>
              </a:rPr>
              <a:t>①</a:t>
            </a:r>
            <a:endParaRPr lang="zh-CN" altLang="en-US" b="1"/>
          </a:p>
        </p:txBody>
      </p:sp>
      <p:sp>
        <p:nvSpPr>
          <p:cNvPr id="13" name="文本框 12"/>
          <p:cNvSpPr txBox="1"/>
          <p:nvPr/>
        </p:nvSpPr>
        <p:spPr>
          <a:xfrm>
            <a:off x="3440430" y="1219200"/>
            <a:ext cx="532765" cy="368300"/>
          </a:xfrm>
          <a:prstGeom prst="rect">
            <a:avLst/>
          </a:prstGeom>
          <a:noFill/>
        </p:spPr>
        <p:txBody>
          <a:bodyPr wrap="square" rtlCol="0" anchor="t">
            <a:spAutoFit/>
          </a:bodyPr>
          <a:lstStyle/>
          <a:p>
            <a:r>
              <a:rPr lang="zh-CN" altLang="en-US" b="1">
                <a:sym typeface="+mn-ea"/>
              </a:rPr>
              <a:t>②</a:t>
            </a:r>
          </a:p>
        </p:txBody>
      </p:sp>
      <p:sp>
        <p:nvSpPr>
          <p:cNvPr id="14" name="文本框 13"/>
          <p:cNvSpPr txBox="1"/>
          <p:nvPr/>
        </p:nvSpPr>
        <p:spPr>
          <a:xfrm>
            <a:off x="5268595" y="1219200"/>
            <a:ext cx="922655" cy="368300"/>
          </a:xfrm>
          <a:prstGeom prst="rect">
            <a:avLst/>
          </a:prstGeom>
          <a:noFill/>
        </p:spPr>
        <p:txBody>
          <a:bodyPr wrap="square" rtlCol="0" anchor="t">
            <a:spAutoFit/>
          </a:bodyPr>
          <a:lstStyle/>
          <a:p>
            <a:r>
              <a:rPr lang="zh-CN" altLang="en-US" b="1">
                <a:sym typeface="+mn-ea"/>
              </a:rPr>
              <a:t>③</a:t>
            </a:r>
          </a:p>
        </p:txBody>
      </p:sp>
      <p:sp>
        <p:nvSpPr>
          <p:cNvPr id="15" name="文本框 14"/>
          <p:cNvSpPr txBox="1"/>
          <p:nvPr/>
        </p:nvSpPr>
        <p:spPr>
          <a:xfrm>
            <a:off x="7173595" y="1219200"/>
            <a:ext cx="508000" cy="368300"/>
          </a:xfrm>
          <a:prstGeom prst="rect">
            <a:avLst/>
          </a:prstGeom>
          <a:noFill/>
        </p:spPr>
        <p:txBody>
          <a:bodyPr wrap="square" rtlCol="0" anchor="t">
            <a:spAutoFit/>
          </a:bodyPr>
          <a:lstStyle/>
          <a:p>
            <a:r>
              <a:rPr lang="zh-CN" altLang="en-US" b="1">
                <a:sym typeface="+mn-ea"/>
              </a:rPr>
              <a:t>④</a:t>
            </a:r>
          </a:p>
        </p:txBody>
      </p:sp>
      <p:pic>
        <p:nvPicPr>
          <p:cNvPr id="16" name="ECB019B1-382A-4266-B25C-5B523AA43C14-3" descr="wpp"/>
          <p:cNvPicPr>
            <a:picLocks noChangeAspect="1"/>
          </p:cNvPicPr>
          <p:nvPr/>
        </p:nvPicPr>
        <p:blipFill>
          <a:blip r:embed="rId4"/>
          <a:stretch>
            <a:fillRect/>
          </a:stretch>
        </p:blipFill>
        <p:spPr>
          <a:xfrm>
            <a:off x="621030" y="1371600"/>
            <a:ext cx="9018905" cy="554482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6"/>
          <p:cNvSpPr>
            <a:spLocks noChangeArrowheads="1"/>
          </p:cNvSpPr>
          <p:nvPr/>
        </p:nvSpPr>
        <p:spPr bwMode="auto">
          <a:xfrm>
            <a:off x="-3175" y="1636713"/>
            <a:ext cx="10080625" cy="2740025"/>
          </a:xfrm>
          <a:prstGeom prst="rect">
            <a:avLst/>
          </a:prstGeom>
          <a:solidFill>
            <a:schemeClr val="accent1">
              <a:lumMod val="75000"/>
            </a:schemeClr>
          </a:solidFill>
          <a:ln>
            <a:noFill/>
          </a:ln>
        </p:spPr>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Franklin Gothic Book" panose="020B0503020102020204" pitchFamily="34" charset="0"/>
              <a:ea typeface="宋体" panose="02010600030101010101" pitchFamily="2" charset="-122"/>
              <a:cs typeface="+mn-cs"/>
              <a:sym typeface="Franklin Gothic Book" panose="020B0503020102020204" pitchFamily="34" charset="0"/>
            </a:endParaRPr>
          </a:p>
        </p:txBody>
      </p:sp>
      <p:sp>
        <p:nvSpPr>
          <p:cNvPr id="15364" name="AutoShape 12"/>
          <p:cNvSpPr txBox="1"/>
          <p:nvPr/>
        </p:nvSpPr>
        <p:spPr>
          <a:xfrm>
            <a:off x="772793" y="2667000"/>
            <a:ext cx="8569325" cy="685800"/>
          </a:xfrm>
          <a:prstGeom prst="rect">
            <a:avLst/>
          </a:prstGeom>
          <a:noFill/>
          <a:ln w="9525">
            <a:noFill/>
          </a:ln>
        </p:spPr>
        <p:txBody>
          <a:bodyPr anchor="b"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3000" dirty="0">
                <a:solidFill>
                  <a:schemeClr val="bg1"/>
                </a:solidFill>
                <a:latin typeface="黑体" panose="02010609060101010101" pitchFamily="49" charset="-122"/>
                <a:ea typeface="黑体" panose="02010609060101010101" pitchFamily="49" charset="-122"/>
                <a:sym typeface="+mn-ea"/>
              </a:rPr>
              <a:t>三、成果登记系统登录</a:t>
            </a:r>
            <a:endParaRPr lang="zh-CN" altLang="en-US" sz="4800" b="1" dirty="0">
              <a:solidFill>
                <a:schemeClr val="bg1"/>
              </a:solidFill>
              <a:latin typeface="黑体" panose="02010609060101010101" pitchFamily="49" charset="-122"/>
              <a:ea typeface="黑体" panose="02010609060101010101" pitchFamily="49" charset="-122"/>
              <a:sym typeface="+mn-ea"/>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2Y2OGM0NjYwMGNmMGVkOGI2OGMyMTg1MWMwMzM1OTQifQ=="/>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25,&quot;width&quot;:15925}"/>
</p:tagLst>
</file>

<file path=ppt/theme/theme1.xml><?xml version="1.0" encoding="utf-8"?>
<a:theme xmlns:a="http://schemas.openxmlformats.org/drawingml/2006/main" name="Office 主题​​">
  <a:themeElements>
    <a:clrScheme name="Office">
      <a:dk1>
        <a:sysClr val="windowText" lastClr="000000"/>
      </a:dk1>
      <a:lt1>
        <a:sysClr val="window" lastClr="CCE8C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55554A"/>
      </a:dk2>
      <a:lt2>
        <a:srgbClr val="D7DAE1"/>
      </a:lt2>
      <a:accent1>
        <a:srgbClr val="F4680B"/>
      </a:accent1>
      <a:accent2>
        <a:srgbClr val="ABB19F"/>
      </a:accent2>
      <a:accent3>
        <a:srgbClr val="FFFFFF"/>
      </a:accent3>
      <a:accent4>
        <a:srgbClr val="000000"/>
      </a:accent4>
      <a:accent5>
        <a:srgbClr val="F8B9AA"/>
      </a:accent5>
      <a:accent6>
        <a:srgbClr val="9BA090"/>
      </a:accent6>
      <a:hlink>
        <a:srgbClr val="66AACD"/>
      </a:hlink>
      <a:folHlink>
        <a:srgbClr val="809DB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CCE8C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MjgzMzI5NzMzODA2IiwKCSJHcm91cElkIiA6ICIzOTgwNDA1NTkiLAoJIkltYWdlIiA6ICJpVkJPUncwS0dnb0FBQUFOU1VoRVVnQUFCR3dBQUFMVENBWUFBQUJEdkpUR0FBQUFBWE5TUjBJQXJzNGM2UUFBSUFCSlJFRlVlSnpzM1hkNFZOZTU3L0h2TlBYZUJSS0kzbnZ2R0V3eHhyalh4RFYyRWp2SmNXS25PT1hteHNsTjdITVNPODVKWXNlSkUvZU9iVERGOU41N0ZSSk5nQkRxdlUrOWZ3d2FOR2hVQUdGSjhQczhqeDdZWmZhczBab1o3ZjN1dGQ3WDRISzVYSWlJaUlpSWlJaUlTTHRoYk9zR2lJaUlpSWlJaUlpSU53VnNSRVJFUkVSRVJFVGFHUVZzUkVSRVJFUkVSRVRhR1FWc1JFUkVSRVJFUkVUYUdRVnNSRVJFUkVSRVJFVGFHUVZzUkVSRVJFUkVSRVRhR1FWc1JFUkVSRVJFUkVUYUdRVnNSRVJFUkVSRVJFVGFHUVZzUkVSRVJFUkVSRVRhR1FWc1JFUkVSRVJFUkVUYUdRVnNSRVJFUkVSRVJFVGFHUVZzUkVSRVJFUkVSRVRhR1FWc1JFUkVSRVJFUkVUYUdRVnNSRVJFUkVSRVJFVGFHUVZzUkVSRVJFUkVSRVRhR1FWc1JFUkVSRVJFUkVUYUdRVnNSRVJFUkVSRVJFVGFHUVZzUkVSRVJFUkVSRVRhR1FWc1JFUkVSRVJFUkVUYUdRVnNSRVJFUkVSRVJFVGFHUVZzUkVSRVJFUkVSRVRhR1FWc1JFUkVSRVJFUkVUYUdRVnNSRVJFUkVSRVJFVGFHUVZzUkVSRVJFUkVSRVRhR1FWc1JFUkVSRVJFUkVUYUdRVnNSRVJFUkVSRVJFVGFHUVZzUkVSRVJFUkVSRVRhR1FWc1JFUkVSRVJFUkVUYUdRVnNSRVJFUkVSRVJFVGFHUVZzUkVSRVJFUkVSRVRhR1FWc1JFUkVSRVJFUkVUYUdRVnNSRVJFUkVSRVJFVGFHUVZzUkVSRVJFUkVSRVRhR1FWc1JFUkVSRVJFUkVUYUdRVnNSRVJFUkVSRVJFVGFHUVZzUkVSRVJFUkVSRVRhR1FWc1JFUkVSRVJFUkVUYUdRVnNSRVJFUkVSRVJFVGFHUVZzUkVSRVJFUkVSRVRhR1FWc1JFUkVSRVJFUkVUYUdRVnNSRVJFUkVSRVJFVGFHUVZzUkVSRVJFUkVSRVRhR1FWc1JFUkVSRVJFUkVUYUdRVnNSRVJFUkVSRVJFVGFHWE5iTjBCRVJLUzExWlJBVllFTFd6VmdNT0NvYmVzV3lkVm04blBoY29FbHlFVmd0SXVBY0FNR2cvdEhSRVJFcENNeXVGd3VWMXMzUWtSRXBMVVVuWURhY25BNTJyb2wwbWFNVGl6QlRzSlRuSmpOWm94R0RTZ1dFUkdSamtjQkd4RVJ1V2JrSFFaN1RWdTNRdG9ERnk0TVpodmhQVzBFQkFSZ01wbmF1a2tpSWlJaWwwUzNuRVJFNUpwUWRFTEJHcm5BZ0FHWDNVTFJTUmNWRlJVNEhCcHlKU0lpSWgyTEFqWWlJdExoVlJlN3AwR0oxR2ZBZ01FYVFIRk9OYlcxdFRpZHpyWnVrb2lJaUVpTEtXQWpJaUlkWGxXQmN0YUliMGJNVUJsRVdWbVpSdG1JaUloSWg2S0FqWWlJZEhpMmFxVmprOGFaWEFHVWw1ZGp0OXRSNmo0UkVSSHBLRlRXVzBSRU9qeFZicGFtdUhCaHM5bXdXcTM0Ky90ZjA2VytWZEplUkVTdVZ5WS9GeTRYV0lKY0JFYTdDQWczWURBWU92VGZmUVZzUkVTa3czTllPKzRmWXJuNnpQampjRGl3V3EwNG5jNXJ0c3ozaFpMMitqeUlpTWoxcCs1OHNMYlVRRzI1RTB1d2svQVVKMmF6dWNQKzdlK1lyUllSRVJHNUJDNlg2NXFlRXBWMzJEMjZScm1jUkVSRUFLY1JhN21KZ2lOUVhWM2RZZlBZS1dBaklpSWkwb0dwcEwySWlFaERCZ3k0N0JhS1RycW9xS2pva0VFYkJXeEVSRVRrdW5BdGpxNVJTWHNSRVpIR0dUQmdzQVpRbkZOTmJXMHRUcWV6clp0MFNSU3dFUkVSRWVtZ1ZOSmVSRVNrYVViTVVCbEVXVmxaaHh0bG80Q05pSWlJU0FlbGt2WWlJaUxOTTdrQ0tDOHY3M0Q1N0JTd0VSRVJFZW1nT25DbFVoRVJrYStOQ3hjMm13MnIxYXFBallpSWlJaGNmU3BwTHlJaTBqd3ovamdjRHF4V2E0ZktZNk9BallpSWlJaGNGUTZuZzV6Q3MyMzIvRlpiYlpzOXQxdzY5WmVJWEUwdWw2dkRUWWt5L2VZM3YvbE5XemRDUkVUa1NwUm50M1VMcEwyck11VVNGQlJFY0hBd0pwT3ByWnZUYXE3a3ZlOTBPckhaclRpY2pzdjZNWm5NelQ3SFY1cytaT1cyK2ZUdlBvSkEvK0RMYW1kMVRTVkxOMzlJUkVnMElVSGhsL1RZTnhhK1NFbFpBZDJUK3ZuYy91bXExMGsvdFo5T3NkMDRlR3c3bmVOU2ZPNzM3d1V2VWx5V1QvZk92bzhEOE1kM25pWFFQNWpFbUM0dGJ0K09RMnY1WU5uZktLMG9vbGVYUVMxKzNOV3krOGhHUGwzMU9tTUhUYi9zWTZpL3ZEbWRUajVhOFNwNVJWaysyM015NndpZnJIcWRib2w5Q0FvSWFYRmJMbGQ1VlNrMXRkWFVXbXRhOU9OdzJQR3orRisxOW1UbW51UzlwYS9RSmI3bkpiOWZMbmExK3YxaUg2MTRGYXV0dHRGajJCMTJIRTRIVHFmemtuOWNMaGRHNDRVeEZYbEY1eWdveVNFaU5CcHdCOEhmWGZKblhDNVhnK2ZQTGNvaUxXTXZuV0o5Znk2dVZHYk9DVXhHYzZQdkI2ZlR5ZUtONzNFbTV6ZzlrdnBmbFRaY3FTcFRMc0hCd1FRRkJYV1ljNEhtLzlLS2lJaGNaeXFxeXRoMVpEMTlVNGFSRUozVTVMN2JENjBoT0NDVWdUMUhYZkh6RnBYbGsxZVVSYy9rZ1poYmNESGNtbXF0TmZqN0JUUzczNmx6UjhrcHpLUlg4a0NpSStJdisvbHFyTlhrRkdZU0Y5bnBhN2xJa1liMnBHOWk2YVlQTHV1eC9wWUFmdmJJSzgzdU4ybjR6YVJtN0dGdjJpYW1qNzc5c3A3cnlLbTk3RCs2bFRFREx5MklrRk9RU1c3aFdaTGplM0RnMkhiUCtxVDQ3a1NGeFFJWFNyMVhWSld5ZHRkQzhrdXl1V244ZlJnTUJxcHFLckRaYllEN0lxbldWa05wUlhFVHoraWlwcmJLczA5UVFBZ1dzNlhSdlUrY1RXWDV0aytJalVoazk1RU45RWpxVDUrdVF5N3BOVjRwbDh2RitqMkxDUXVPWkhqZmlUZ2NkcTlSTG10MkxzUnNNak51OE13bVgwdDk2aTl2T3c2djRkaVpnd3pxTVpxOG9uTmUyMklpRWxpemM0R256UmR2RHcwS3grRnNXTkhHWkRLell0dW5ITTg4MU96emQ0N3R4bjJ6bnZJcy8yUCtiNm11cld6MmNYVVNZN3J3eE8yL2FQSCt2cmhjTGxidCtKelFvSERHRHJyUmExdHUwVmtLUzNNSkRncTdyR08zVnI4ZlBMNkR5dXJ5Qm51bmRPclQ0RHlndUN5ZnFwcUtScC9odFU5L1EzRjV3YVcvR0tCemJBcmZ1dTA1ei9LZXRJMGNQTDZkeDI1OWp1andPRXhHRTUxaVUxaSs5Uk5TRXZzUUdSWUR1QU9sSDY5NEZadmRTcCtVb1lRR2hWTlJWVVpPWVdhRDV3Z09ET1hnOFIwY1BMNjl3YmI2d2tPaWVQeTJud1B1SU5UbmEvK04yV1RoNGJuUEV1S2p2M1ljWHNQZTlNMFlEQVo2ZHhsTTE4UmVQbys3SzNVOWhhVjV6Qng3RjRZMlNNVFdrVWJYZ0FJMklpSWlEVlJVbGJKaHp4S2l3dUthRGRqc09MU0d1S2pPclJLd09YcjZBQ3UyZmNxUEgvd1RadE9sQnpIS0trc29yU2hxMGI0aGdXR2VFNzJpc256ZVcvb0tBM3VNWXRxbzJ4cDlURlZOSlordWVwM3Eya3FxYXl1NVllUzhacC9uYkY0R1ZtdE5nenZtZVVWWnZMUDRaZTZaOFYzNnBnejEyblltNXpoT3A1T1VUcjFiOUZyazhwbE5GaDZiOTlOTGVzemhrN3ZZbGJyZXM3eHErK2ZzVEYzWDZQNE9oNTBkaDlleTQvQmFuOXZIREp6bWVkOFZsdWFSblgvYWEvdnVJeHNJQzQ2a29EaWJnbUxmUTRvU1k3c1NIUjdudFc3ei91V1lUUmFPWk96aFNNWWVBQ3FyeTdsbDhvT2VBSURUNmNSb01kRTVMb1VIYi80Ujd5MzlDLzI3anlBbHNUZWZyWG1Eakt3MHovRnlDak85WHJjdnEzWjh6cW9kbndOd3h3M2ZhdlI3SWZYa2JoYXNlNU8rS2NPNGM5cmpMTnI0THArdC9oZTNUWDJVL3QxSE5Qa2NyYVc2dG9vdjF2eWJFMW1walg3dUkwS2pXYjNqYy9ZZDNjTE1zWGMzK0t5cXY1cnVyOEtTWE5idFhvUy9KWUN2dG56VVlQdTR3VFBJTGpoRGdGOFFieTkrcWNIMjBRT25zWDczb2diciszUWR3b1NoczcwQ1JtdDNMUVRnaHBHM2V1M3JhMlJiLys0am1EaGtkcVB0cnJOaTI2ZlUybXFhM2E4NVd3NnNZTStSalh6N2psODEySlpYbEVWd1lDaWhQa2JYZkxUaVZmSXZDbUlCK1BzRjh1MDdmZ25RYXYyZW1YdUM0cko4Q2tweWNMcWN4RVYyQWlBcUxKYXRCMWJnY0RxNGEvb1RQby8zMTQ5K3hiakJNeGpaZjRwblhjL2tnWXpzTjltemZDYm5PQ0ZCWVVTRnhmazZoTWZGL1hYam1Edkp6RDNCUjh2L3p1TzMvUngvdndDbWpwaEhXc1plbG14Nm4yL09lUnFuMDhtbnExNm5zcnFjaCtjKzYvbGRuc2s1enNMMWJ3RmdzMXN4bTh3WURFWjZKUS9FM3krUXlMQllKZys3R1lDRHg3ZVRsWCtLMmVQdUJlRG9tUU1jTzNQUTB3Nnp5Y3o5czc3UDI0dGY0cDBsTC9QdzNHY0pEZ3oxYk0vS084V2FuUXVaTkd3T0JjWFpMRnovRnQrNjlUbXZmZXIwN2pxRTF6LzdIVUVCd1V3YU5xZkozNGNvWUNNaUlnSzRoeEtYVjVZQVVITCt6bGh1MFZtT1p6WWRPTEhaclZUV2xITTg4N0JuWGRmRTNwUldGTEw5NE9wR0h6ZG40Z1BZN0ZhTVJsT1RvMm1jVGljR2d3R0R3VUIrY1RacHAvYjYzQzhxTEk2aXNqelc3dnF5eWZiV0dkRjNFamRQK2diZ0R0NEVCWVN3YWQ4eXpDWUxrNGZmN1BNeHEzZDhUblZ0SmJHUmlXemV0NHgrM1lZM0c5QmFzM01CcDdPUE1tSElMS2FPbU9jMTFOdVgvY2Uyc1hqRHU0UUVoZlBVM2MrMytLNitYQjZEd1VCOGRCSTExdW9XN2U5bjhTYzBKOEpybmNOcEo4QXZrQmxqN3JyazUxKys3UlBzRHJ0bitVVG1ZWlp0L2RqblJhYXZDMTZBNnRwS1pvKzcxeXNBa0YrY1RXckdidTZkK1JTOXowOWRLU3pONCsrZi9KcUkwQmpQZms2bkE1UFJQU3crTWFZTDM3LzNkd1Q2QndId3dPd2ZlQkpUdnJQNEpib2s5bUxxaU1hRGxLOTg4QnczakxxVkliM0dBZmo4WER1ZFRqYnVYY3I2UFlzWjNHc3M4eVkvaE5Gb2RQOXJNREovOWIrWVVIQ0dxU1BuZWRwMU5adzhlNFNGRzk3R0FEeDA4ek9OM2drZjNuY2l5ZkU5Mkx4dkdaK3MvQWZkTy9kajl2aDdpWWxJQU5SZlRmVlhZV2tlN3l4NW1hUzQ3and3K3djczJmUSsvYm9OcDJmeUFNQTlvdWcvWC80M2s0Yk5ZVmlmaVh5MStVUG1USHlBc09BTG42OGFhelg5VW9ZQjhKOHYvNXRSL2FjeXFPY1kvUDBDQ0ErSjhucStSUnZlWlhDdnNRMkNhcjRFQllTUUVKUGM3SDcrZm9GWEhMQXBMTTFqN2M2RnpCNS83NFhSSUxWVlpPWWNCK0JzN2ttQ0EwSTVldnFBNXpFUm9USEVSWFdpdEtLSXNKQkkrblM5OEpveWM0NXpNdXVJWjdtMStuM09oUHZkeDFqeVovcDNHKzRWZkRsOGNsZVRyOUhwY2paSVloc1JHazN2cm9QZDI1MU9sbTM5bUxqSXpnMUdHRFhIYkRKejI5UkhTVCs5M3pNVnlXSzJjTWUweHozQmtMcnY4ZkZEWnRFcHRxdm5zZjI3RDZkLzkrRUEvT0UvMytlMkd4NmpmemYzOHFJTjd4SWNFT3A1UDU3Tk8wbEJTWTVudWFnMGoyTmNDTmdBeEVWMTR0NlpUL0wrVi85TFJsYWFKOEJaV0pMTFJ5ditUbEpjTjZZTW4wdXR0WnAvTGZnRDczLzF2encwOXhrQy9BSzlqaE1XSE1ITXNYZng1WVozNkpzeWpOakl4RXY2blZ4dkZMQVJFUkVCdGg1WXlZRmoyeHFzMjNwZ1piT1ByYWd1NDRObGYvVXMvOWQ5djZmV1dzTzVBdmVkNTVMeVFoeE9POUhoRjZZUXVWd3UvdkxoTCtqZmJiZ25jT0xMZjcvOVE0YjNuY2lzY2ZlUVg1ek5wbjNMQVBlb0JhZkxpY1hzQjBDdjVJSEVudytlUERidnAvaFozTk9iMXU5WlJFWldHby9jOGhQUE1kOWE5RWV2NS9DeitQUEE3Qi93bnkvL3gzMDMyQytRTVFPbmVlMnpKMjBUZTlNM002elBCS2FPbk1kcjg1L25zOVgvNHRGNVB5VW9vUEhjSlBmUCtqNUxOcjNQcG4zTHlDNDR3NTNUbjJodzhnYnU0ZFlydDgxblorbzZPc2VtY1BlTjMxR3c1bXRTVkpiUDN6LzVkWXYydmV2R2IvdGM3MmNKdUt4UlpuV2pBdW96R0F6ODVLR0dvdzBhODdzM25teXc3cXN0SDVIU3FROE9oNTA5YVpzWTFtY0NHVmxITUp2TXBHWHM1YVBsZndmQTdyQmh3TUNoRXpzOWp6V2JMUHprb1pjd0dVMWVGK0hiRDY1dThzNjl6VzdGYURBMityN05MY3BpNGJxM3lDMDZ5L1RSdHpOaHlDeXYxengzMGpjSkQ0bGkzZTVGSEQxemdKdkczMzlWUnBtdDJibUFUZnVXMFRONUFMZE5mZFJyU3FLL2Z5RGhJVkZZYmJVY1BYT0FmZWxiT0hVdW5jZHUvUm45dTQ5ZzBjWjMyWHBnSmJkTWZ0Q3I3ZW92Ny81eXVWek1YLzFQd2tPanVmdkc3MkEwR29tTDZzd25LLy9CdDI1N2pxaXdXUFlkM2NLSWZwTTlJeHljTGdjZkxmODdUOXorQzg4MGtRQy9RQUtpM04rWEJnd0VCNFlSRitVZStWRmFVVVQrK1JGTWRhTWV6U2F6MTgwRHM5bENTbUxiamxUY3RPOHJnZ05ER2RwbmdtZGRRVWtPSDYxNDFXdS8rc3NqKzAveEJGQVNvcE85Y2lvWkRVYXZnRTFyOXJ2TmJ1TnM3Z2x1bWZTZ2owZGV2b1BIdDFOU1hzaUE3aU5KTzdXdjBmMEMvWU05d2RQam1ZZTl6aXNBei9TNXhtdy90TWJ6LzY2SnZYaDQ3ck5ON2w5anJTSXo5eVFBNVpVbFdHMjFudVdTaWtLZmorbVMwSk9uNy8rRDUzdmpkUFl4UGw3NUdoRWgwZHc3OHltTVJpT0JBY0Y4NDZhbmVmUEwvK0hmQzE3azNwbFBlb0s4ZFFiMUhNUDZQWXZadUhjcGQwejdWcFB0dk40cFlDTWlJZ0xNbmZSTnp3bGlYbEVXLy9ueWY3aGw4b01NNkQ2eXljZTkvdG52aUlsTTVNNXBqM3ZXV2N4K1JJUkdlK2I5djdIZ0JSSmp1bkx6eEFldXFJMzE3NVl0M2Z3aEI0OXQ5OG9qc25IdlVnQ2lJeEk4ZDUwRC9JSXdHSXllazN3QWc2SGhLSmVnZ0JEdW0va1UvMTd3SXJrWFZmVTVkdVlRU3pkOVFGeGtKMmFOdXdjL2l6L3pKai9FSnl2L3djY3JYdVdiYzU3MkJJNHVaakZidUczcUkwU0Z4YkZ4N3hLeUM4N1FyVk9mQnZzZHlkakR6dFIxak9vL2xSbGo3L3JhYy9oY3p5SkRZL2l2KzM3dnRXN2Q3a1dVVmhSeTY1Ukh2TllIQjRheU4yMnoxN3Jwbys5ZzJxamIrR0RaWHptZGZhekZ6NXNZMDRYdjN2VnJuKy9ISzdFM2ZUTm5zby94K08yL29LeXltSFc3dm1SUDJrWnNkaXU5a2djeHZOOGt1blh1QzhDQ2RXOWl3TUN0VXkrOFRtTWo3Um5XWndKakI4OW85SG4vcy9CRm4rdkxLb3BadjJjeCs0NXVJU0lrbWtmbS9wamtoQjROOWpNWURFd2Vmak9kWWxQNGN2M2J2TFBrWmJwMzdzZjRJVE9iVEtKNnFXSWpPM0hEeUZ1Wk9IUzJWLzZJOHFwU25BNEhZU0dSL09uZFozRTZuWFRyM0pmYnBqNUtYRlJuT3NWMjVjbjQvNHV4bFVmK1hLdjlkY2NOMzhMbGNsRmNsZzlBMTRSZVRCcDJFeTZuazZ6OFUrdzR2Slk1RSs0bnJ5Z0xnTEdEWmxCY2x1LzUvbzJPU0dneWFKMSthai9MdG43cytlNjFtUDI4cGg0Nm5RNkNBMFA1NFFNTlgyZEplYUhYaUpiR1ZGU1hOYnRQVTJxdE5Sdzh0cDBKUTJkN2ZhY254WFhqdVVmK1FuNXhOdjllK0NMM3pualMwOGV2ZnZxYks4cHJkcm45RG5EMDlIN0NRNkk5STRGYVE2MjFodlY3Rm1NeW10eDljM2d0RG9jZEZ5N01KdS8rVFk3dlFkZkVwNzNXWFJ4VWJZa3RCMWJnY2pWZnR2cE16bkhlVytvK2g2aHJVOTJ5MCtsb05BbDBVRUFJZG9lZERYc1dzMlgvQ3JvazlPU2VtVTk2NWNHTERvL2owVnQrd3Z2TC9wZC9mdjU3Smd5WnhmZ2hzenp2YWFQUnlQQytrMWk3YXlFM1RiamZjODRpRGVsc1NFUkVoUFBEb3MrZlVOYWRST1VWWlRWYjJhYnVibDFqVlJPcWF5ckpMampEK01Felc3ZkJUU2dxemZPY09OVmFxM0c1bkJTVTVIaTJOM1lpRnhPUndCTjMvTktUTHdKZy85RnRMTnJ3RGlGQllkdy8rd2VlMTlrM1pTZ3p4dHpKeXUyZjhlYVhmK1MrV2QvekdzcGZXbEhrbGRodmNLOHhKQ2YwSURJMGhwTHlRcytGUUdWMU9TWGxoU1RIOStDK21VOFJGOVdaaXFwU3orTU1Ca09Eb2YvU3VveEdvNmNDU1IwL2l6OW1rNlhCZWwvcUxzUW1EcjJKNFgwbkFlN2tueHYyTEthMG9vaFo0Kzd4K1RrSzhBOXFOTkRYa290Slh3cExjdmxxODBkTUdqYUgzS0t6RE9nK2tpZnYvZzFmclAwUHh6TVBNWHZjdmNSSGRTWStxak01aFdleDJtb3hHQXlFQlVkNlRTWHd4ZTYwWTJ1aTdMU3ZSSmJGWlFXOE50OWRrSFhDa0Zsa1pLWHgzbGQvYWZaMXhFY25NYmpYV0hZY1hrdG03Z20rZC9memhJVkVOdnU0bGhqVWN6VGcvdXlkelR0SlJsWWFHZWZTeUMvT3htd3lrOUtwTDdQSDMwZmZsS0VOTGhRYnUzQlVmelhzcjlqSVJENWIvUVpIejNqL2J1cEdTWUk3UjB4akFjdkhiL3Q1czFORkxHWS9mdjdvLy9yY3RuSHZVbllmMmVCelcwYldFYytVcEtiWTdGYlB5TTNMY2VwY09rNlhrNTVKQTd6V0d3d0cvQ3orWk9WbllEQVlTT25VQnorTFB3Nm5nL0txa21ienZEVGxjdnE5em9IajJ3a01DR2JYK2Q5YldGQ0VaMXBUV1dVeGg0NjdSM2JWV0t2Sks4cnlMRGRWam43cDVnK29xQ3JsMjNmOHl0T2Y4MWYvaThycXNtWkh3SUI3aW5YNEpYNzJEeDdmVGxsbFU0bVgzWHAzR2N5OU05MGozdGJ0WHNTeE13YzlONXAySEZyTDFvUHVFY1paZWFkNFo4bkxuc2ZOR0hNbk1aR0piTm0vZ2xFRHBqSjk5QjArYjdKRVI4VHpyVnVmWStHNnQ5aDNkQXVqQnR6Z0ZZVHMzcmtmYTNZdTROUzVkUHAxRzNaSnIvRjZvb0NOaUloSUkzWWYyY0NldEUxTjdtT3pXNXZjZnVUVVhnd1k2TmFwYjJzMnJVbi85bkVIOGRWUGY5T2l4OVlGYTJ4MkcydDJMbUQ3b2RWRWhFYnpqWnVlYm5EU09HN3dEQnhPQjJ0Mkx1Q05MLzdBN1BIM2VoSncvbVArYjF1VSsyREpwdmViM043U2FrUnlaVTVuSDZPMlhoNmJrdkpDS3F2THZTN0VEVVozc3NyR2RFbm9DYmhMdnk3YitqSDV4ZG1rSlBabVVNOHhYaWZ6VHFlVEhZZlhjSGpmTGg2YSsweURvSTNMNWVLek5XKzB1TzMxTDhEQ1F0elZqa1lObU1xN1MvN01sdjNMbVR2eG14U1g1ZE0xc1pmbkxqN0F6c05yaVkvcVRIUjRQRHNPcmVHMkd4NXQ4bm1PWk93aG85NVVqSXY1ZXI5SGhzVXdZOHhkOUVnZVFGUllMQm1kMDcwcTlCU1g1ck42NXhkTUgzVTdrZUVYQXFWQi9pR2tkT3JOMkVFM2tsOThydFdDTmNWbEJhemZzNWl6dVNjb09qL3l3MkF3a0JDZHpNU2hzK21hMk52VEgvV0R2T0FPWlBzS2txaS9HdSt2TzZjLzN1QTV3RjNaNkUvdi9waDdaanpweVJseXBYYWxybWRuNmpxZXZPdi9OcnZ2c0w0VFBTTkttL0x4aXRkYWRPSGZtTXpjRXhnTlJqckhkZk81UFNNcmpVNHhYVDAzR1BLTHp1Rnl1VHdKZnkvSDVmUTd1SFB0SE04OFJIQkFLT21uOWxGYVVVUm9zRHRnNDJjSmNBY1h6K2RscXJGV2tYWnFIeWZPcG5xV2ZSNnpKSmZESjNZeGZmVHRYc0czNnBwSy9DME5wd2JYRnhFYXpaaUIwL0QzQzJEVjlzODl3Wk9tZEVub3ljTnpuNlZIMGdCcWFxc29MaXZnOC9PZlRidkR6cHFkQzlpNmZ3VURlbHphOU5Xb3NGalBOTEV2Tjd5RDNXRW5KYkUzMzd2bnQwU0d4ZkRHZ2hmb2t0Q0xtV085ODVpbG45cVAzV0hqL3RuZnA2SzZyTUgwNmNTWUxwaE5aakp6VHloZzB3UUZiRVJFcEUzVTJLSEdBVllIMU5iOTJPdjl2NGwxVm9mNzhYV1AvZDVWR2trN2Q5S0RETzQxcHNsOS92cFJ3Nm9YOWUwL3VwV3VpYjBKYkNMUFMydDdhTzR6K0puZEkyRTI3bDNLcVhQcFBIanpqenpiMzEzeVo4Ly9VMC91b2JEMHdvVlpRblFYdWliMjRvMEZMMUJRa2tOQ2RIS0QwVFAxVFJ3Nm0rREFVTDdhL0tFbkFlZjAwYmR6Nzh5bmNQb29SNXRYbk1XYW5Rc0pEUXFudUx5QU1RT24wVG11RzBIK3Z1L2N0L2IwQy9GdHc5NGxucWtaNEI3RzczSTVXYlR4WGM4Nms5SGtjM29GdUM4R2pwNCt3SjYwalp3Nmw4NklmcE9aTWVZdTNsMzZaejVkOVRyM3pYd0tnOEhBMFRNSFdiM2pjNHJMOGhrNzZFYWZkN3NOQmtPam93WjhxWjhUeFdMMlkvWjRkNVdUeDI1OWpwWGI1L1Btb2o5aU5wazlkNUxCSGFEYW03NlpXNmM4VEhoSU5POHNlWm1oZlNaNGNwQTRuQTZ2QUpiVDVXUm83L0dOSnVRRytOc252OFpxcS9XVSt6VVlqQVQ2QnpGcXdGVFBQaGRQQnp5WGZ4cDJRcmZPZlgwR1EwS0N3bnlXejcxY3dZR2hWTmRVMEwvN1NNcXJTdGgvZEN0bWs0V0NraHdLU25LOGNtRFVWemM5NHVuNy85QmdtL3JyZ3ZyOWRUcjdHSTU2Q2JYcnF3c2E1QlJtTmpxbEN5QW1NckhSNzk2TDJleFdLcXF1YkFwVGE2dW9LaVVvSU1SbnNubVh5OFdabkdPTTdIL2g5MzAyN3lRV3N4OXhVWjFiZFB6VzdQY3QrNWZqY3JubzFya3Z0OS93R0RzT3JTWDl6SDRBYnA3NGdOZVU1dGZtUDgrZ25tT1lPTlJkYVd2KzZuOFI2cXVmREFhbWpMaUZ5TEJZcjl3MWVjVlpKRVFuKzh4bkV4a1dTM3hVWjJJaUVwZzE3aDRBaHZRZTV3bUlYNnlpdW96Tis1WlJVbEZJVWx4M0FNOTVTNjIxaGdsMWJWejFUL3AySFVwU2ZIY2l3MkxKTHo3SDBUTUhlT0hOLzNML0xzOVBpYXBicmo4bEtqQWcySk9qclA1TmxycXBZemE3RmJ2RDVsbHZzOXRZdTJzaDJ3NnVvbGZ5UVBwM0grR3pDcGpCWUNBb0lKVEtLNXg2ZDYxVHdFWkVSRnBWclFQeXFpQy9DZ3FxNi8xVVFmNzUveGRmZVpWUUQ2TUI2TjU2eDZ0djhjWjNteDBCWXJOYkd6MjV6QzNLSWpQM0JGSGhjWHk4NGpYUCtodEgzMEYwaERzQjhhbnNveXphNEw0b3ppdDJseTlkdnZVVHo3U3MraWY4THBmTGM3ZTNibjNkU1dmOVVRcnhVVW1lK2VEdWsyV1QxOFZGL1NESTRSTTdPVkt2OHRTSXZwUG8xV1VnQTN1TW9xeXltT21qNzJEVjlzOUk2ZFRITTVXaVBydkR6dUJlWTBtTTdzTHliWjh3WnFBN09lVEZ5Vkp0ZGh0YkQ2eGswNzZsRE9zemtYN2RoL1BPNHBjNWtyR1hYYW5yNmQxMUNNUDdUcVI3NTM1ZWVUVmF5ek5wZzF2OW1HM05hSUMzV3VtOS8rQ2NIM290TDkzOEljVmwrZHd4N1hFMjdmdUtpVU5tTnhwMFhMRDJUVkl6OWdBdUJ2UVl4Wk4zL3dhVDBjUUh5LzVLVkZnY0dWbEhXTGJsWTdJTHozQTI5eVM5dXd6bUc3UC9xOVZHalRTbS9xaWVXeVkvNUVsNmVTNy9OQit2ZUpXZVNRTVkwdHRkS2FaZnQrRjh1dXAxSHA3N0xIRlJuY2pJU211UThETzc0RXlqcGNucnJOajJLU3UyZlFwQWRIZzgzN3ZuZWNBOS9haXl1cnpCL25YNVRZckw4aHZrc3dBSURRcHYxV0N2bjhXZisyZC9IM0JQZVRnVmt1NHpDSE94K3RNanJwWnJyYjhXYlh5WDZwcktCdnZVQ2ZRUDlpUzFyN3ZnRGZBUHdzQ0Y3NytaWSsveXZPYU9xTHEyc3RGcGROa0ZaNml1cmFKemJJcG5YZHFwZmFRazltNjJtbUNkMXVyM3UyLzhEdnVPYm1rMEtGSlNYa2hRUUVpalU1L25USGpBNXcyS1kyY09zR25mVjE3clhDNG5kb2VkMDluSE9PTmpXdHFvL2xPSkgzT0gxN3JZeU1RRzArTnFyVFZzT2JDQ2JRZFhrUnpmZzd0bmZMZEIxVVovdndCUDFUQ2owVWludUJTdkttSkpjZDI1WVpTN0RQeSs5QzJjelR2SjNFbmZCQ0F0WXkvcHAvZjdmTDJOY2JsY3BHYnNZZldPejZtb0t1UEcwWGN3YnZDTUp2K21Cd1dFTlBrNUVRVnNSRVRrRXBUV3VnTXUrZWNETUhYQm1QckJtVXBiODhmcEtFYjBtMHpYWmlwc0xOMzBRYVBidHV4Zjd2bS92MThnTm5zdFJ6TDJNbjdJTEtKeDM1MnFycW5rMUxsMEFFOXA1Y3pjRTU2VGRtZTlmRE8rcXZuODZkMGZBekIyMEkyWGxiVHZ0aHNlNDlienovSGlXeGVTSGRiZG9heXVyV0p2K21aTUpuT0RnRTE1VlNtZnJucWQ2UEI0YnAzeXNNLzUrRlpiTFFlT2IyZmozcVU0blE1UFdkRzZFOVZaNCs3Qll2WmozOUV0ZkxUODc0UUdSekMwOXdTRzk1M1lxaU1MWnNia0VoUVVSRkJRRUNiVHRURnF4d0RRaXNGUFgweEdFMmR6VC9MdTBsZDRlTzZ6WGtrbDYvVHZQb0trK080TTZENlNBUDhnOXFadlp1VzIrU1RFSkhQM2pkOWw0Ym8zMlptNmpuN2RoaEVmbllUSlpHNDJXSE11Ly9RVnRidTZ0b3JGRzk3bHlLbTkzRFQrUHM5N2QxLzZGcFp2L1lTWWlBUnVyMWVaNU9hSkQvRG1sMy9rN2NVdk1Ydjh2UXpvUHBLZlBIUWhaOFArbzF0WnMzTUJjeWN3L1JSL0FBQWdBRWxFUVZSOWsxNWRCcEdaZTRJakdYdVlPZlp1ckxaYVBsdnpMd0J1bmZLSTV3SzEvc2lKbmFucjJMQm5TYVB0Yld4SzBZd3hkekt1aVFTcVY2cTBvc2h6UjcwcFRTVWdCZlZYbmZyOTlmMTdmdHZpMTUrYXNZZjVxLzdKRCs5L29kR2dRSE5zZHF2UHo2Y3Z1MUxYTjFsSnFiN0VtQzZYMVI1d1Q2T3JQL0tpdnJEZ1NCSmp1ckJ3L2R2Y05mMEpJc05pT1hVdTNhc0NXWE82ZCs3WEt2M3VkRG5QVndFelVPcWpPdEtybi81ZjVrMSt1TkZLZUJ2M0xpR25NTFBCMzhDeGcyNXNVTWI3eS9YdnNPL29GdTZlOFowbXA1ZzJaOG1tOThrNGw4YTlNNSs4cktUa04wLzhCaTVjbmdwYnA4NmxrMTk4emxOVnJFdDhUMjRjYzJlTGozY3UveFQvK095MzVCZG4weTlsR0RmT3ViTkZ5WnV0OWxyOFd2aSt2VjRwWUNNaUlqNGRLWVFUSlhDNkRJNFZ1MzlxRzk1QXVpTEJGZ2d3Z1o4SkFzemdienIvVS8vL3ZwYnJyUXN3QWRsWDFvNkxoMVhYMk56L2o0NUlhUFNPV3gyejJZTERZZmVNZEFFd0djMlVWQlI2U3M5MlRlakZMWk1mcExBMGp5TVpGMGF6UEg3Yno3Mk90ZTNnYWxacys1VEhiL3U1NTJUeWpRVXZlQzZVUW9QQ3VXMnFPMi9EZ1dQYk9KTnozSE0zTERZeWtlT1pod0I0NVlQbkxyeTI4K1cvNjErVTFjKzdjN21sc3c4ZDM4bFhXejZpdXJhU3lOQVk3QTY3NXc2NTArbmtUTzV4VWsvdTV0RHhIZGdkTm9iMm1jRFVFZk04YzlqZFpWWDlNQmxOOUV3ZVFNL2tBVlJXbDdNdmZRdTcwemF3WWM5aStuWWJ4cWorVXoxbFRxL0U3SmhjWW1KaWlJME53R0s1TmdJMkFPZDJYOTNqKzFuOHVXL1c5OWgvZEd1akNZSjdkeDJNelc3alNNWWVOdTlmUm5GWlBsTkczTUs0UVROWXNlMVRqcDEvWDQ0Yk5BT2IzY3E3UzE4aDdkUStyenU5OWJsY0x0NVk4TUpsdHpuMTVHNisydklSZHJ1TnUyLzhqaWMzd3FaOXkxaXpjd0g5VW9ZeGI4ckRYaGUzUVFFaFBEam5oM3kwNGxXV2JmbUk1UGdlUklSR2U4ck43eisybGZ0bVBlVzVNS3FvS2lVdFl5KzNUbm1ZUVA4Z0hwenpJejViL1MvZVh2UW41azUra041ZEJubTFhZHlnR2ZSTkdjYXBjMm4wNnpiQ3N6NnZPSXNQbC8yTisyZC9uN2pJQ3lQMWRoeGV3OURlNDY5Nnd1MlF3RER1bS9XOVp2YzdmSElYcVNkOXY5blVYNzc3cTdTaXFNVlYwODdsbndMY3YyZVQwZjA5R2hnUTNPZ0ZmVVZWR1E2bjkzU3JrdkpDZ2dOYkZ1VHUxMjJZWnpSa1U5YnNYTkJzbnJhbUJBV0craHlwQk83cFk0L2M4aE1Xckh1VDk3NzZDM0ZSblFud0QvTGtRV3NKbzlFOW5hazErbjNhcU50WXMzUGhaYi9XbHRoeGVDMzdqbTZoYTJJdlBsNytLc2tKUFJnL2VCYTl1alRzNTlmbVAwOUp1ZS9TMm5CaENsUDkwYnNYdS8yR3h4cjluczA0bCtZMUpiVzRMSjlhVzQxWFdYaUFUckVwRFhMUCtKSmRjSWErS1VPNWRjb2pYaU42NjZicU5SYThxYW91djZLcVlOY0RCV3hFUks1emhkVnd2TVFkbkRsNS90K3o1ZEI0SFlXbVdZd1FFK2oraVE2RTJLQUx5ekhubDZNRHdkU0tzMTdPWFdIQTV2UzVvejRyZ1N6ZDlFR1RJMmpxbEpRWGVrYTZBUFJNSG9qVDZTQW9JS1RSdTlLVjFlVms1cDV3NTdkcFltVE0zRWtQZXBJKytsbjhQWFBUeithZEpDc3Z3eXZIVGwzQVp1TFEyWjdoK3FrbmQ1TmJsTVhVRWJkNDlsdTc2OHRtWDFOanp1V2ZadFgyenppVmZaVGd3RkR1bVBZdEJsNlV3RENuTUpNUHZ2cGYvUDBDR2RwbkFtTUdUbStRc0RnNE1Jd1pZKzhpSVRxNTNycFFKZ3lkeGZnaE0wazd0WSt0QjFmeTl1S1grTmF0ejlFNUxnVzVPbllmMmVpWkhsRG40bndHQUd0M0xXUkk3M0hFaENkNDdidGkyM3oycEczRTZYUXl0TTk0dm5IVDB4Z05SajVhOFNxbnM0OXkzOHluK0h6dHY4a3VPTU9vQVZNWjNHc3NuNi81TncvTS9rR0RxWFBnem12dzNDTXR6NG55NGx2ZUkwUnFyVFYwanV2R3RKRzNlWld6SDlGdk1wR2hNUXpvTWRMbmNiSUx6L0RJTFQrbXRLS0k4SkFvRHAzWXllb2RYM2lTcHRaTlhRVDN5TEZhV3cxLytmQVhublZPbDVNZXlRUDRlTVdyeEVWMVp1eWdHeG5TYXl6Z25wcVFtWE9jRmR2bUV4SVU3dm5NMU9WdUNBNEk5WHhHdGgxY3pkWURLK2tjMjYzUktrR3J0bitPM1dIejVIOXBTK292My8xVldKTHJQWTNNNVlKR3BvYlUzVERZZm5BMWh2UFRnYUxENHowQm04S1NYSnd1Si92U043UHo4RnFLeXd1OHBrcTVYQzVPWmFmVE42VmxpVnVEQThPYXZSa0I3bWxiVnhLd2lZbElvTlpXUTJsRnNjOUtSeGF6aGJ1bVA4R0NkVzl5OFBnT2t1TjdBQzAvT1hDNVhCdyt1YXZWK3YxcUthc29ac1gyK2FTZTNNM29BVGN3ZS95OUZKYm1zWGJYUWo1Yy9qYzZ4WFpseW9oYnZBSjBONDYrRTV1ajhkLzk5b09ycWFxcDhFeHA4cVZUck8rL205VzFWY3hmOVUrdkVieDEzL21mcm5yZGE5OEhaditnUlRkTmh2ZWQ1SlhucDA1aFNTNy8vT0wzUER6MzJRYkhLYXNvcHNaYWZVVkpwcThIQ3RpSWlGd25IQzczYUprVEpYQ2krUHkvSlZCMkNlZGlvWDdld1plWVFJaTVLQ0FUZm5tanVkdFVZbXhYSHByN2pOZTZ3eWQyc2Z2SUJnYjNHc3ZRUHVOeE9oMGNPM09RbUloRW9pUGlLUzdMWjhuRzkwbUlTV2I2cU5zOUo5bmdQc25OSzhyQ2FEQ3k2NGp2WWVmWkJXZjRaT1UvZUhUZVQwbU9iendSeVo2MGpSdzh0cjFGbFpLRzlwbEFqNlFCSkVRbmUzSUFGSlRrVUZTVzd6V3RvbHZuZnBjOGZhcXdOSmNQdnZvcng4OGV4bXd5TTJiZ05DWVBuK3Z6T0oxaXUvS2RPMzlOWkdoTW83a0lVak4yczNySEYzUzcrL2tHMnd3R0EvMjZEYU5mdDJIa0YyYzNXOXBXcmt5dkxvTThPWldhRXhvWTdxbU1VcWRMUWs5aUloTG8zMzBFRnJNZis0OXVaZldPTHdnTkN1ZlJlVDhsSVRxSmtNQXdULzZsbXlkK2c4S1NITjViK2dwVFI4NWo3S0FiRzVTRXZkeVJYd0REK2s0Z0pqS1JOeGE4d0hmdStCWFJFZkVzMmZnK1NmRTlHTkxiZldHV21yR0hMZnVYODlpOG4yRTBHaW1yTE9HejFXOHdhZGhOVEJvMmg1eUNUQmF1ZTRzQlBVWXhlL3k5Vk5WVWVJMFVPSGJtQURzT3IrV09hZDVWZ0JKanVqQ3EvMVJXYnA5UFRzRVpyd3ZCVVFPbWNpbzduWVhyM2lJNE1LeEJRbHVBazJlUHNHcjdaMHdhTm9mKzNZZjdmSDN1S2x0ckdkRnYwbVgvanVwVVZKZng5dUtYbXQydnVTbFI2cStHL2RVOXFSL2ZTYnFRbFA2RFpYOGpJalNhV2VQdThVeERxVk0zSmVxeFczL21OU1ZxLzlHdHJOZzJuK3JhU2d3R0F3YURnVjVkQnRFbHNSZVZWV1ZrNXA3dzdGZFNYc2poazd0SWpPbkN3QjZqOExNRU5ObG5YNGU2a1M0bno2WXlyTzhFbi91Y3l6OU4rdW45eEVjbmtaV1h3ZHVMLzhROU01NzBKRnUyMjIxZUkxanJCekZ5QzgrMmVyOGZ6enpNdnhlOFNHVk5PWkZoc1Z5Sm5JSk10aDVjeVpHTVBRVDRCWEg3RFk5NXB2dEZoOGR4MS9Rbk9EZDRKc3UzZnNLSHkvNUdTbUp2dmpubmh4aU5ScCtqYnVxckcvSFd2NXZ2NzRuNmJIWWJMcGVMWFlmWHNXcjdaeVRHZEcxd1RuRnhXZS9tbEZXV3NQL29GaVlObXdQUWFKNmEwc29pQUo5Sm1lditsblM3akNsZDF4TUZiRVJFcmtHVk5qaGE3RDFxNW5RWjJKM05QeGJBYklTVU1PZ2VBVDBqb0VjazlJcUVvR3YwcjBhZ2Y1Qm4zamJBaGoxTDJYMWtBLzI3ajJEZTVJY3dHbzFVMTFieDN0Sy9jTVBJZVl4SW5FUktZbTlNUmpNTDE3L0Y1djNMdVhYcUkxNVZFT0xQSnlKdUxHQnpOWVFHaGZ1c3hIQ3hpeE1UdGtSR1Zob1dzeDhqKzA5aDRwRFpEWEtRdUZ3dXp3bGJaWFU1Ly96OC96VjV2THFreWYvODR2Zk5QdmQvM2ZkN2dnTkRMN25OMGpKaHdSRXRya1FETkFqWTlFMFpTbFZOSlllTzcyRExnUlZVMVZRd2Z2Qk1KZ3lkamNsb3dtYTNVVkZkaHVWODVUS0wyY0tETi8rSVQxZTl6cHFkQzlpWnVvNXYzLzVMcno2MjJhOHNHZGEyZ3l1SmkrcmtDVVNaelg2czM3T0lnVDFIWVRLYVNJcnJUbDVSRmdlT2JXTm9uL0dFQlVjd2NlaHNOdXhaUXI5dXcwbUlTZVlIOS8zZTgzc0o4QXYwbEx3SHlDOCtod0dEejJCcnA5aXVQRHozV1o4VnNPWk5mcGgvTDN5UmMzbW5mQVlBZHFhdW8wL1hJVjRqNGk2V1hYQUd1OFBXNHRFVVRRa1BpV3FWcE1QcXI4YjdxODdrWVhQNGVPVnI1QlZsY2MrTUo3Mm5tZmg0Ym5DUHNoblVjelFwbmZyNEhJMDVhc0JVam1Uc1plbm1EK2pmZlFRaGdXRXNXUGNtT3c2dFlkYTRleGd6Y0pyUDR4YVY1bkhnMlBabTIzd2xKYjNCUFZVM0xySVRoMC91OGhtd3ljdzl5VWZMLzA1TVJBSVAzZndNbWJrbitIVFY2N3p4eFI4OCtXQjJwMjFrZDlwR3I4ZjVXOXpUNDY1R3Y4ZEVKRENxLzFST1pLVjZ2WDZIMCtIMVBuZTVuSjVscDlQM3laWEY3RWRSYVI3VFJ0M084TDRUZmVZbjZoVGJsVWZuL1lUVWs3dXgyYTB0VHJqc2F1UTU2enVXZVlpdCsxZHdOdThrRHFlRDNLS3o5RXdleUtDZVRWZS9iSXJENlNEalhCb2I5aTRoNlh5NWRnT0dSdHRUVkpxSDBXQWtJaVM2d2JiVWpOM0VSeWNSSFI1MzJlMjVIbHlqcDk0aUl0Y1h1eE1PRmNDT2JOaWU3UTdPdEZTWW4zZGdwa2VFTzFoamJQMUNQZTFlUlZVWnk3ZCt3dUdUdStqZGRUQXp4dHhKZVZVcEFOYnpaVmhyck5XVVZyaFA0cm9tOXVhbThmZngxWmFQK01mODU1azBiQTRqKzA5dE1Gcmc2L0tYRDMvaGRTY1NmT2V3cWZPemgxOXA4Y2xoeitRQjNIN0R0M3lPcUttc0x1ZGZYL3lCNmFOdloxRFAwVmpNZnA1eXA3NVUxMWF4N2VBcUFPd09HMk1IM1VpQVgyQ2oremVXTzBXdW5NMXViVkhTMmZxY1RvZFhoWndsbXo1Z2I5b20vUDBDR05abklxTUdUT1hZbVlPZU84Q3BKM2RqdGRYU3JYTmZ6MlA4TFA0OE1Qc0g3RW5iaE5WVzR4V3NjYmxjdlBEbUR5NzdOV1hsbmVKSXhsN3VtZkZkejdyeFEyYXlLM1VkKzlLM01LTGZKTUtDSXhqZWR4THJkaTlpWU0vUm1FMW14ZzJleWI2alcxaTY2UU1lbXZzTVJXVjVEWko4WDJpanU5SkxZNys3K09na0hwdjNVd0F5enFWN3FndUJlNnFQeGV6SG5yUk5sRmE0N3o2bm45NVBUbUVtUFpMNjQzUTUyWnUrMmJOL1JFZzAzWk11M0lIT3pEMUJVRURJK2VralY2WTFrZzZydjVydXJ6cEo4ZDE1Yk43UDJIOXNLeTZYazYwSFZ1Sm5DY0JrTkxFM2ZUTitGdjhHMzNWSjhkMUphbVFFWmtsNUlldDJmY21CNDl2cDFXVVF0MDE5RkxQSnpPQmVZMW02K1FQKzgrWC9NS0xmWkthUHZyM0I5K3VwYyttZTBUbE5zVHRzWHROV0w4ZWtZWFA0Yk0wYm5Ncy83Y2x0NG5LNTJMeC9PZXQyZlVsc1ZDY2VtUDBEL0N6KzlFanF6NE56ZnNTT3cyc0lEM1ZmNEEvc01ZcnhnMmQ2am5mNDVDNnZoTW10MWU5MUlrS2pHZGh6Rk9FaFVaN0tqUUFMMTcvRnd2VnZlWmJYN3ZyU2Ezcnh4ZE45OXFadDR1RDVvTmo2M1l0WXYzdFI0NytrZWxidCtKeG52L25IQnV2TEtrczRjR3licHk5UFpSOXRkcXFTeStta3BLS1FFZjBtMDd2ckVMb205TUpvTkpLYXNlZDhaYjhMOG91enFhbXRhckFlb0YvS01Bd0dBK2Z5VDJOMzJEaDI1aUNqK2svMUpDVU9EWTdnNkprRGRFN3Y1dlczb2NaV3piYURxMGpwMUtmQnVjYTUvTk9jT0p2S1hUZCt1MFcvbCt1WkFqWWlJaDFVUVRWc093YzdjMkJQTGxUYm0zOU1wNUR6Z1ptNm4waUliZnc2K2JyaGNEclllWGd0NjNjdnh1RzBNM3Y4dlN6YjhqRkhUeDlvc08vV0F5czlwVmpyakJzOGc5UFpSMW14YlQ2Yjl5OW56TURwWGdHTDZ0cEtjZ295ci9odXBTOFZWV1VjTzNNUWc4SEFtSUhUR3VRYlNEdTFqL3ppYko4QmxLWktiVmJYVnVGdzJER2REejVGaE1ZME9vMnFvcnFNc3NwaVQ0SkVQNHUvWjVpMEwwczNmd2k0SzZxczN2RUYyUVZuZUdEMkQ5b3MwSFU5TTV2TTNIblJkSUhtSE1zOHhLSGpPenpMdlpJSDBqV3hGMzFUaG1FMm1YRzVYS3plOFFXMTU0T2NRUUVoVEI5OWU0T1JYUWFEd2VlMEhvUEI0TFBpV0dNdW50S1RkbW92bldPOXk5ZUdCb1V6ZXVBMHIvZjgyRUUzRXVBZmhPTjh3bXlMMmNKTkUrNm5xcm9jbDh0RlluU1hTMnBIZmZVdnZBK2YyT21WYlB4aWdmN0JUVmJzNlpVODBDc0FjRGIzQkgyNkRtbHhzTFVwd1lHaDNEbjlpV2IzYTZyRXIvckwyOFg5VlY5a1dBeFRSOXlDM1dGbjlZNHZQRGxFZ2dORG1UWHVuaWEvayt2VVdtdjRZdTEvT0o1NUNIKy9BR2FOdTRmUkEyN3dQTFpUYkZjZW0vY3pOdXhkd3FhOVgxRlJWY3E5TTUvME9zYndmcE9ZTStIK1pwL3I0eFd2WGZIZnJmN2RSN0F6ZFIwcnQ4L25vWnVmd1dBd1VGMWJ5YmFEcXhqVWF3eHpKanpnTmFXdWMxd0t0OGM5QnJnVDlzZEZkU1loNWtMUXlHcXY5VHArYS9VN3dOUVJ0K0E2bjhFdk9hRUh5UW51b09pRGMzN2tXZS9MOWtOcnFLcTVNQlZyMnVqYnZRb1pYSXFMcDh2VnQyYm5Bcy8vSTBOam1EQ2s4UnNqNEo3dTJydnI0QWJydnpyL045Z1hYOXY2ZGgyS3dXREE2WElTSEJqS0xaTWU5RHJ1NUdFMzg4VzYvL0RsaG5lOEhtYzJXVWlLNzg3TkU3L2h0ZDdsY3JGeSszeTZKdmFpWHl1TUZMeldHVnkreHYrSmlFaTdVMzhVelk1c09OWEVLQm8vRTNRTGJ4aWNDYmgyaXVONHVkSktPVG1GWjNsNzBaOUlpRWxtem9RSGlJMU1KS2NnMDJ1Zldsc05ieTkraVpIOXB6Qzh6MFN2YldFaFVRVDRCYkx2NkJZMjdmdUsyZVB2ODFTZmVIdnhTdzBxaFR3Njc2ZlVXcXY1WU5sZnZYTFkxRldKK3ZHRGYvSlVUVmk2K1VPdkhEWTJ1NDJ6dVNkWXQzdVIxeDNTbnNrRGVHQjJ3N3ZjaXphOFM5cXBmZnprb2VielZQejJYOTlsUk45SjlPOHhrb1hyM21MT2hQdEpUdWpKSDk5NWhwSDlwelI2Z244a1l5K2ZybnFkTzZjL3dZQm1LbnpzT0x5V1pWcytwbi8zRWR3MS9RblBjbytrL3N5YjhuQ0xwblJkamdMTGdmTlZvbUt4V0M0LzMwWjdjeVh2ZlpmTGhjdmxhcFVMZjEvcXBnbGNyZU0zcFg3Vk12SE40WFRnZERyYXhRaTI2N1cvNmk3RFdoS29xVy85N3NYNCt3VXdwUGY0SnZPUlplYWVKRFFvbklqUWh0TlJ2azVsbFNYODY0dmZNNnIvVkNZUHY5bXo3bEttWW9yYjViNW5Xb3ZOYnIzaTc0d05lNWF3NC9CYXZuM0hyNzcyOTBCSFBCZTQvcjRaUlVRNmtJSnE5eFNuSGRuTmo2SkpDWU14bldCMElneU1hZDBxVE5lNmhPZ2t2bnZYcjcxS3N0YS9vd2Z1RVNmZ3Z2Tjc4Ylk2dy90T1pGaWZDUTFPcFBwMEhjS2tZWE1vcXl6bWs1WC84TnJtckRjdjNuWCticXZkWWErMzdzSjlsUjJIMTdKcSsyZll6K2QvQ2ZRUHBtZnlBUHAwSFVLUHBBR1gvTHA5dmI3MDAvdlprNzZKeU5BWW9zUGpQUmRSTmVlMyszSW01empnbnZ2Zm1MTEtFbFp0LzR4REozYVNITitEZVpNZkFtRDBnQnR3T095czNQNFovNWovUE5ORzNjN2dYbVBheFVYa3RhNHVpZW5WMGhhQm1qclg0OFgvcFRJWlRVM2V6Zjg2WGEvOWRibWZ2eWtqNXJab3Y2WVMybitkd29JamVQcitGengvNCtyV3lhVnJxMEJObmRiNDJ6eHU4QXpHRDVsMTNYN3VMNVYrU3lJaTdjaWxqS0lKTU1Hd2VCaVRDR003dVNzMHllV3ptUDE1NmIyZk5MdmY1djNMMlhGNGJhUGJ4dytlNlZXUkNkeFRRanJGZGlVc09KSkJQVWNUSEJqcUdTN3RxMExMS3g4ODU3VmNsMkF4UGlxSnlMQlllbmNaVE84dWcwbUs3NDdCWU1CcXEyWDNrUTArMjVOWGxJWE5ibTB3alF2d0pCRUdPSGpjUGRlK29ycU00WDBuTW5QczNaNEVpUkdoMGFTZTNJM1JhR3B3Tjdlc29waTAwL3VJaVVqd0pGcXVVMnV0NFhUMlVRNmYzTVdSakQwNG5BNUc5cC9DakRGM2VRMkJIemQ0QmdreFhWaXk4VDJXYkhxZlZkcy9ZMkNQVVhUcjNJLzQ2Q1Npd21MYi9DUlZSRVF1bnk3T3BZNXV5RndhVFlrU0VXa0gwb3RnK1NsWWN4b3FtaWkya1JRQ296dTVnelJEWXQzVm5PVEtwMFNCZTZwUlkwR1BTOUU1cnB2WFhjMzg0bXpNSmd1UllURmUrNVdVRjNMRVIzSy9pNldkMmtkZVVWYVRaYjNMS2t2NHk0Yy92K1MyQmdXRWVKSWJuc3c2d3Z4Vi8yVHU1QWNibEFrOWVmWUlTN2Q4U0ZGcFhvTmorRnNDU0k3dndheng5M29xUFp6TU9zTHlyWjlRVUpLRHkrWENaRFRSTjJVWUU0Yk9ickpDbGNQcFlGLzZGbmFscmlPM0tNdXpmdHFvMjVwTVl0d1NIWEVZZEV2a0hIVGh0Q3FZSlNJaTBoUTd0WlJZMG9tTmpTVW1KcWJEbkFzb1lDTWkwa1pLYTJGWkJxdzQxWGhWSjRzUmhzYTVwem1ON1FTSndiNzN1OTYxUnNCRzNOT2ltc3FIMEZKMmg1MlBsditkOEpBb1VqcjFvV2Z5d0VzK2JrRkpEc2N6RDFOWW1zdnM4ZmRlOGRTTmF6WmdjOENGMDZhQWpZaUlTRlBzMUZCaU9kcmhBallhbXlZaThqV3lPV0ZMbG5zMHphNGNjUG9JbVNjRXV3TTBveE5oV0J6NHQ0OFVBM0lkYUkxZ0RiaUh2bjl6enROWGRJeVlpSVFtYytLSW16blFoVlVCR3hFUmtTYlpYRlVZREFaTUpsT0htbWF0Z0kySXlOZWdic3JUMmpOUWJtMjRQZGdDMDdyQTdHN1FKNnJoZGhFUlh3SmpYRmdybmVEUS9FZ1JFUkZmbk5pb01oUmdOQnF4V0N3SzJJaUlpSHZLMC9KVHNEekQ5NVFuQXpBODNoMmttWmprbnY0a0luSXBnaUtNVkJYWXNaVVpjSCtyaUlpSXlBVXVhaWpGYnF3a3lCeUVuNTlmbTFZeHZGUUsySWlJdENLN0U3YWNjd2RwZGpZeTVhbFRDTXhLZ1ZuZFZObEpSSzVjZUZjWEJVZHNZRmZsRFJFUmtmcXNWRkZtT0lQRmJDRWtKS1RENUs2cG80Q05pRWdycUxMRHdtUHcyVkVvcVcyNFBjQU1VNUxjbzJrR3hYNzk3Uk9SYTVQQllNQnNOaFBlczVxaUUxWU10Z0NNT3IwVEVaSHJuQk03dFpSU2FqaU55V1FpSkNTRWlJZ0l6R2F6cGtTSmlGd3ZTbXBoZmpvc09nR1ZQc3B4RDRwMUIybW1KRU9Ba2dkZk5VWS9sVGFXeHRseFIxRTcwZ25hcFRBYWpmajcreE9TWEU1UmRnbkcybERNemdCY2dCbi90bTZlaUlqSTE4SmhxTVhsQWh0VlZKT1B6VmlKeFd3aE1EQ1FxS2dvQWdJQ090UjBLRkRBUmtUa3N1UlZ3VWRwOE5WSmQrV24rbUlEWVdZM2Q2QkdaYmkvSmo2bW5vbGNjTzIvUWN4bU02R2hvVmdzRmtwTFM2bW95TUZ1dCtOME9uRzVydjNYTHlJaVVzZGdNR0EwR2dreUJ4RVNFa0o0ZURpQmdZR1lUQjN2N3FrQ05pSWlsK0IwR1h5UUNtc3pHK2FuNlJFQjkvZUR5VWxndkRadjVMZGJLbTBzVGVtb3BUd3ZsZGxzSmlqSW5WQXhJaUlDcTlXS3pXYkQ0WEFvYUNNaUl0ZUZ1ci8zRm9zRlB6OC9MQllMWnJPNXc0MnNxYU9BalloSUM2UVd1Z00xMjdJYmJoc1U0dzdVakU3OCt0c2xiaXB0TEkzcHlLVThMMGZkNnpTYnpRUUVCT0J5dVJTc0VSR1I2NHJCWUdqdzAxRXBZQ01pMG9RZDJmQmhHaHpNYjdodFRDSjhvei8wai83NjJ5WGVWTnBZZk92WXBUd3ZWMGMvT1JVUkVSRTNCV3hFUkM3aWRNR0dzL0RoRVRoUjRyM05hSEFuRVA1bWYrZ2ExamJ0RTk5VTJsZ3UxdEZMZVlxSWlNajFUUUViRVpIemJFNVluZ0dmcE1PNUN1OXRGaVBNVElINytpbVJjSHVrMHNaUzM4V2xQSU9EZ3p0a0tVOFJFUkc1dmhsY210Z3NJc0tHcy9DUGZlN3FUL1VGbW1GdUQ3aW5EMFFHdEUzYnBPWHNkanZsNWVVVVpWZXF0UEYxeGxjcFQ3UFpUR0JnSURFeE1ZU0VoR0EySzRnbklpSWlIWWNDTmlKeVhUdFREcS9zZ2dNWDVhZ0o4NFBiZThIdHZTRkVzeWc2Rkx2ZFRrMU56Zm5TeGhVcWJYeWRxU3ZsYVRhYlBhVThBd0lDRkt3UkVSR1JEa2NCR3hHNUxsWGE0TTFEOE9WeDcvTGNNWUZ3ZHgvM3FCcC9VOXUxVDY2TTArbkVicmRqczlsVTJ2ZzZjcTJWOGhRUkVaSHJtd0kySW5KZGNRRkxUc0IvRGtLWjljTDZBSk83TlBlOWZjR3NhN3RyUWwwNTQvby9jdTI3bGtwNWlvaUl5UFZOQVJzUnVXNGNLWVEvNzRLVHBkN3JweVREVThNZ1dqbHFSRVJFUkVTa25kQ0ViaEc1NWhYV3dPdjdZTTBaNy9YSm9mRHNLQmdZMHpidEVoRVJFUkVSYVl3Q05pSnl6Ykk3M1NXNlAwaUZHc2VGOWNFV2VIZ0EzTllMakpvdElTSWlJaUlpN1pBQ05pSnlUZHB5RGw3YkM5bVYzdXRuZDRNbkJrTzRxanlMaUlpSWlFZzdwb0NOaUZ4VHpsYkFYM2JCM2p6djliMGk0VWNqb1hkazI3UkxSRVJFUkVUa1VpaGdJeUxYQkJmd2FicTcrcFBkZVdGOXVEODhQdGc5c2them4wUkVSRVJFcEtOUXdFWkVPcnlpR3ZqZFZqaVlmMkdkMFFDMzlvUkhCMEdRdnVsRVJFUkVSS1NEMFdXTWlIUm9XOC9CaTl1aDBuWmgzWUFZZC9XbkxxRnQxeTRSRVJFUkVaRXJvWUNOaUhSSTFYYjQ2eDVZY2VyQ09uOFRmSGNvM05Lajdkb2xJaUlpSWlMU0doU3dFWkVPSjcwSW50OENlVlVYMXZXTWdGK05oNlNRdG11WGlJaUlpSWhJYTFIQVJrUTZES2NMM2syRjkxUGQvd2QzSXVINytzRWpBOEdrck1JaUlpSWlJbktOVU1CR1JEcUUzQ3I0N1JiMzZKbzYwWUh3NjNIdW5EVWlJaUlpSWlMWEVnVnNSS1RkVzVZQmY5L3J6bHRUWjFvWGVIb0VCRnZhcmwwaUlpSWlJaUpYaXdJMkl0SnVWZGpjRmFDMm5idXdMc2dNUHhrTms1TGFybDBpSWlJaUlpSlhtd0kySXRJdUhjaUgzMjJGNHBvTDYvcEh3Ni9IUTB4ZzI3VkxSRVJFUkVUazY2Q0FqWWkwSzNZbnZIRVE1cWRmV0djeXVKTUszOXNYakVvc0xDSWlJaUlpMXdFRmJFU2szU2lwaFY5dTlFNHMzRGtFZmpNQnVvVzNYYnRFUkVSRVJFUytiZ3JZaUVpN2NMd0VmcmtCQ3V0TmdicWxCenc1RlB4TWJkY3VFUkVSRVJHUnRxQ0FqWWkwdVExbjRiKzNRNjNEdmV4bmdsK09oUW1kMjdaZElpSWlJaUlpYlVVQkd4RnBVMjhkZ3ZkU0x5ekhCc0lmSm1zS2xJaUlpSWlJWE44VXNCR1JObEhqZ0Q5c2hTMzFTbmIzaVlJWEprT1lYOXUxUzBSRVJFUkVwRDFRd0VaRXZuWjVWZkNMRFhDcTdNSzY2VjNneDZQQllteTdkb21JaUlpSWlMUVhDdGlJeU5mcWNBSDhuMDFRWm5Vdkc0QW5oc0E5ZmRxMFdTSWlJaUlpSXUyS0FqWWk4clZabGdFdjd3S255NzBjWUliZlRvRGg4VzNiTGhFUkVSRVJrZlpHQVJzUnVlcWNMbmh0SDN4eDdNSzYrQ0I0WVFwMENXMjdkb21JaUlpSWlMUlhDdGlJeUZWbGM4THptMkZiOW9WMWcyUGgrUWtRcXVUQ0lpSWlJaUlpUGlsZ0l5SlhUWTBkZnJiQm5iZW16cXdVZUhZVUdBMXQxeTRSRVJFUkVaSDJUZ0ViRWJrcUttenc0N1Z3dk1TOWJEVEFVMFBodGw1dDJ5NFJFUkVSRVpHT1FBRWJFV2wxSmJYd296V1FXZTVlTmhuZ2R4TmhkR0xidGt0RVJFUkVSS1NqVU1CR1JGcFZYcFU3V0pOYjVWNzJNOEgvbTZoS1VDSWlJaUlpSXBkQ0FSc1JhVFZaRmU1Z1RWR05lem5JREM5T2dmN1JiZHN1RVJFUkVSR1Jqa1lCR3hGcEZSbWw4T3hhS0xPNmw0TXQ4T2RwMEQyOGJkc2xJaUlpSWlMU0VTbGdJeUpYTEswSWZySU9xdTN1NVFoL2VPa0c2QnJXdHUwU0VSRVJFUkhwcUJTd0VaRXJzaThQZnJFUnJBNzNjblFBdkRJZEVvUGJ0bDBpSWlJaUlpSWRtUUkySW5MWjl1UzZnelYycDNzNUlSaGV2Z0hpZ3RxMlhTSWlJaUlpSWgyZEFqWWljbGxTQytHWDlZSTFuVVBnTDlQZDA2RkVSRVJFUkVUa3loamJ1Z0VpMHZFY0xZYWZyZ2ZiK1dCTnQzRDQ2NDBLMW9pSWlJaUlpTFFXQld4RTVKS2NMbk1uR0s0NW4yQzRYelM4TWczQy9OcTJYU0lpSWlJaUl0Y1NUWWtTa1JZN1d3SFBySVZLbTN1NWV6ajhjU29FbU5xMlhTSWlJaUlpSXRjYWpiQVJrUmJKcTRKbjFrQnByWHM1S1FUK2RJT0NOU0lpSWlJaUlsZURBallpMHF6Q0d2ZkltcUlhOTNKc0lMeDBnNlpCaVlpSWlGdXRTUG9BQUNBQVNVUkJWSWlJWEMwSzJJaElrOHFzN3BFMU9aWHU1VEEvZUhrYVJBZTJiYnRFUkVSRVJFU3VaUXJZaUVpakttM3c3RnJJcW5BdkI1cmRPV3NTZzl1MlhTSWlJaUlpSXRjNkpSMFdFWjlxSFBEamRaQlI2bDYyR09IRnlkQWpvbTNiSlNJaWphdW9xS0Npb29MYTJsb01CZ00ybTYydG0zVE5NWnZOdUZ3dS9QMzlDUWtKSVRnNEdJUEJnTUZnYU91bWlZaklOY2JnY3JsY2JkMElFV2xmbkM1NGJnUHN5WFV2R3czd2gwa3dNcUZ0MnlVaUlvM0x5Y21ocXFvS25kcDlmUXdHQS83Ky9zVEd4bUkybXpFYU5YaGRSRVJhai82cWlFZ0RyKzI3RUt3QmVHNk1nalVpSXUxWlptWW1sWldWQ3RaOHpWd3VGelUxTlp3OWU1YnE2bW9jRGtkYk4wbEVSSzRoQ3RpSWlKZGxHZkRGc1F2TFQ0K0FhVjNhcmowaUl0SzBuSndjckZacld6Zmp1dVp5dWNqSnlhR2lva0pCR3hFUmFUVUsySWlJeC81OGVIblhoZVVIKzhNdFBkcXVQU0lpMHJTS2lncXFxNnZidWhtQ08yaFRVRkJBYlcwdFRxZXpyWnNqSWlMWEFBVnNSQVNBc3hYd2Z6YTY4OWNBVEU2Q2h3ZTJiWnRFUktScDVlWGxDZzYwRXdhREFidmRUbGxabVViWmlJaElxMURBUmtRb3Q4TFAxa0dWM2IzY0p3cCtQclp0MnlRaUlzMnJyYTF0NnlaSVBVYWprZkx5Y3V4MnUvSUorYkI5OGtSMjMzb0w1OTU3RjJkdFRWczNSMFNrM1ZQQVJ1UTZaM2ZDTHpkQ2JwVjdPU29BZmovSlhjWmJSRVRhTjVXU2JuOXNOaHRXcTFVQkd4K1N2dlU0MXR3Y2p2N3k1MnliTkpHOFJWKzJkWk5FUk5vMVhaS0pYT2YrWndla0Zyci9iekhDSHlaRGhIL2J0a2xFUkZyR2JyZTNkUk9rSHFQUmlNUGh3R3ExYXFxYUQ1MGZmb1J4MjNiUzkrVlgvajk3ZHg3ZHhKbm1pLzhycVNRdnNyeHYyQmhzTUdZTmk0R1lQUkFnYmhKSUlDdlFTYWZUM1VsNk10MDNjMDlQWnU3ODVzeHlaazdmTytmTzNEbkpuWnZ1VEhkbm9hZERKMmtTQWdsTHdrNVlIQnZzWUJ0c3NNM2lCVzk0MDJhcEpGWDkvaEFxVzFoZXNWMnkvZjJjd3puMWxrcFZqeVFMVzQrZTkza2hPUjI0OHJQWDBQREp4MnFIUlVRVXRKaXdJWnJBL2xnR0hLL3VHditQSENBeldyMTRpSWlJeGpwWmxqa2xxaC9KVHoyTm5KUGZJR0xPSEpTLzhRdTBuVG1qZGtoRVJFR0pDUnVpQ1Nydk52QnVTZGY0dVZuQVEybnF4VU5FUktQUDRYQ2d2cjdlTDdsdzZ0UXB2UC8rKzhwWWxtV2NPblVLYlcxdGFvUUlBRGh3NEFCT25UbzFwUHU2M1c2MHQ3ZWpwcVlHbHk5ZlJuRnhjYS9IdnYzMjIzM2VUc05ISHhPREJYLzRJMEpTVTFIMjMvOGJQQmFMMmlFUkVRVWRRZTBBaUdqMDNUSUQvM1MrYTd3a0dmakpmUFhpSVNJaWRaU1VsT0RVcVZQNHlVOStndWhvYjRsbGMzTXpRa05EbFdNY0RnZHFhbXBRVkZTRXRXdlhZdUhDaFg3bjZPam9RRU5EZzk4K25VNkh6TXhNQU1EKy9mdHgrL2J0Z05mWGFyVjQ1WlZYK295eG9hRUJWNjVjUVc1dTdvQWVVMEZCQWVycjYyRTJtMkUybTJHejJYckVObWZPSEFoQ3p6K0RuVTduc0V3elkzWE53T2pqNGpEMzEvK0p3aWUyNE9iLys3K1kvamQvcTNaSVJFUkJoUWtib2dtbTB3MzgzUmxBdkx2aTZCUVQ4QThyQUxhdEpDS2FlSXFMaTVHUmthRWthd0J2d2lZckswc1poNFdGWWZ2MjdUaHg0Z1NPSERrQ3M5bU1OV3ZXS0xmWDFOVGcwS0ZEME92MUFBQkpraEFTRXFJa2JPeDJPNHhHSStiT25ldDM3WnFhR2xSVlZmbnRxNnlzaE4xdTk5dFhVVkVCQUJCRnNjL3FsL1QwZEVSR1JxS3pzeE50Ylcwd0dvMklpNHREZVhrNU1qTXpNWHYyYkVSR1JpSXFLZ3FDSU9EU3BVdkl5OHZEcTYrK09waW5qSVpaNUlLRm1QelNqMUgzL251WTh0UFhvSStKVVRza0lxS2d3WVFOMFFUenl6emd0dFc3SFM0QXYxd0RoUEYvQWlLaUNhZXVyZzZ0cmExWXQyNmRzczlxdGNKcXRTSXBLY252V0VFUXNISGpScVNscFNFdHJlZjhXWVBCZ05kZmZ4MEFVRmhZaVBQbnovdmRIaHNiaSt6czdCNzN1emRoODkxMzM2R3VyczV2bnlpS0VBUUJaOCtlN2ZQeGJOMjZGWkdSa1ZpelpvMWZRdW42OWV1WU5HbVNra0R5OFhnOGNMbGNmWjZUUnNma2wxOUI3ZnZ2b3VhM3Y4RzB2L3BydGNNaElnb2EvSmhHTklGOFh1SHRYUU1BV2czd1Q2dUFTVVoxWXlJaUluVTBOallDQUQ3OTlOTWV0eDA2ZEFpSERoM3E5eHh2dlBIR3NNYjA5Tk5QKzQwTEN3dHg3Tmd4dlBEQ0M0aVBqeC9XYTFId0NFMUpRZndqdWFqZi9RZGt2UEZYWEs2ZWlPZ3VKbXlJSm9ocmJjQ3Z2K3NhLzlsQ1lHR2lldkVRRVpHNnBrMmJCcFBKNUxldm9LQUE3ZTN0MkxoeDQ3QmVxN1cxRllXRmhYNzdhbXBxK3J5UEpFbTRlUEVpMHRQVEI1eXNzVmdzK095enovejJPUndPRkJRVTRQTGx5OHErbkp5Y0FVWk9veVZwMjVPNDg5VmhXSXFLRUJtZ0dvdUlhQ0ppd29ab0FyQzZ2SDFyUEhkN0lDNU5CcmJOVURjbUlpSlNWM1IwdEYvdkdvL0hnOE9IRDJQR2pCbVlNV053dnlSa1dWWVNNSUZXaytybzZNQ1ZLMWY4OXQzYnEyYlhybDErOS9VdGoyMnhXUERtbTI4T0tJN1ZxMWRqNXN5WnlyaXBxUWxOVFUxSVNrcENTa3FLc2o4bUpxYkg5VWxkc1ErdEJiUmEzRG55TlJNMlJFUjNNV0ZETkFIODh6bWdwZE83SFJjRy9PMXlkZU1oSXFMZ2MrdldMVGdjRG9TRmhlSG16WnU5SHFmUmFEQjE2bFMvZlM2WEN4OTk5SkV5RGc4UFY3WWxTY0swYWRQdzZLT1ArdDJuc0xBUUowK2VWTWJMbGkyRDArbFV4dm41K1JCRkVhdFdyUnJ3WTBoTlRVVmNYSnd5L3VTVFR3QUFVNlpNd1pJbFMveU92YmRYRHFsTEZ4Nk82QWR6MEo1M1R1MVFpSWlDQmhNMlJPUGM3akxnb3JkTkFUUUEvbWtsRUtGWE5TUWlJZ3BDdmdxWS9QeDhGQllXQnV3ajR2RjRseGo4eFM5KzRiZS9yNmJESG84SE9wMnUzK3QzcjR5eDIrMDRjdVFJbGk1ZGl2bno1dy8rd2NBNzVhcXVyZzU2dlI0MU5UVm9iVzNGaGcwYm9OVnFoM1ErR25sUlM1YWk1bmUvZ1N4SjBQQjFJaUppd29ab1BMdlNBcnhmMGpWKzZRRmdacXg2OFJBUlRWUm42N3k5eEtyYUFMdDdlTTZwQWZEYWxPRTVsOWxzeHRXclY3Rnc0VUpjdVhJRmp6NzZhSTlwVWJJczQ0TVBQa0JFUk1TZ3p1MXdPQkFTRWpLbys1U1hsME9TSkdpMVdwU1dsdlo3L09USmsvMm1kOG15ak9QSGp5TTdPeHVscGFYUWFyVW9LeXVEeldiRGxpMWJJQWo4RXpnWUdXZk9oT1J3b0xPcUV1RXpzdnEvQXhIUk9NZmZWa1RqVkpzRCtQc3p3TjIyTlZpUUNPeVlyV3BJUkVRVFRxMFYrT1Y1b09KdWE1YnAwWUF4Q0tzYzgvUHpBWGliOGVwME91VGw1U0V6TTlPdnl1YlNwVXRvYVdsQmJtN3VnTThyeXpLc1ZpdUtpb3A2SkY3Yzd0NHpWNklvUXEvWDQ4S0ZDMzJlMysxMlE1WmxiTjY4MlM5aGs1K2ZqNDZPRHVUazVLQzB0QlNwcWFsWXNtUUo5dXpaZ3oxNzltRGJ0bTBEZmd3MGVveXpaZ0VBYkJVVlROZ1FFWUVKRzZKeFNaS0JmemdMdE45dEJSQWRBdnpEQ3UrM3NVUkVORHF1dGdKL2ZoU0lOQUMvV0Fxc21Uejh5WnFxcXZzL1IxdGJHMHBLU3ZEQUF3OGdNaklTeTVjdng3dnZ2b3V6Wjg4cS9XTWFHeHR4OHVSSkxGcTB5Szk1YjM5YVdscmdkcnV4YXRVcXhNYjZsM2pldUhHalJ5TmluMlhMbG1IWnNtVjludnZhdFdzNGNPQUFwa3laZ3VuVHB5djc2K3ZybGRoRFEwT1YvYW1wcWRpMmJSc09IRGdBaThVeTRNZEFveWQ4bXZkMWRMQy9FQkVSQUNac2lNYWxEMHE5MDZGOC9uR2w5d01ERVJHTkR0RUQvSzl2Z2NrbTRPME53VmxWQTNncllMNzY2aXZvZERvbE9STVdGb2JISG5zTW4zNzZLZlI2UFRJeU12RHBwNThpT1RrWmE5ZXVEWGdlVVJTVmxad2tTVkttUUYyN2RnMDZuUTVMbGl5Qlh1Ly9KTmhzdGw0VE5xSW9ZdCsrZmNqS3lzTGN1WE43VEdFcUtDaFFFa2dQUC95dzBwZkc0WEJnNzk2OVNFNU83dEZrR1BBMkgzNzU1WmNoQ0FLcXE2c0g4VXpSYU5BSUF2UnhjWERVMWFvZENoRlJVR0RDaG1pY3VkRGdiVFRzOC93Y1lGNjhldkVRRVUxRVorcUFXa3R3SjJzQWI0UGdtcG9hNU9ibStxM3NsSkdSZ1UyYk51SGd3WU00YytZTWtwT1RzVzNidGw2YkJ3dUNnRTJiTmlsam5VNEhtODJHd3NKQ3pKa3pwMGV5cGo5T3B4TUdnd0ZIamh6Qm1UTm5rSjJkalVXTEZzRmdNT0RZc1dPNGRPa1NIbjc0WVN4ZXZOanZmaUVoSVRDWlROaThlWE92ellWOXlaODVjK1lnSXlOalVISFJ5QXRKU1lHemxna2JJaUtBQ1J1aWNjVXNBci9NNnhyUGpRZCtNRmU5ZUlpSUpxcWlSbUIyWEhBM2VxK29xTUNKRXljd2E5WXN2NVdZWkZuR3paczNVVnhjREFBSURRM0ZuVHQzY1A3OGVTeGR1aFJHbzlIdlBJSWd3R1F5K2EzeTVQRjQ4T21ubjhMajhXRDU4dVVCcnkvTGNzRDlBR0F5bWZERUUwK2dwYVVGMzM3N0xjNmRPNGY4L0h6RXhNU2d0YlVWVzdkdVJXWm1aby83YVRRYVBQdnNzd05xY2h3YUd1bzNaVW9VUlVpU0ZIQjFMQm85aHJoNE9KdWIxUTZEaUNnb01HRkROSTc4MzR1QVJmUnVSeHFBZjF3QmFQbDNKeEhScUx2WUNDd2JlS3VYVWRmYTJvb3Z2dmdDU1VsSmVPU1JSeURMTWhvYUduRHQyaldVbDVmRGJEWmp5cFFwZVA3NTU1R1FrSUNMRnk4aUx5OFBoWVdGeU1qSVFIcDZPcVpPbllyWTJGak1talVMcys0Mml3VzhqWUMvK09JTDNMcDFDNDgrK2lpaW9xSUFBQjBkSGFpc3JGU3FiVXBMU3hFV0Z0Wm5uSEZ4Y1hqMDBVZXhjdVZLNU9YbG9iUzBGQnFOQmxWVlZZaVBqL2RyTk93em1CV3BDZ3NMMGRMU0FyMWVqN3E2T3NpeWpKaVltQUhmbjRhZkVCSEJLVkZFUkhjeFlVTTBUdVRYQXlkcnVzWi92d0tJQ2UzOWVDSWlHamxOZGlCcWNDdFpqNnFZbUJnc1dyUUl5NVl0Zzh2bHdudnZ2UWVyMVFwQkVEQnIxaXdzWExnUWt5Wk5VbzdQeWNuQnZIbnpjUEhpUlpTVWxLQ3lzaEtabVpuWXVuVnJqNHFVOXZaMjNMNTlHMnZXck1IY3VWMWxucklzNCtUSms1QWtDWUMzd21YZHVuVURpamNxS2dxNXVibkl5Y25CK2ZQblVWSlNncnE2T3J6MDBrdjNWUkVqaWlJcUtpb0FBQWFEQVRrNU9VaFBUeC95K2VqKzZVd21lQ3hXdGNNZ0lnb0tHcm12ZWxRaUdoUE1JdkNqUTEyclFqMDdFM2hsZ2JveEVSRk5aQnMrQVY2WUM3dzR3dE5TcTRaam1TZ0E1ZVhsa0NRSm1abVpNQmo2N2xMdjhYaFFXVm1KOVBUMFhxdFpIQTZIMzNTamUwbVMxR3VQbVlGb2EydUR5K1ZDWW1MaWtNOHhVbXcyRytMajQ1R1FrRERvM2owRVZQemozNk54NzJkWWRhbTAvNE9KaU1ZNVZ0Z1FqUU52RjNZbGE2WkdBaitlMy9meFJFUkUzWFdmMHRRZm5VN24xNjhta0w2U05RRHVLMWtEZ05PV3hqR05UZ2ZaNDFFN0RDS2lvSEIvdnkySlNIWDU5Y0N4dXl1VGFqWEEzeXdEZE94YlEwUkVSR09RVnErSDdIS3BIUVlSVVZCZ3dvWm9ETE81Z1ArZDN6VitLZ3ZJN05sL2tZaUl4aW5mRXRVVUhEeDNLME80MHRUUWFYUUNKSWREN1RDSWlJSUNFelpFWTloL2RKc0tsUmdPL0hDZXV2RVFFZEhvWWl0Q0dtOWtqeHZhRUs2YVFFUUVNR0ZETkdibDF3TkhiM1dOLzJZWkVLSlRMeDRpSWhwOS9UVUlwdEhsOFhpZzBXaWcwK2xZWlRORXN0c05qY0EvYUlpSUFDWnNpTWFrZTZkQ2JaNE9QQkN2WGp4RVJLUU9rOG5FeEVDUWtHVVpvaWhDcTlWQ3I5ZnpkUmtpeWUyR1J1RHFXa1JFQUJNMlJHUFMyMFZkVTZIaXdvQlh1WVEzRWRHRUZCRVIwZXZTMmpTNlJGR0VKRWtRQkFFR2crRytWOEthcUZoaFEwVFVoYjlKaU1hWW9pYmc2NXRkNDc5K0VBaGp6MGtpb2drcklTR0IxUndxYzd2ZGNEZ2NFQVFCRVJFUjBPdFpJVEpVTWl0c2lJZ1VUTmdRalNFT04vQXZlVjNqOVZPQTdDVDE0aUVpSW5WcE5Cb0lnb0NrSk84dkF6WWhIbDIrYVZBMm13MDZuUTVHb3hIUjBkRVFCSUZKdENHU25FNW9ROWliaVlnSVlNS0dhRXg1dXdob3VidlNwY2tBL0htMnV2RVFFWkg2dEZvdFFrSkNFQmNYQjhCYjdTRkpFaVJKVWpteThVbVNKSGc4SHJoY0x0aHNOamdjRHVqMWVoaU5Sc1RHeGlJa0pJVFRvZTZEeDI2SExpeGM3VENJaUlJQ0oxSVFqUkZGVGNDaEcxM2oxeGNEa2Z3Q2lvaUlBR1VxamlBSTZPam9nTlZxVlJJM3JMb1pHYjdxSnQ5ekh4VVZoZERRVUFnQy83eStINUxkRGwwNEV6WkVSQUFUTmtSandyMVRvWEltQVd2VDFJdUhpSWlDanlBSUNBOFBoOEZnUUhSME5FUlJoTXZsZ3NmallkSm1tUG1XN3RicjlUQVlETkRyOVJBRWdaVTF3OEJqdDBNWEhxWjJHRVJFUVlFSkc2SXg0SVBTcnFsUVJqM3d4b1BxeGtORVJNSEp0NlMwSUFnSURRMkZMTXRNMW93UWpVYlQ0eC9kUDArbkhVSjB0TnBoRUJFRkJTWnNpSUpjblJYWVc5RTEvdWxDSUpvcnVCSVJVUytZUEtDeHpNTXBVVVJFQ3RadEVnVzVYMzhIZU81K09Ub3ZIdGlVb1c0OFJFUkVSQ1BGWTdOQkZ4R2hkaGhFUkVHQkNSdWlJRmJjRE9UZDltNXJOWndLUlVSRVJPT2IyMnlHd0lRTkVSRUFKbXlJZ3BZa0EyOWQ3Qm8va1Ftazh1OFhJaUlpR3Fka1NZTGtjRUF3UmFvZENoRlJVR0RDaGloSWZWa0YzREo3dHlQMHdFc1BxQnNQRVJFUjBVaHlkM1FBQUFTVFNlVklpSWlDQXhNMlJFSEk3Z2JlSytrYXZ6Z1BDR2VMY0NJaUlockhQQmJ2TjFXNlNGYllFQkVCVE5nUUJhWGZsd0pXbDNjN0pjSTdIWXFJaUlob1BITmJyQUJZWVVORTVNT0VEVkdRdVhjWjc5Y1dlUnNPRXhFUkVZMW43cnNWTm13NlRFVGt4WVFOVVpEcHZvejNBd25Bc2tucXhrTkVSRVEwR3JwNjJIQktGQkVSQUxBckJsRVE2YjZNTndEOHhXTDFZaUVpb3JISGFyWENhclhDNlhSQ285SEE1WEtwSFJLTk1FRVFJTXN5UWtKQ0VCRVJBYVBSQ0kxR0E0MW03SlhudXRyYkFRQkNWSlRLa1JBUkJRY21iSWlDeEwzTGVHK2VEa3psRjB4RVJEUkFEUTBOc052dGtHVlo3VkJvRkxuZGJnQ0EzVzVIWjJjbnpHWXpFaElTSUFnQ3ROcXhWVXp2dnB1dzBjZkVxQndKRVZGd0dGdi9peE9OWTkyWDhRNFRnQjl6R1c4aUlocWdtcG9hMkd3Mkptc21PRm1XNFhBNFVGdGJpODdPVG5nOEhyVkRHaFJYV3hzQVFNZW13MFJFQUppd0lRb0s5eTdqL2Z3Y3dHUlFMeDRpSWhvN0dob2FJSXFpMm1GUUVKRmxHUTBORGJCYXJXTXFhZVBxYUljK1BsN3RNSWlJZ2dZVE5rUkJZRmUzWmJ3VHc0R25zdFNOaDRpSXhnYXIxWXJPems2MXc2QWdKTXN5N3R5NUE2ZlRDVW1TMUE1blFOenQ3WndPUlVUVURSTTJSQ3Fyc3dLZmQxdkcrODhXQWdMZm1VUkVOQUFXaTJYTWZCaW4wYVhSYU9CMnUyRTJtOGRNbFkycnZSMzZhQ1pzaUloOCtMR1FTR1h2Rm5jdDR6MHJGbGc5V2QxNGlJaG83SEE2bldxSFFFRk1xOVhDWXJIQTdYYVBpZjVHcnJZMlZ0Z1FFWFhEaEEyUmlxb3R3T25hcnZGZkxGRXZGaUlpR252RzR0TE5OTHBjTGhkRVVSd1RDUnQzT3hNMlJFVGRNV0ZEcEtMM3V6VWFYcHNHWkVhckZ3c1JFWTA5dmlXZGlRTFJhclh3ZUR3UVJYRk1USjF6V3l3UUlpUFZEb09JS0dnd1lVT2trbW9MOEUyMzZwb1g1cW9YQ3hFUlViQVpDeFVoWTRFc3kyTmlTcFFzeS9CWXJheXdJU0xxaGdrYklwVzhXOXkxdldZeU1KVmZLQkVSVVpCb2EydkQzcjE3MGRyYXFzcjFEeDgrakxObnp3NzRlSnZOcHZUemNUcWRNSnZOZmY1ek9Cdzl6bEZXVm9aejU4NE42SG9IRGh6QXFWT25CaHhmZDI2M0crM3Q3YWlwcWNIbHk1ZFJYRnpjNjdGdnYvMTJuN2VQSis2V0ZnQ0F3SVFORVpGQ1VEc0Fvb21vcWgwNFc5YzFmbkdlZXJFUUVSSGR5MkF3b0s2dURnY1BIc1RPblR1aDFmYi9IZCtiYjc0NXBHdXRXN2NPQ3hZczhOczNaY29VSERseUJFdVhMa1ZJU0lpeS84YU5HN2gxNnhhY1RpZWNUaWNzRmd0YVdscmdkRHF4ZlBseXJGcTFDdWZPbmNQRml4ZVZpaEpmbjUvdTQzbno1bUh0MnJYNDRJTVA4UFRUVHlNK1BoN056YzI0ZmZzMlZxeFkwV2U4RFEwTnVITGxDbkp6Y3dmMCtBb0tDbEJmWDY4a2kydzJtOS90T3AwT2MrYk1nU0QwL0xQYzZYUU95N1MzWUsrdUFid05od0ZBSDhYNTRVUkVQa3pZRUtuZ2c5S3U3Vldwcks0aElxTFIxOUhSZ2R1M2IvZDYrNVFwVTlEYzNJekxseThIVENhRWhZVWhQVDFkR2J0Y0xqend3QU9ZT25XcTMzR0ZoWVZLUXVWZUJ3NGNVSmFjL3VDREQvd3FlaVJKd3R0dnY2Mk1jM056MGRqWWlMS3lNcVNscFNFc0xBeHhjWEdZTjI4ZVRDWVRZbU5qQVhnVFFPdldyY1BodzRjaGlpSWVmL3h4QU1DUkkwZGdOcHZ4MUZOUEFRRHNkanNzRmt1ZlMxNVhWbGJDYnJmNzdhdW9xQUFBaUtMWVovVkxlbm82SWlNajBkblppYmEyTmhpTlJzVEZ4YUc4dkJ5Wm1abVlQWHMySWlNakVSVVZCVUVRY09uU0plVGw1ZUhWVjEvdDlaemptYXY5YnNLR0ZUWkVSQW9tYkloR1dWVTdjTDdiMzhjdlBhQmVMRVJFTkhIVjF0Ymk0TUdEME92MWZSNTM3Tml4SHZzOEhnK1NrcEw4RWpZQWtKeWNqTm16Wi92dHE2aW9nRTZuNjdFZjhDWnNmTFp1M1lyS3lrckV4OGZEWkRJcCs4dkx5NUdhbW9wSmt5YWhzYkVSS1NrcFNoS21QL2RiV2ZMZGQ5K2hycTdPYjU4b2loQUVvZDhwVzF1M2JrVmtaQ1RXckZtRE5XdldLUHV2WDcrT1NaTW1JVE16MCs5NGo4Y0RsOHQxWC9HT1pVcUZEUk0yUkVRS0pteUlSbG4zbGFGV3NycUdpSWhVOXRwcnI4RmdNTUJpc2ZnbFNnQ2d1YmtaTlRVMW1EOS92bCtWemNHREI0ZTl2MDEwZERUcTZ1cHc5ZXBWN05peEExcXRGbzJOamNqTHk4T2FOV3Q2SkljQ2tTUUpvaWdDOENaQVpGbFcrdFZJa2dSSmtwVHhRSkk1VHovOXROKzRzTEFReDQ0ZHd3c3Z2SUQ0K1BqQlBrVHFneTlod3g0MlJFUmRtTEFoR2tWVjdVQmVmZGVZSzBNUkVaRmF3c0xDa0pTVUJLMVdDNXZOaHQvOTduZElUVTNGcWxXcmtKS1NBZ0NvcnE3RzhlUEhNVytlZjdPMXFLZ29wVGRNZDgzTnpjcVVJUityMVFxSHc5RmpmeUFiTjI3RWh4OStpT2JtWnNUSHgrUHc0Y09ZT1hNbWxpNWRPcURIZFAzNmRlemR1OWR2MzczWC9ZLy8rQThBUFpNeC9aRWtDUmN2WGtSNmV2cUFrelVXaXdXZmZmYVozejZIdzRHQ2dnSmN2bnhaMlplVGt6T29XTVlqZDNzN0FFQWZHNmR5SkVSRXdZTUpHNkpSOUc2MzZwcGxLVUFtKytvUkVaRktwazJiaG1uVHBnRUFCRUhBenAwN2NlTEVDWHo0NFllWU9YTW1ObS9lckJ4N2I5UGhsU3RYQmp4blNVbUpYeUlDNktwMDZUNzl5Y2RYNVZKYVdvb3paODRveCsvZHV4Y2Vqd2QydXgxV3F4WHZ2UE1PWW1OakVSOGZEMUVVY2VmT25ZRFhUMDFOeFd1dnZRWUErUGpqanpGOStuUXNXYklFQUhENjlHbFlMQlk4OXRoai9UNDNBTEJyMXk2MDNhMzY4TVhxZHJ0aHNWZ0czR0I1OWVyVm1EbHpwakp1YW1wQ1UxTVRrcEtTbEtRWUFNVEV4UFRvbFRQUnVOcmFvQTBOaGRaZ1VEc1VJcUtnd1lRTjBTaXBhZ2Z5dTFYWC9KQXJReEVSVVJDb3E2dERaMmNuTWpNenNYMzdkbHkrZkJsbXN4bGFyUll1bHdzYWpTWmcwK0h1ZkltWERSczJZUDc4K1g2MzdkKy9IM2E3SGR1M2IrOXh2My83dDM4REFFeWRPaFZSVVZIS2ZydmRqdmIyZHIra2hpQUlLQ3NyUTNWMU5kNS8vLzJBY1R6enpETklUMDlIVzFzYldsdGJzWEhqUmhpTlJ1WCtPcDFPR1V1U2hCZGVlQUZ4Y1lFck9wWXRXNllzRlE0QStmbjVFRVVScTFhdDZ2TzU2QzQxTmRYdi9KOTg4Z2tBYjBOblh5TEo1OTVlT1JPTnU2TURRbVJVL3djU0VVMGdUTmdRalpMZmRsdElJbWNTcTJ1SWlDZzRWRlJVb0tDZ0FFbEpTVml4WWdYbXp1MmFyK3R3T0JBYUd0cnZPU1JKQW9CK0V6dTlNWmxNZnYxenlzcktVRkJRZ0ovOTdHZCt4NVdWbFNFek14TmJ0bXdCQU96ZHV4Y21rd2tiTm13QTRGMGlXNUlrZlBYVlYwaEtTa0phV2xxdjE5UnF0WWlQajRkT3A0TXN5N2h6NXc1ME9wMXllL2ZLR0x2ZHJpd3pmbTlDYXFCcWFtcFFWMWNIdlY2UG1wb2F0TGEyWXNPR0RRTmFNbjBpY0Z2TUVDSk4vUjlJUkRTQk1HRkROQXJLVzRFTERWMWpyZ3hGUkRReFhXc0RPb2R4SWFDSVlUakgyclZyTVhQbVRKdytmUnA3OSs3Rm80OCtxaVJ0ekdhelVwSFNGN2ZiRFFCK0NZL0IrdWlqajVTS0ZvZkRBWWZEZ1YyN2RpbTNyMWl4QXFJb3dtQXcrQ1dHdEZxdDMvaklrU05vYm03R3pwMDcrNzNtZ1FNSGNPM2FOV2cwR3NpeWpJY2VlaWpnY2VYbDVaQWtDVnF0RnFXbHBmMmVkL0xreVlpTzd2cG1ScFpsSEQ5K0hObloyU2d0TFlWV3EwVlpXUmxzTmh1MmJOa3k1RVRYZU9LMldpR1l1QklERVZGMy9PMUFOQXJlNjlhN1pta3lxMnVJaUNhU3ZIcnZDb0ZWN2NON1hxMEcrSFgyME8vdjZ5MERBQWtKQ1hqcXFhZFFYVjJOeVpNbkt3bVl4c1pHSkNVbEtlTjc2WFE2YURRYVpXV21Bd2NPNE5DaFF3R3ZFNmp2Uy9lVm1oNTg4RUY0UEI0QTNpWEhpNHVMc1dMRkN1WDJwS1FrbEpXVklTd3NyTS9IdFh6NWNtUm5aL2VZNnJSbXpSb1VGUlhodmZmZXc0OSs5Q1BsMkt5c0xHaTFXcGhNSnI4cFdOMkpvZ2k5WG84TEZ5NzBlVzIzMncxWmxyRjU4MmEvaEUxK2ZqNDZPanFRazVPRDB0SlNwS2FtWXNtU0pkaXpady8yN05tRGJkdTI5WG5laWNCdE1VTXdzY0tHaUtnN0pteUlSbGg1SzFEWTJEWCs4ZEFxcVltSWFBejYzL25BMXplQnhIRGd5U3hnUVFJUW9SL0dDMWlHZnRmOSsvZWpzckt5MytQYTI5dHg5ZXJWZ0xmdDJMRURreWRQaHRsc0J1Q3QxcmwzYWZDQ2dnSTRIQTZzWHIyNngvMzM3ZHVuYkUrYk5nMG5UcHhBWm1ZbWtwT1RjZm55WlNRbUpxSzh2RnhaUmNsc05pTWhJYUhQZUUwbUUreDJPMjdldk5uanRvNk9EbGdzRnIvYmZBa2dVUlJoczlrQ1ZoUXRXN1lNeTVZdDYvTzYxNjVkdzRFREJ6Qmx5aFJNbno1ZDJWOWZYNCt6Wjg5aTFhcFZmdFBMVWxOVHNXM2JOaHc0Y0FBV3kzMjhrT09FeDJ4QlNGS3kybUVRRVFVVkpteUlSdGk3M1hyWExFNWlkUTBSMFVSUjJBaGN2Z004TkJuNHk2VkEySEFtYXU2cXVvL1ArU3RYcnNTaVJZc0MzdVoydS9IVlYxOHAxU0s5OFNWUFdscGFBQUJ6NTg1RlNFaUkzekZsWldYUWFyV1lNV05Hbi9FME5qYml3b1VMeXNwVmdIZEo4Tk9uVDhOa01pRXJLd3ROVFUwRGF2cDc5dXhaVkZkWDk5Z3ZTUkk4SGc4Ky8venpnUGZidEdtVFgrOGFIMUVVc1cvZlBtUmxaV0h1M0xrOXBqQVZGQlRnNU1tVFdMUm9FUjUrK0dHbEw0M0Q0Y0Rldlh1Um5KemNvOGt3NEcwKy9QTExMME1RaElEeFRpUnVxd1ZDSktkRUVSRjF4NFFOMFFpNjJnb1VOWFdOWCtUS1VFUkVFOGJsTzk1cHNIKzNvdjlqMVpDWW1CaHd2OFZpd1JkZmZJSE96azdJc296VHAwOWp5WklsbURWclZxOE5jbS9ldkltWW1KZ2V5WnJCT0hmdUhDWk5tb1NwVTZlaXJLd01nTGNLWmY3OCtUaCsvRGcwR2cwQVlOS2tTZjJlNjhrbm53eTR2NkNnQU45KysyMlBac2I5Y1RxZE1CZ01PSExrQ002Y09ZUHM3R3dzV3JRSUJvTUJ4NDRkdzZWTGwvRHd3dzlqOGVMRmZ2Y0xDUW1CeVdUQzVzMmJlMzN1Zk1tZk9YUG1JQ01qWTFCeGpTZHVpd1ZDeEhCMFpTSWlHaitZc0NFYVFaOWU2OXJPVGdMbUJGNDVsSWlJeGhrWmdLQUIzbmhRN1VnR3ptdzJvNmlvQ045OTl4MzBlajEyN05nQlFSQ1FuNStQZ3djUDR0U3BVOGpPenNhQ0JRdjhwdlk0blU3Y3VISERiM1dwZ2ZEMXI5Rm9OR2hvYUVCbFpTV2VlZWFaSHNjOTlOQkR5TWpJSVphSGR3QUFJQUJKUkVGVVFIRnhNV2JPbkhsZlNhR2hNcGxNZU9LSko5RFMwb0p2di8wVzU4NmRRMzUrUG1KaVl0RGEyb3F0VzdjaU16T3p4LzAwR2cyZWZmYlpBY1VjR2hycTk3eUtvZ2hKa3BSRTFYam5zVmpZZEppSTZCNU0yQkNOa0RZSGNMS21hL3hNendwcklpSWFwelFBa294QWJQOHJZcXZHNC9IZ3pwMDdxSzZ1UmxWVkZXcHJhNkhUNlpDZG5ZMmNuQndsZWJCbHl4YXNYcjBhQlFVRk9IdjJMTTZmUDQ5NTgrWmg4ZUxGaUltSndmbno1eUdLNG9DV3U3NTU4eWJhMnRxZzArblEzTndNV1pZUkhoNk81T1JrUFBQTU04cVMxMWV2WG9YQllBRGdUV1RJc294YnQyN2hoUmRlNlBQOEZSVVZPSGp3WUorUDJlUHg0SzIzM3VyMW1NaklTTHowMGtzQmI0dUxpOE9qano2S2xTdFhJaTh2RDZXbHBkQm9OS2lxcWtKOGZMeGZvMkdmd1NTWUNnc0wwZExTQXIxZWo3cTZPc2l5akppWW1BSGZmNnp5Mk8wQUFOMEFWaVFqSXBwSW1MQWhHaUdmVndMUzNjVXZKaG1CSmV5alIwUTBvUVJ6c2did052eXRxcXFDUnFOQmNuSXkxcTlmajltelovdFZlZmhFUjBkajQ4YU5XTDU4T2ZMejgzSHAwaVZjdjM0ZFAvbkpUMkEybTVHVmxkWHJGQ3VEd1FDWHk3dVdlVnRiRzQ0ZVBRckFXMzJTbHBhbTlLeEpUMC9IZ1FNSGNPWEtGUmdNQnF4YnQwNDVSMXRiRzVZdFc5YnJOWHhTVTFQeHhCTlBET241OE5IcisyODJGQlVWaGR6Y1hPVGs1T0Q4K2ZNb0tTbEJYVjBkWG5ycHBmdXFpQkZGRVJVVkZRQzh6MXRPVGc3UzA5T0hmTDZ4UXVyc0JBQm9BL3pzRVJGTlpCcTUrM3FLUkRRc1hCTHc3SDdBNGwzbEZEL1BCcDdvV1NsTlJFVGoxSVpQZ1BtSndMK3ZIZG5yVkZWVkRmbStiVzF0YUd4c3hOU3BVL3RkS3Z0ZU5wc05WcXNWU1VsSmNMbGNFRVV4NE9wS3ZmRjRQTkJvTkFIN3VzaXlQT2FtQWJXMXRjSGxjdldiVUZLRHpXWkRmSHc4RWhJU0JwU01Vb096cmc3blYrUmcxcisvaWVTbm5sWTdIQ0tpb01FS0c2SVJjTHk2SzFrVEpnQzVFN2VISUJFUkJhbVltSmdoVDdjeEdvMUtna2F2MXc4NkVhRFQ2WHE5YmF3bGF3Qk1pR2xMSThsenQ4Skd4d29iSWlJL2dkdlZFOUY5K2F4YnMrSEhwZ0dodmY5ZFNrUkVSRFNoY1VvVUVWRmdUTmdRRGJPU1pxQ3EzYnV0QWZBVW13MFRFUkVSOWNyanVKdXdDV0hDaG9pb095WnNpSWJaWnhWZDJ5dFNnWVRCdFFVZ0lpSWFNRUhnN0hicW5jZmpBUkQ4MDh3a2h3TUFwMFFSRWQyTENSdWlZZFRjQ1p5cDdSby9PVU85V0lpSWFQemoyaEUwSGtpaXQvR2ZKc1NnY2lSRVJNR0ZDUnVpWWZSNUJlRDcwM21LQ1ZnUWZJdEZFQkhST0dJdzhBTXU5YzYzR3BkT3B3dnFLaHZaVndta1pkTS9JcUx1bUxBaEdpWXVDZGhmMlRWK1pwWjZzUkFSMGNSZ01wbUMrb000cVVlV1pZaWlDSzFXQzcxZUg5US9KN0xiRFFEUUNFellFQkYxeDRRTjBURDU2Z2JRNmYxN0F5WURzR0dxdXZFUUVkSDRGeEVSZ1pDUUVMWERvQ0FraWlJa1NZSWdDREFZRE5CcWcvZlBmbG1TQUxEQ2hvam9Yc0g3UHpmUkdOTjlLZTh0MHdFOTMxMUVSRFFLRWhJU2dycDZna2FmMisyR3crR0FJQWlJaUlpQVhxOVhPNlErZFZYWXNJazJFVkYzL0VoSk5Bd0tHNEZxaTNkYnF3RzJzZGt3RVJHTkFvMUdBMEVRa0pTVUJJQk5pQ2M2M3pRb204MEduVTRIbzlHSTZPaG9DSUlRM0VrOVg0V05qaFUyUkVUZE1XRkROQXk2TCtXOVpqSVF3MVVwaVlob2xHaTFXb1NFaENBdUxnNkF0N3BDa2lSSWR6OEUwL2dtU1JJOEhnOWNMaGRzTmhzY0RnZjBlajJNUmlOaVkyTVJFaElTMU5PaGdLNUVqYS9TaG9pSXZGaDNTSFNmNm0xQTN1MnU4Wk5aNnNWQ1JFUVRrMi9xaXlBSTZPam9nTlZxVlJJM3JMcVpHSHpWVnI2ZmhhaW9LSVNHaGtJWUE5T01mRk9oSkxkTDVVaUlpSUpMOFA4UFRoVGs5bmFycnBrZURjeUpVeThXSWlLYXVBUkJRSGg0T0F3R0E2S2pveUdLSWx3dUZ6d2VENU0yNDV4djZXNjlYZytEd1FDOVhnOUJFSUsrc3NiSGw3Q1JYYXl3SVNMcWpna2JvdnZnOEFDSHJuZU5uK1ZTM2tSRXBDTGZFczZDSUNBME5CU3lMRE5aTTBGb05Kb2UvOFlLamVCdGlpeDdtTEFoSXVxT0NSdWkrM0Q0ZXRkUzN0RWh3Tm8wZGVNaElpSWFheC9XaVRSNlZ0Z1FFUVV5TnVva2lZTFV2c3F1N1NkbUFEcitmVXhFUkVRMEtCcmQzWVFOZTlnUUVmbGh3b1pvaUNyYmdacTdTM2xyQUd5WnJtbzRSRVJFUkdPU0VHRUVBTGh0TnBVaklTSUtMa3pZRUEzUjBadGQyMHVTdlZPaWlJaUlpR2h3OURHeEFBQlhhNnZLa1JBUkJSY21iSWlHUUpLQkk3ZTZ4bytrcXhjTEVSRVIwVmltai9NdXNlbHFhVkU1RWlLaTRNS0VEZEVRWEd3RU9wemU3VkFkc0RKVjNYaUlpSWlJeGlxZDBRaU5YZyt4bFFrYklxTHVtTEFoR29JajNhWkRyWnNDR0hUcXhVSkVSRVEwMW9Va0owTnNhRkE3RENLaW9NS0VEZEVnT2R6QU43VmQ0MGN5MUl1RmlJaUlhRHdJbXpvVjlxb3F0Y01nSWdvcVROZ1FEZEtwV3NBbGViZVRqY0FEOGVyR1EwUkVSRFRXaFdWTWcvM0dkYlhESUNJS0tvTGFBUkNOTlY5M213N0Zac05FUkJSTXJGWXJyRllybkU0bk5Cb05YQzZYMmlIUkdDRUlBbVJaUmtoSUNDSWlJbUEwR3FIUmFLRFJhRWJsK3VFWkdmQllyUkNibTJGSVNCaVJhMHpVOTRmYXJ5MFJEUjBUTmtTRDBOSUpYR3JxR2o4MlRiMVlpSWlJdW10b2FJRGRib2NzeTJxSFFtT1EyKzBHQU5qdGRuUjJkc0pzTmlNaElRR0NJRUNySGZtaS9MQU03eDlWbmRlclJpUmhNNUhmSDJxL3RrUTBkSHlIRWcxQzkrcWFCeEtBdUREMVlpRWlJdktwcWFtQnpXYWJrQjlHYWZqSnNneUh3NEhhMmxwMGRuYkM0L0dNK0RVajVzd0JBRmhLUzRiOTNIeC9kRkhqdFNXaW9XUENobWdRT0IyS2lJaUNUVU5EQTBSUlZEc01Hb2NrU1VKRFF3T3NWdXVJZjdBUFNaNkUwTFEwdE9mbERldDUrZjRJVEpibFVYdHRpV2pvbUxBaEdxQnJiVUNOeGJ1dDF3THIwdFNOaDRpSXlHYXpvYk96VSswd2FKelNhRFNRWlJsMzd0eUIwK21FSkVramVyMm9wUStpUGYvYllUdWYxV3JsKzZNUG8vbmFFdEhRTUdGRE5FQkh1bFhYcko0TWhMSURGQkVScWN4c052T0RGbzBvalVZRHQ5c05zOWs4NHBVWVVVdVh3dDNlRGx0NTJiQ2N6Mkt4OFAzUmg5RjhiWWxvYUppd0lSb0FTUWFPVjNlTk9SMktpSWlDZ2RQcFZEc0VtZ0MwV2kwc0ZndmNidmVJOW9HSlhmc3dBT0RPMTE4UHkvbjQvdWpmYUwyMlJEUTBUTmdRRFVCK0E5Qng5M2QrVkFpd09GbmRlSWlJaUFCd1dWNGFOUzZYQzZJb2p1aUgrdENVRkVRdFdZcjZUejRlbHZQeC9URXdvL0hhRXRIUU1HRkROQURkcDBOOUx3UGdyMzhpSWdvR3Z1VjZpVWFTVnF1RngrT0JLSW9qUHNVbzhZbXRjTlJVdzN6aHduMmZpKytQL28zbWEwdEVnOGVFRFZFL0hHN2dYRjNYT0RkRHZWaUlpSWhHbTlsc1JtMXQ3YWg5Kys1eXVkRGUzajRxMXhxby9qNzRXeXdXMkd5MlVZcEdIYklzajhxMG1hUW5uNExPYUVUdCsrK082SFZHVzN0N2U4QUd5TUdRSkJtdDE1YUlCbzhKRzZKK0hLOEdYSGQvbDJiRkFGTk02c1pEUkVRMEhEbzZPdkNuUC8wSkhSMGRmUjUzNWNvVi9QR1BmNFRMNWVyenVKczNiMkxYcmwyNGMrZE93TnVQSFR1R2ZmdjI5UnZYclZ1MzhONTc3L1Y3WEg5Y0xoZmVmdnR0VkZSVTlManQyclZyK04zdmZnZXoyVHlnY3gwOWVoUy8vZTF2ZTEwZStvc3Z2c0RKa3ljSGRDNjMyNDNkdTNlanJxNnV4MjJmZi80NXlzcjZiN2o3N2JmZjR1REJnOHE0dmIwZDc3enpEbTdkdWpXZ0dJS1pFQkdCbEozZlI5T0JMMkcvZm4zVXJ0dlUxSVJyMTY3NTdSTkZjY0QvK2t2cS9lRVBmMEJCUVlIZlBwdk5odmZmZngvZmZmZGRyL2U3ZmZ0MmozMWZmLzAxOXU3ZDIyTi9mWDE5bnpFUTBkakRkVzZJK25HeXBtdDczUlQxNGlBaUlocHV6YzNOK09TVFQ3Qno1MDRZamNZaG44ZnBkT0tycjc1Q2FHZ29PanM3VVZQVDljc3pMQ3dNTHBjTGhZV0ZXTHg0c2Q5dEFLRFg2NUdjM0hkenVFdVhMdUhFaVJNOTltczBHcnorK3VzQjcxTmJXd3U3M1I3dzNKY3ZYNFpHbzBGa1pHUy9qMDJXWlZSVlZTRXBLUWtHZ3dFQVVGaFlpTnUzYitPeHh4N3J0MDlLUzBzTEhBNkhNdlo0UEtpcnF3djRRYnkydGhZbWs2bEhYSW1KaWREcjljcTRwS1FFQ1FrSnl2anExYXV3MisxSVNrcnE5L0hjajlHcXdKanlzNS9qOWtkL1JOVXYveGtQdlB2K3FGeXpvS0FBNWVYbDJMeDVNMmJPbkFtNzNZNjMzMzU3d1BlZk9YTW1Ibi84OFVGZE15d3NETk9tVGNPUkkwZFFYVjJOM054Y2hJU0VLTGMzTmpaaTkrN2RtRE5uRGpadTNLajhETGpkYnI4RWtTekxPSGZ1SE02ZE80Y3RXN1pnMXF4Wmc0ckRkdzRpQ2o1TTJCRDF3ZTRHdm12cUdqK1VwbDRzUkVSRXd5a3FLZ3BQUGZVVWR1L2VqVDE3OW1ENzl1MStIeFlIU3BabEhEMTZGQzZYQ3lhVENaOS8vam5pNHVLVTIxTlRVM0h6NWsyWVRDWTBORFQwU0RiRXhzYmllOS83WHAvWDhIZzhjTHZkZU9TUlI1UjkxZFhWS0M4djczRnNVMU1USkVsQ2VYazVZbUppWUxQWmxPbEtVVkZSY0xsY3VINzlPcFl2WDk1cnhZeGVyMWNTTWI3RXovejU4NVhiZmRjZFNGUGJNMmZPNE9iTm16MzJuejE3dHNmOVJWSEVwVXVYVUZwYTZyZC81ODZkeW5QVzFOU0V0clkyckYyN0ZvRDMrUzhwS1VGYVdob2tTWUxkYnU4MWx0RFFVR2kxd1Y5Z3I0K093ZFEvL3ptdS84di9ST3MzcHhHN2VzMklYek0zTnhjV2l3VmZmdmtsZERvZE1qSXlzSDM3OWg3SEZSWVdvckd4RVpzMmJmTGJIeFlXTnVocmFyVmFyRnUzRGlrcEtUaDQ4Q0JPbkRqaDkxNUlTa3JDTTg4OGd5KysrQUs3ZCsvR3RtM2JlaVR6SEE0SERoMDZoQnMzYm1ERGhnMURTdFlRVWZCaXdvYW9EMmRxdlV0NkE4Q01HQ0F4WE4xNGlJaUlobE5TVWhKeWMzTlJYRnc4cEcvWUpVbkNvVU9IVUZsWnFTUjhkdTNhaFhuejVpa0pqa09IRHNGaXNlREZGMStFWHEvSHJsMjdrSmlZaVBYcjF5c0pDMG1TbENsQ0xTMHRrR1ZacWNTSmpvNVdydGM5YWVKMnV3TW1iUGJ2M3crcjFRcVh5d1dkVG9lUFB2cEl1ZTE3My9zZTZ1dnJJVWtTenA0OWk3Tm56d1o4WEsrOTlwcFNjVlJjWEF5ajBZak16RXdBM2cvSXQyL2Z4cXBWcXdiMEhEM3h4Qk4rWTFFVThkWmJiMkh6NXMySWk0dERXMXNicGsyYkJnQjQ1NTEzc0hqeFlpeGR1clRYODEyNmRFbXB6QUNBcXFvcXRMVzFvYTJ0cmQrS2tCZGVlS0hmYXFaZ01mbWxINkh1Zy9kUS90OWZ4NUtEWDhHUW1EaWkxeE1FQVZ1M2JzV0hIMzZJb3FJaVpHWm1JaTJ0NXpkMUZSVVZhRzl2RDNnYkFKU1dsdUxvMGFNOTlydGNMaFFVRktDd3NMREhiZG5aMmRpNWN5ZE1wcDd6N3FkT25ZcnZmLy83T0hUb1VNRDNhRWRIQjh4bU0zYnMySUZKa3lZTjVLRVMwUmpDaEExUkgwN1hkbTJ2bnF4ZUhFUkVSQ05senB3NW1EMTc5cENXUUc1cWFzS3RXN2Z3ekRQUG9MT3pFNTJkblZpd1lBR3FxcXFVU29DNHVEZ1lqVWEwdExRQUFKWXZYNDVMbHk2aHNiRlJTUjY0M1c1ODl0bG5BTHpKRzBtU2xQRzZkZXNHRmROUGZ2SVQxTlRVNEpOUFBzSDI3ZHR4OWVwVnJGMjdGaHFOQmhhTEJZY09IY0xDaFF1eGFORWlWRlJVSURZMlZxa0krdnJycitGME9wVnFpYzdPVGx5OWVoVlpXVmxLWmNxTkd6ZVVLU2g1ZVhsSy9QWDE5WDc5Y21KaVl2RGlpeThxNDdhMk5uZzhIZ0RBamgwN29OZnJVVkpTZ3BLU0VqejMzSE1BZ0MxYnRpQThQRnc1dnJtNUdWbFpXY281UkZIRWxTdFhrSm1aQ2ExV0MxbVdjZmJzV1NRbUp1THh4eDlIWGw0ZUdob2FzSFhyMW9EUFRhQ0VRTERTaG9aaTdxOS9nNkpubjhLbEYzWWllKzkrNk1KSDlwdXowTkJRUFB2c3M4cHJNQlNwcWFuWXVIRmpqLzFIang1Rldsb2FaczZjNmJmL3lKRWowT2wwZnRQWlhDNFh6cHc1NDNmY3BFbVRsR1JQUTBNRDNHNjNNazF3eXBRcEtDOHY5MHRncmxpeFlrZ1ZjMFFVWEppd0llcUYwd05jYU9nYWI1aXFYaXhFUkVURFNaWmx2eWJDV3EwV2dqRDRQd3VUazVQeHlpdXZRQkFFL091Ly9pc21UWnFrZkVpOHQ4RnFZMk9qc3QzWjJZbno1ODlqMjdadEFBQ0R3YUQwb2psNjlDaUtpNHY5ZXRNRXFrcm9TMmxwS1RJek15SExNaTVjdUlDSEhub0lHbzBHcDArZmhpQUlXTDE2TlVKRFEvSHh4eDhqSnljSE0yZk9SRzF0TGVycTZ2RDAwMDhyeVpuQ3drSjRQQjYvYVVTRmhZVklURXpFbWpWZDAzUk9uRGdCbzlHSUJ4OThVTm5YdmVjTUFPemJ0Ni9INmxlU0pNSGo4ZUFQZi9pRHNpOHJLd3RwYVdrNGZ2dzRVbEpTTUczYU5PVzFLU29xZ2lpSzBPbDBBTHpWUDAxTlRYajIyV2NSRXhPRGtKQVE2SFE2eE1URURPcjVDbGFSMmRtWTgvOStoY3MvZlFXbEwvOFk4My8vQjJqdVB2Ymg1SFE2NFhRNkFYamZDN3B1MXlncUtvTFQ2Y1N5WmNzR2RLNlltSmlBei8rSkV5Y1FIeCtQdVhQbit1MC9mUGd3UWtORC9mYkpzaHh3UlNtWHk0VnIxNjVCbzlIQWFEUUdQSWFJeGhjbWJJaDZjZjQyNEw2N09sUjZKS2RERVJIUitISDc5bTNzM3IxYkdXZG1abUxidG0wNGNlSUVMbDI2NUhlc2I5bmhYLzNxVnozT3MyUEhEci9LZ0FjZmZIQkFVMjd5OHZJQ0xvTXR5eklxS3lzSC9EZ0NjVHFkdUhyMWFvK3BTSTJOamJoeTVRbzJiZHFrZkVDV1pWbXBMRHA1OGlTbVRadUdqSXdNNVR6M0pvcDh6WUp6YzNPVjR3RGcvUG56aUlpSThOdDNyeC8rOEljOTlsMjRjQUVYTGx6QVQzLzZVd0RlNlMxSGp4N0YwYU5Ic1hidFdpeGN1RkNKVHhSRnZ5UllSMGNIVHA0OGlheXNMRXlkT242L1ZVcjQzaVprL2M5L3diVy8rV3NVUHZrRTVyejFId2hMNy8xNUhvcXpaOC9pNHNXTEFMeTlhSDcyczU4cHQ5WFgxNDlZWWtRVVJVaVMxQ05oWXpBWThPaWpqL3J0cTZtcHdhRkRoekIvL255NDNXN2N2bjBiOWZYMW1ETm5EdWJObXplbXFxZUlhT0NZc0NIcXhUZmRwa090WWJOaElpSWFSeElTRXJCejUwNEE4RnQ5YWU3Y3VaZzgyWDhPOExWcjEzRGx5aFhrNXViMnFNS0ppb3J5RzU4NmRVcFpTYWt2Rm9zRnFhbXBQZmJmdUhFREZvc0ZXcTBXWDN6eEJaWXNXVExvdmh4WHJseEJlSGc0MHRQVC9WWmlTa3BLd2c5KzhBTy9CSlBINDFHcUtaNTc3amxseWhJQW5EdDNEaTZYeSs4eFhyeDRFV0ZoWVlOcTdGcGRYUjB3T1FWNHA1UzVYQzZVbFpXaHJhME4zMzc3TFdSWnhySmx5eEFhR3FwTWNaa3laUW9LQ2dyZzhYaVU2VnVDSUNBMU5SVWJObXpvY2M0MzMzeXp4N1dXTFZzMjRDcVJZSk95OC9zd3hNV2gvSy8rRXQ4K3RCclQvL2J2a1BMOTU2RzdqNVhOdWx1MGFCRm16SmlCOHZKeVhMMTZ0ZC9qT3pzN2NmbnlaV1hjdmFmUVlQaXFldnFhdWxSZlg0L3o1OCtqcHFZR0R6MzBFQll1WElpREJ3OGlPam9hUzVZc3dYZmZmWWZ6NTg4akl5TURDeFlzUUVaR3hwQ21OeEpSY0dMQ2hpZ0FsK1N0c1BGaC94b2lJaHBQREFhRGtqRHAvbUV4TVRFUmlmYzBkL1gxbnBrK2ZYcS95WmpjM053ZUNaOUFUcDA2MVdONkVPQk5pS1NrcEtDeHNSRkdveEVmZi93eHRtN2RDbG1XL2FhcDlLV21wZ1pXcXhXLyt0V3ZsT3FnWC8vNjF3Q0FOV3ZXS0FrYmo4Y0RsOHVscktxazErdVZhVXh0Ylcwb0xDekUwcVZML1pJK3ExYXRRbjE5L1lDU1VqNVhyMTROdUlTM0x3YUh3NEV2di93U0pwTUpzYkd4QU9EWEM4Zm40c1dMV0xWcUZXN2N1QUVBTUJxTmVQcnBwM3NjRngwZGpmWHIxd2ZjUDViRjUzNFBPWXVYb1B5Tlg2RHFsLytNcWwvK00yTFhQWXpFeHpZajhmSEhvUTBKN2Y4a3ZmQk5ZK28rYmE4dlZxc1ZSNDRjVWNZSkNRbVlObTBhOHZMeWxMNUc5d3JVZE5qWFJIai8vdjNRYXJYSXpNekU1czJiWWJWYWNmWHFWWlNWbGFHK3ZoNHpac3pBaXkrK3FMeUdVVkZSQ0FrSlFVWkdCakl5TW1BMm0xRlVWSVF2di93U1lXRmhXTGh3SWViUG44OGVOa1RqQUJNMlJBRVVOQURpM1MvWlVpT0FqS2kranljaUl1cUxSUVFxMm9DcWRzRHVIcDV6YWdDc0hQcG4xQkd4YjkrK0FTMGJMWW9pMHRQVC9mYlYxTlNndXJvYTY5ZXZSMk5qSXg1KytHSGxXSWZETWVCbGsxZXNXSUZGaXhZQkFPN2N1WU9qUjQ5aTgrYk4wR3ExZmttTGpvNE95TEtNNnVwcXJGaXh3dThjWVdGaGlJdUx3NG9WSzdCbnp4NWxmMGhJQ05MUzBtQTJtLzJPOXlWLzd0MGZHaG9hc0FHdHpXWlRsdS9PeXNyQy9QbnprWjZlM210bGhDaUttRFJwRWhZdlhxd2tiSHBqTUJqNm5KbzFsdW5qNC9IQSs3dlF0SDhmeXYvcUw5RjY0amhhVHh5SHE3VVZhYS8rZE5UaVNFaEk4R3NvN1pPWm1kbWo2c3puNjYrL1JscGFHbWJQbmgzdzluUG56aW12djgxbXc3bHo1ekI5K25SczJMQ2h4elREOFBCd3Z5bFFrWkdSZU9paGg3QnMyVElVRnhjalB6OGZDUWtKUGQ1alJEVDJNR0ZERk1BM05WM2JuQTVGUkVSRDVaS0FkNHVCVDY4QmcxODB1MjlhRGJBeWU1aFBlcCsyYk5tQ2xKU1Vmby83NXB0di9KSWJicmNiWDMvOU5XYk5tb1dJaUFobHZ5OXBVMXRiTytCcWdmajRlR1hibHp4S1MwdnJrVWlxcmEyRlZxdEZiVzB0TEJhTDN3ZmcwTkJRYk4rK3ZjY1VzQTgvL0JBZEhSMEJyOXZRME5Dak1tYjkrdlhJenM1V0h1T3RXN2RRVmxhR3ExZXZRcElrYUxWYTJPMzJnRWtZbzlHSWwxOStHWUEzQ2ZQc3M4OE9xVEgwZU9JMm0zSHozLzhQYXQ5L0Z3QmdXckFRazU1OUR2R1BQRExzMTNJNm5ZT3VVSW1Qai9mNytldnUyTEZqaUkrUDd6VmhjL0hpUmFXS0xDNHVEczg5OTV6eU0zdm56aDIvWXk5Y3VJQ1VsSlNBNzdXTWpBeWtwYVVwVStlSWFHeWIyUC9yRXdVZ3ljQ1p1cTR4cDBNUkVkRlF1Q1RnNWNOQXJSVllQeFZZTXhsWW1BZ1k5ZjNmZDZDcXFvYnZYTU5oMzc1OUVFVVJBQUpPRy9MZHB0UHAvS3BBWEM0WE9qczdzWHIxYWpRMU5mVzRYM056YzYrVkM0QTNHVkphV29vNWMrWUV2RzV6Y3pOc05odWNUcWZ5Z2Jta3BBU3paODlHYzNNekxsMjZoRldyVnZuZDU5NUdzSUMzeWJKdm1sVjMrL2Z2UjBSRWhKSmc4akVZRENnckswTkZSUVZ1M0xpaE5KZ05WSjNSM2JWcjExQlVWT1MzYjZESkdsRVVjZlBtelI3N3c4TEMvUHIzakRVZCtkK2k1T1VmdzkzZWpzUW50aUw5NTY4amZNYU1FYm1XS0lyNDA1LytoQ2VmZkhKRXpoOUk5MzVLalkyTmZrM0JBMmx2YjhlVksxZDZ2WDNIamgwRG1wNUlSTUdOQ1J1aWV4UTFBWjEzeTlVVHc0R3M4YkV5SmhFUmpiS2FEc0FqQTI4OURNd04vS1Y3MEpGbEdjWEZ4Wmc3ZCs2Z3F6bGVmZlZWaEllSG82Q2dBTmV1WFF1WWxNakx5OFBseTVmeC9QUFAreVUrd3NMQ3NIMzdka1JHUnZaSTJIZzhIdHkrZmJ2SHRLWHVmRDFGakVZanJseTVBcXZWQ3B2TkJxdlZDZ0Q0L2U5L2ovRHdjRXlkT2hXelo4OUdaV1VsYnQrK2pkV3JWNk81dVJsbnpweEJkblkyd3NQN1hoS3l0NVY0ZERvZERBWkR3S1JTZVhrNTlIbzl0bTNiaHNiR1JyOUtpdDRNdEY5UElPM3Q3Zmo4ODg5NzdKOHlaY3FvSmlDR1UvUEJBN2o4WjYvQ09HczJzdmQ4aHZBWldTTjJMWS9IZ3oxNzlvejZrdGsybTAzNStaczBhUkorL3ZPZkJ6enUzTGx6S0NrcGdWNnZSM3A2ZW84a29jOWcraXdSVWZCaXdvYm9IbHdkaW9pSWhvUFZCZnpWZzJNbldkUFUxSVNqUjQ4cVRVNEhrckM1ZnYwNnZ2amlDNzk5SG84SGtpVGhyYmZlNm5HODc3WjMzbm5IYi8vcnI3L2U2MVNTOHZKeXVOMXVUSmt5cGRjNGZLc3dSVWRIUTZmVFllclVxWWlNaklUYjdjYXhZOGZ3RjMveEYwcEQ0WTZPRGh3K2ZCZ3paODdFbENsVGtKS1Nnb0tDQWh3K2ZCamJ0bTBiOWhWMnRtM2JwbXczTmpiQ1lyRmcxNjVkZmQ1SGtxUWhONHhOVEV6RUQzN3dneUhkTnhpMWY1dUh5Ni85RkJIekhzREMzUjlCNktQUzZuNjF0YlZCRkVYWWJEWnMzNzY5M3dUZVVEVTFOZUhXclZ1SWpJeUVUcWRUVmhMelRYSFNhclVCSzd4dTNicUZvcUlpckZpeEFwTW5UOGJISDMrTXlNaElyRnk1a2l0REVZMVRUTmdRZFNNRE9OVzlmdzByU1ltSWFBaGtBQ0U2NEpFeDBQUFRicmZEYkRianYvN3J2NUNVbElRWFgzeHh3QjlVSjArZWpPZWZmMTRabTgxbTdOMjdGeXRYcmtSV1ZzOHFpT0xpWWxSVVZPQ3BwNTRhMFBrOUhnL3k4dkl3YWRLa0hzdDdhN1ZheUxJTXA5T0o1dVptYUxWYXhNYkdZdlBtemNveGRYWGVPYzYraXBVN2QrN2cwMDgvUldob3FMS1NraUFJMkxCaEEvYnUzWXVqUjQ5aS9mcjFBMnFjUEZSUlVWRjQ1WlZYK2p5bXVMZ1kzM3p6ellqRk1GWTQ2K3BRK3ZLUFlacjNBQlorc2dlNkVVcWcrRFEzTnlNeU1oTGJ0Mi92dFpwcU9FaVNoSk1uVHlwanJWYUw3T3pzWHB0RmV6d2VGQlVWNGZUcDA4akl5RUJPVGc2MFdpMDJiZHFFcjc3NkN0WFYxZGk0Y1NNU0VoSkdMR1lpVWdjVE5rVGRsTFY0Vi9JQWdFZ0RNSWY5Mm9pSWFDaGtJSHdZZTlXTWxOYldWalExTlVHdjEyUGR1blZZdEdqUm9MNnBOeGdNaUkyTlJXdHJLeW9ySzFGUVVJQ1VsQlFzWGJvMFlJVk9XRmdZZERyZGdCdWlmdjMxMTJodGJRMlk0UEV0UC83YjMvNFdUcWNUNmVucHZVNGxraVFKMzMzM0hVNmZQZzJUeVlUbm5uc09ScU5SdVQwek14TnIxcXpCNmRPbjBkemNqRTJiTmlFbVptVG1SRnNzRnZ6bU43L3A4eGhSRkNkOHhZVGtkS0xrNVI5RGRyc3g5OWYvT2VMSkdnQjQvUEhINFhLNUlBZ0Mzbnp6VFFEZVpJa3N5NzJPZlVKRFEvSFRudzVzcGFyazVHUzg4Y1liY0xsY2NMbGNDQTBON1pFa2xDUUpUVTFOcUtxcVFrbEpDV3cyRzVZdVhZcFZxMVlweDg2ZE94ZHhjWEU0ZE9nUVB2amdBNlNrcEdEV3JGbElUazVHZkh3OGwvVW1HZ2VZc0NIcXBxQ2hhM3ZwcE42UEl5SWk2b3RHQXhpRzNvWmsxTVRHeG1MVnFsV1lOV3ZXa0JNVWRyc2R1M2Z2UmxoWUdKWXZYNDRGQ3hZTXkycEdIbzhIYlcxdGVQREJCekZ0MnJRZXQ2ZWtwT0RKSjU5RVkyTWo5SG85NXMyYjErZjVLaXNyTVh2MmJLeGJ0eTVnZjQrY25CeEVSRVNncEtURUw1a3ozTUxEdy9GSVA2c2EzYmh4bzgrR3NoTkJ6Vy8vRTliTHBaajduNzlGYU5yb3pGSDNyVkRtZHJ1Um01czdxUHNPcGUrUVhxOVhwdXAxVjE1ZWprT0hEc0h0ZGlNc0xBeXpaczNDNHNXTEE3NUhrNU9UOGNNZi9oQVZGUlVvTEN6RXFWT240UEY0c0hMbHlqNzdQaEhSMktDUlpYbTRWNWtrR3JOK2RoUW9iL1Z1LzgweVlIM3YwK1dKaUloNnRlRVRJTkVJN0g1c1pLOVRGU1RMUkltaU9DSk5UcDFPSnd3R3c3QlVtL2lXMFI3Sy9UUWF6WVN2ZUxIWmJJaVBqMGRDUWtMQUpNTnc4dGp0T1BmZ1lrUmxMOGI4My85aHlPY0psdmZIWUhrOEhoUVhGeU1wS1FuSnljbUQrcmtWUlJHMXRiV1lPblhxZ0pOSW8vbmFFdEhnc01LRzZDNmJxeXRaQXdETFdHRkRSRVEwSUNPMUlzMXdUdWtZYWwrYWtleG5RNEZWdi9NcmVDd1dUUHNmLzUvYW9haENwOU5oMGFKRlE3cXZ3V0FJV0pGR1JHTVRmd01SM1pWZjM3VTlNeFl3OGdzR0lpSWlvbEVsdVZ5b2UvODl4SzNmZ0lnNWM5UU9oNGhJVlV6WUVOM1Z2WC9OZzZ5dUlTS2lNV0E0ZXNVUTljZmo4UURBcUV3TGF6MStERzZ6R1pOLzlPUDdQaGZmSC8wYnpkZVdpQWFQQ1J1aXUvSnVkMjB2VFZZdkRpSWlvb0ZpSzBJYWJ4bysreFQ2dURoRXIxeDEzK2ZpKzRPSXhqckVRbitCQUFBZ0FFbEVRVlFtYklnQVZMWUQ1cnZMZVJ2MXdHd3U1MDFFUkdQQVNQV09JZXJPNC9GQW85RkFwOU9OYUNXR3U2TURMVWVQSUhITDQ4TnlIYjQvK2pkYXJ5MFJEUTBUTmtUdzcxK3pOQm5ncnlzaUlob0xUQ1lUUDJUUmlKSmxHYUlvUXF2VlFxL1hqK2pQVyt2cFU1RGRic1J2MkRnczUrUDdvMitqK2RvUzBkQXdZVU1FOXE4aElxS3hLU0lpWWxoWFVpSzZsOHZsZ2lSSkVBUUJCb05oUkZmTjZpakloMGFuUTlUU0I0ZmxmSHgvOUUwVXhWRjdiWWxvYVBpdXBBblA0UUV1MytrYTV6QmhRMFJFWTBoQ1FnSy9HYWNSNFhhNzBkblpDVUVRRUJFUkFiMStaSmZRN0NqSWgybkJBbWhEUTRmdG5IeC9CT1oydStGd09FYnR0U1dpb1dIQ2hpYThDdzJBZExjblhXWTBFTVV2WW9pSWFJelFhRFFRQkFGSlNVa0EyR1NWaG9kdnFvek5ab05PcDBORVJBU2lvNk1oQ01LSUpUL2NWaXVzWldXSXpsaytiT2ZrKzZNbk5WNWJJaG82Sm14b3dpdm8xcitHMDZHSWlHaXMwV3ExQ0FrSlFXeHNMR1JaaHR2dGhpUkprQ1JKN2RCb0RKRWtDUjZQQnk2WEN6YWJEUTZIQTNxOUhrYWpFYkd4c1FnTkRSM1JLVE8yOGpKQWxtRmFzR0JZejh2M2gvcXZMUkVObmFCMkFFUnE4MXZPbXdrYklpSWFnd1JCZ01sa2dsNnZSMGRIQjZ4V3EvTEJsRlVGTkJpK3FoVGZWSm1vcUNpRWhZVkJwOU9ONkhVN3IxOEhBQmd6TTRmOTNIeC9lS24xMmhMUjBERmhReFBhTFRQUTR2QnVHL1hBWEM3blRVUkVZNVFnQ0FnUEQ0ZkJZRUIwZERSRVVZVEw1WUxINDVsUUgwcHA2SHpMTyt2MWVoZ01CdWoxZWdpQ01DclZGL1liTndDTkJtSFRoejloQS9EOW9lWnJTMFJEeDRRTlRXaUZqVjNiaTVNQUxhZnVFaEhSR09aYm5sY1FCSVNHaGtLVzVRbnhZWlNHajBhajZmRnZOSFRldUk2d2pBeG9SakNCTU5IZkgycTl0a1EwZEV6WTBJUlcwdHkxdlNoSnZUaUlpSWlHQ3orSTBWaGt2M0VEeHN3WkkzNGR2aitJYUN4aERSeE5hRVZOWGR2ekU5U0xnNGlJaUdnaUU1c2FFWktTb25ZWVJFUkJoUWtibXJCdW1RR0w2TjAyR1lDcGtlckdRMFJFUkRRUnliSU1WMnNyOURFeGFvZENSQlJVbUxDaENhdjdkS2dGcks0aElpSWlVb1hIM0FFQTBFY3pZVU5FMUIwVE5qUmhYZXFlc0VsVUx3NGlJaUtpaWN6VjJnWUFyTEFoSXJvSEV6WTBZWDNYclgvTkE2eXdJU0lpSWxLRnE3VVZBQ0F3WVVORTVJY0pHNXFRYmx1Qk5vZDNPMVFBcGtXcEd3OFJFUkhSUk9XeDJ3QUFRcmhSNVVpSWlJSUxFelkwSVJWM213NjFNQUhRY25WSElpSWlJbFhJYmpjQVFLTVhWSTZFaUNpNE1HRkRFMUwzaEEyblF4RVJFUkdwUi9JbGJIUk0yQkFSZGNmL0ZXbENLbWJEWVNJaUdvZXNWaXVzVml1Y1RpYzBHZzFjTHBmYUlRVU5RUkFneXpKQ1FrSVFFUkVCbzlFSWpVWURqWVpsdG1xVDcvNmNzc0tHaU1nZi8xZWtDYWZWQVRSNHAwcERyd1d5Mk4rT2lJakdnWWFHQnRqdGRzaXlySFlvUWNsOXQ0ckRicmVqczdNVFpyTVpDUWtKRUFRQldpMkx6dFVrZXp3QUFJMmdWemtTSXFMZ3d0OU9OT0VVTlhadHoyZi9HaUlpR2dkcWFtcGdzOW1ZckJrZ1daYmhjRGhRVzF1THpzNU9lTzRtREVnZFNvV05vRk01RWlLaTRNS0VEVTA0bDdwTmg1clAvalZFUkRUR05UUTBRQlJGdGNNWWsyUlpSa05EQTZ4V0s1TTJhdkpOUzJQQ2tZaklEeE0yTk9FVU0yRkRSRVRqaE5WcVJXZG5wOXBoakdteUxPUE9uVHR3T3AyUUpFbnRjQ1lramM1YldTTjcrUHdURVhYSGhBMU5LR1lScUxWNHQvVmFZRTY4dXZFUUVSSGRENHZGd2lURGZkSm9OSEM3M1RDYnpheXlVVWxYd3NhdGNpUkVSTUdGQ1J1YVVMcFgxOHlPQTNUc1gwTkVSR09ZMCtsVU80UnhRYXZWd21LeHdPMTJzdytRQ253Skd6QmhSa1RraHdrYm1sQ3V0blp0ejJWMURSRVJqWEZja25yNHVGd3VpS0xJaEkwYU9DV0tpQ2dnSm14b1F1bWVzT0Z5M2tSRU5OYjVscXFtKzZQVmF1SHhlQ0NLSXFlWXFVQ2p2WnV3a1ZoaFEwVFVIUk0yTktHVXQzUnR6NHhWTHc0aW92K2Z2ZnNNYitPODhvYi9uOEdnRUlVQUM5ZzdLVkVrSlZLaXVxeGVYQ1JaTlhLVi9TUng3TjNzNHlmSmJzcnJsRTFicDNuamtteThkamFidU1TTzVTTExzaVZiemVyTmxpeUpGRHNwc1lxOWdTaEVuL2NEeUNFZ2dBVFlESmJ6dXk1ZkptYnVtYmtCc1dBT3puME9JV1JpNFhtZWxrUUZDU3VWQUFDYzFPMk1FRUk4VU1DR1RCc05Cc0RVOTBGa3FBU0lrZ2QzUG9RUVFzaEVNbDZCQ2dxQUVIOUVzaEFBZ0pNNm5oRkNpQWN1MkJNZzVNdml2aHhxVmtUdzVrRUlJWVJNTkljT0hZSlNxY1R5NWNzREdtODBHc0Z4SEtSUzZaRGphbXRyOGNrbm4rQ2hoeDVDYUdob1FPZnU3dTRlVmpGbGxVb0Z1WHhzUG9XaDRGSndzRElaQU1CQkFSdENDUEZBQVJzeWJiZ0hiR2c1RkNHRUVESWdLU2tKUjQ4ZXhjS0ZDejJDTU5YVjFhaXRyWVhGWW9IRllvRmVyMGRIUndjc0ZndVdMbDNxTjhDajFXcGh0VnB4L3Z4NTNIMzMzUUhONWNTSkU2aXFxZ3A0N3V2V3JVTitmbjdBNDhuRXc0WlFoZzBoaFBoQ0FSc3liWGdFYktqZ01DR0VrR251MVZkZlJXZm53QjlIcDlPSkYxOThVWGg4MTExM29hV2xCYVdscFVoTVRFUklTQWdpSWlJd2UvWnNxRlFxaEllN1B2MDRjdVFJU2twS0JyMk8zVzdIOWV2WFVWWldOdWlZelpzM0l5TWpRM2djRnhlSCsrKy8zKzl6ZU9HRkYveU9JUk9mcUM5Z1F4azJoQkRpaVFJMlpGcHc4a0JsMThEakxGb1NSUWdoWkpyYnRtMGJxcXFxRUJrWkNaVktKV3d2S3l0RGZIdzhZbU5qMGRMU2dyaTRPR3pac21YUTg4eWJOdzh6WnN3UUh1djFldGp0ZG9TRmVYODY0bkE0ME5YVmhjaklTSS90MGRIUkhvOFpoZ0hIMGR2VTZZSXliQWdoeERjcU9reW1oWm9ld05yWEtUSXlCRkFQdmVTZUVFSUltZkkwR2cxdTNicUZjK2ZPSVN3c0RCRVJFYkRiN2JoNDhTTGEydHI4MXFmcHA5VnFrWnFhS3Z4WFZGU0VhOWV1SVRFeDBXTjdhbW9xT2pvNmNQcjBhY2psY28vdFkxV0Roa3hPUW9hTjJSemttUkJDeU1SQ0FSc3lMVkE3YjBJSUljVGJoZzBiWURLWjBOYldCb2ZEZ1VPSERpRXpNeE1MRnk0YzhUbnZ2UE5PZEhkMzQ5aXhZeDdiZTNwNmNPSENCY3ljT2RNcm8rWjIvUzIyL2YxSHBnWldKZ01ZQmc2aklkaFRJWVNRQ1lWeVRjbTBRQVdIQ1NHRWtBRkZSVVU0ZS9Zc0FOY3lwWDM3OXNIaGNNQmtNc0ZnTU9EbGwxOUdlSGc0SWlNalliVmEwZDdlN3ZNOG9hR2hrRWdrSHRzaUl5T3hZc1VLT0J3T2orMG5UcHlBWEM3SG5YZmU2WGQralkyTmVQNzU1MGY0N01oa3hLbFVzQnNvWUVNSUllNG9ZRU9tQmZlQXpVd3FPRXdJSVdTYVMwNU9obHF0Rmg2YlRDWjBkM2NqTGk1TzJNWnhIRXBMUzFGWFY0ZFhYbm5GNTNsMjdkcUZsSlFVdExTMDRLMjMzdkxhZi9IaVJlRnJtODBHbG1YeDBrc3ZlWXlaTld1V1J3ZXBpSWdJU0NRU3pKOC8zKy96T0hueUpKUktwZDl4Wk9JVHFWUnc2UFhCbmdZaGhFd29GTEFoVTU3ZENkem9IbmhNQlljSklZUk1keXFWeXFQUWNHbHBLUzVkdW9Rbm4zelNZMXhwYVNreU1qSnc3NzMzQWdEMjdkc0hsVXFGOWV2WEF3QkVJaEVBMXhJbW04MkdkZXZXK1N3MlBCU0ZRdUh4ZU9YS2xRRWYrOEFERHd6cldtVGk0cFNVWVVNSUliZWpnQTJaOGlxNkFMN3Y2MWdGb0JBSGRUcUVFRUttbVdZajhINGxjS01McU9vR2pMYXhPUy9MQUMvbGovejRQWHYyd0dLeEFBRE1aalBNWmpOZWUrMDFZZit5WmN0Z3RWb2hrVWc4T2pheExEdG9CNmU0dURqRXhNU01hRDRGQlFVNGNlS0V6MzFyMXF4QlhsNGVUcDgralN0WHJ2Z2NzM3YzYnEvdVUyVHk0RlFxT0F5VVlVTUlJZTRvWUVPbVBLcGZRd2doSkZnTzF3RC9mZFgxZGJvR3VETUZVRXFHUGlaUXpDaVBYN1Jva1ZCbnBxR2hBWVdGaFZpMmJKbXdQem82R3FXbHBRanA2K0F6bFA3enNPekkrMWs0SEE2SVJDSnMzcnpaWS91QkF3ZUU4enNjRHFoVUtxeGR1MWJZcjlQcGNQVG8wUkZmbDB3TUlwVUt0czVPL3dNSklXUWFvWUFObWZJcXV3YStwb0FOSVlTUUw0dlpBZnpuNTBDdUZ2akJJaUJHNGYrWTRicHhZK1RIcHFXbDRjU0pFOGpJeUVCTVRBeUtpNHNSRlJXRnNySXlMRjY4R0lDcnM1TldxL1Y3THF2VkNnQmVCWWlIaTJWWnBLYW1lbTF6SjVWS1BjWU1WaENaVEM2Y1NnVnpYVzJ3cDBFSUlSTUt0ZlVtVTk1TnQvbzE2WnJnellNUVFzajBvamU3Z2pYUHJSbWZZTTFvdGJTMDRQTGx5M0E2bmNJMmc4R0EwNmRQbzZTa0JIYTdIYTJ0cllpTmpmVjdycDZlSGdDQVhDNGZ0L21TcVkxVHFtRFhVdzBiUWdoeE55VXliSTYzRk9GS1Z6WHFqTzJvTjNVRWV6cGtvZ2tCVkgzWjNQOVJBYUFpcUxNaDR5aFJIb0ZraFJiNVlhbFlFNTBUN09rUVFxWXhuZ2NZRnZqbDhtRFBaSERuejU5SGJHd3NrcE9UVVZwYUNnQ0lqNDlIYm00dWpoOC9Eb1p4TGJvS0pHRFQxTlFFbFVvMTZnd2JNbjF4YWpYc09sMndwMEVJSVJQS3BBN1k2R3dtL0tuaU1DNTNqaUlmbUJBeVpkU2JPbEJ2NnNEWnRqSjgxbEdKSjJmZURTVW5DL2EwQ0NIVEVRTndES0Njb0lYdW01dWJVVlZWaFYyN2RubnRXN1ZxRlZKVFUxRllXSWpNekV4SXBkSWh6MlcxV2xGZVhvN3M3T3d4bVZ2LzhxcWh1R2NGdVg5TkppK3hSZ09ueFF5bjJReFdSbis3Q1NFRW1NUUJtOEx1V2p4WGRoQTZteW5ZVXlHRVRFQ2ZkVlNoNnNwcitPNnN6Y2dLalEvMmRBZ2gwd3dEUUN3Szlpd0dGeE1UZzEyN2RrRXNGcU8rdmg3bDVlVkNkb3hNSmdQUDg2aXRyY1Vqanp6aTkxeW5UNStHeldiRHZIbnpSajB2azhtRVAvemhEME9PYVdwcXdyUFBQanZxYTVHSmhldHJCMi9yN29JMHhuOVdGeUdFVEFlVE5tQnpwTG1RZ2pXRWtDRjFXUFE0MkhpRkFqYUVFT0pEU2tvS0RoNDhpSktTRWtna0VxeFpzMGJZMTlYVmhTVkxsaUFxS3NydmVkcmEyckJvMGFJeGFha2RFaEtDQng5ODBHUGJXMis5NWZFNEtpb0tXN1pzOFpqcjNyMTdSMzF0RWx6aXZvQ052WXNDTm9RUTBvL2hlWjRQOWlTRzYweGJHWjRyT3hEc2FSQkNKb2wvbTdVWks3U3pnajBOUXNnMHN2NGRRQzRHUHR3K3Z0ZTVNWm8yVVgxNG5oZnExWXlFeVdTQ1RDWWJWVXZ2aWNCb05DSXlNaEphclJaaThRUmR5emFGNlQ3L0RGZDM3Y1RjdDk2R1p0a2R3WjRPSVlSTUNKUHlMK3ZocG12Qm5nSWhaQktoM3htRUVESzQwUVJyQUZkbnFNa2VyQ0hCSnhhV1JIWDdHVWtJSWRQSHBQenIybXJ1Q2ZZVUNDR1RDUDNPSUlRUVFpWTJUak5RdzRZUVFvakxwQXZZT01Hanc2SVA5alFJSVpOSWgwVVBCMDlkUkFnaFV3L0hUZHB5aEJPS3crRUFNUHBzSXpKeTRvZ0lBSzRhTm9RUVFsd21YY0NHQlFNbkpsM1pIVUpJRURuQlE4Uk11bDkzaEJEaTF5UXNSVWlJVHd6TFFxUlEwSklvUWdoeFEzY3doQkJDQ0NHVFZIOHJiakk2RG9jRERNTkFKQkpSbGswUWljUERZZXZzRFBZMENDRmt3cUNBRFNHRUVFTElKS1ZTcVNqQU1Fbzh6OE5xdFlKbFdZakZZbm85ZzRqVGFDakRoaEJDM0ZEQWhoQkNDQ0Zra2xJcWxaQktwY0dleHFSbXRWcmhkRHJCY1J3a0VnbDF2QW9pc1ZwRFJZY0pJY1FOL1VVaWhCQkNDSm5FdEZvdFpZV01rTjF1aDlsc0JzZHhVQ3FWRUl2RndaN1N0Q2JXYUdDbkRCdENDQkZRd0lZUVFnZ2haSkppR0FZY3h5RTZPaG9BRlNFT1ZQOHlLS1BSQ0pGSUJJVkNBWTFHQTQ3aktQZ1ZSSnhHQXh0MWlTS0VFQUVGYkFnaGhCQkNKakdXWlNHVlNoSFIzeGJaYm9mVDZZVFQ2UXp5ekNZV3A5TUpoOE1CbTgwR285RUlzOWtNc1ZnTWhVS0I4UEJ3U0tWU1dnNFZaR0pOR0JVZEpvUVFOMXl3SjBBSUlZUVFRa2FuZjBrUHgzSFE2WFF3R0F4QzRJYXlianoxWnlYMXYyWnF0Um95bVF3Y1IyK0xnNDNUYUFDZWgwT3ZoMGlsQ3ZaMENDRWs2T2d2RXlHRUVFTElGTUJ4SE9SeU9TUVNDVFFhRGF4V0sydzJHeHdPQndWdCt2UzM3aGFMeFpCSUpCQ0x4ZUE0ampKckpnaXhSZ01Bc0hWMVVjQ0dFRUpBQVJ0Q0NDR0VrQ21qdnpVMXgzR1F5V1RnZVo2Q05iZGhHTWJyUHpJeGNHbzFBTURlMHhQa21SQkN5TVJBQVJ0Q0NDRlRqc0ZnZ01GZ2dNVmlBY013c05sc3daNFNHV2NjeDRIbmVVaWxVaWlWU2lnVWltbDdNejVkbnplWi9MaStyQnE3bmdJMmhCQUNVTUNHRUVMSUZOUGMzQXlUeVVSWkJkT00zVzRIQUpoTUp2VDI5cUtucHdkYXJaYVd1eEF5aVhDaGZSazJlbjJRWjBJSUlSTUR2WU1oaEJBeVpkVFgxOE5vTkZLd1pwcmplUjVtc3hrTkRRM283ZTJGdytFSTlwUUlJUUVZeUxDaGdBMGhoQUFVc0NHRUVESkZORGMzdzJxMUJuc2FaQUp4T3Axb2JtNkd3V0Nnb0EwaGt3Q25EZ1VBT0NoZ1F3Z2hBQ2hnUXdnaFpBb3dHbzNvN2UwTjlqVElCTU13REhpZVIzdDdPeXdXQzV4T1o3Q25SQWdaZ2tqbEN0aFFoZzBoaExoUXdJWVFRc2lrMTlQVFF6Zmp4Q2VHWVdDMzI5SFQwME5aTm9STWNBekxRaVNYVTlGaFFnanBRd0ViUWdnaGs1N0ZZZ24yRk1nRXhySXM5SG85N0hZNzFUY2laSUxqUXRXVVlVTUlJWDBvWUVNSUlXVFNveGJHeEIrYnpRYXIxVW9CRzBJbU9KRlNBWWZSR094cEVFTEloRUFCRzBJSUlaTmVmMHRuUW54aFdSWU9od05XcTVXV3poRXl3YkVoSVhCU1RUSkNDQUVBY01HZXdIU3pLQ0lESVNJSkFPQnNXeGtjL1BEZU9LbzRHUUFHQUErOTNUemllY1RJTkVpUWh3TUFtczA2TkpnNlJueXVzU0JoT2VTb0U0VEhWN3RxUFBhbktxSlFZMndGZlM0S3lFVVNTRmpYajY3QmJvWjltTjlEaEJBeUhmRThQeTJXUkJrTUJoZ01CbGdzRmpBTUE1dk5GdXdwVFJnY3g0SG5lVWlsVWlpVlNpZ1VDakFNUXhsNkU0eElGZ0tIeVJUc2FSQkN5SVJBQVpzdjJkZlNWaU5HcGdFQVhPNjRBYU5qZUhVWFhsMzZmOEdDZ2RscHc0UG4vakRpZWF5SW1vV0hrcGNEQUE3YytnSi92WGxpeE9jYUN5cHhDSDQ2K3l2QzQ1MW5ub1d6THp5VG8wN0FMK2JjaDJwaksvNWNlUXhWaHVaZ1RYTkMrT2FNTzdGY093c0E4TytGYjZOSVZ4L2tHWTJla3BQaHFleXRBSUFTM1MzOG8vWnNrR2RFQ0NHVFQzTnpNMHdtMDVRUFNvMVVmeWFleVdSQ2IyOHZlbnA2b05WcXdYRWNXSmFTemljS2tWd091OUVRN0drUVFzaUVRQUdiQUxCZ29KV0ZJa2FtUVV5SUJqRXlEWG9kVnJ4VGR5SFlVNXN5YkU3Znl4a1lBSStucjRPSVlaR2hqTUh2NWoyTUkwMkZlSzM2Sk15T3dENDEzQksvQUZxcGFneG42OThiTldkaGNRWTJ2eENSQkU5bGI4WEhqVmZ4V1VmVm1NOUZ6SWp3L3pMdlJtRjNIWTQxWHg5eWJMSkNpM1JsMUpoZHUxUjNDMDNtYnIvak9JWkZqam9SQUdDMFUvRllRc2o0bU1xQmpQcjZlbGl0MW1CUFk5TGdlUjVtc3hrTkRRMklqbzZHVENhRFNDUUs5clFJK3BaRXRiY0ZleHFFRURJaFRQdUFqVXdrUnBoWUFZMUVnVENKQW1FU0pjSWtyc2NSRWlXaVF6U0lrb1pDeEhoKzhtTG5IVGg0Njhxd00yU0liMWFIWjhDR1pWZzRlUWQ0dUxKSS9pbGpBKzdRWm9JRmc3dGo4ekEvUEJYL1ZYNEkxM1YxZnMrOU1pb0w2Y3JvY1pxNWIrL1VYUXdvWU1NeEl2d29aenRtcXhPUnEwbkdKMDNYOExjYkoyRG54NmIxckZvc3h3OXp0aUZURlljVjJpeUVpQ1Q0Nk5ZWGc0NWZGSkV1WkY2TmhSY3JENk9wMlJXdytkZk1UVWhSYW1GeDJQR0RhMitNMlRVSUlXUzZhMjV1cG1ETkNQRThqK2JtWmtSR1JrS3BWRkxRWmdJUWhZVEFRVFZzQ0NFRUFBVnM4UExDeDZFV3k0ZDlITWVJc0NSeUJqNXRLUksycVRqWnFPcktUR2ZXMnpKc1JBd3JCQzMwZGpOK1gvWVJMclJYNEpzejdvU0NrMElyRGNVdmN1L0RENi85QStYNnhtQk1lVXl3RElNT3kwRHJ5bnRpNTJLbUtoYlBsSHlJVm90dVZPZE9VMGJoaDluYkVlbVdYUlFxRGhuVk9VY2pKa1NESkhra3pBRm1IaEZDQ1BIUFlEQ2dsMjV1UjRYbmViUzN0ME1zRmtNbWs5SHlxQ0JqSlJJNExmU0JLQ0dFQUJTd1FXRjNIVmIwMVFNWmpON2VpM2FMSG0zbUhyUmFldEJxMXFHNXR4czNqYTNDbU16UU9QeDg5aTY4VzM4Qjc5ZC9QdDdUbm5LYzRHSG5uZUQ2TXBrNGhzWHRmNnJQdFplalV0K003MlhkaXhtcUdCeHJMaHgyc09hYmwvNkNEb3YvZGRIUHpOdU5GSVVXQVBERTUvK0RicXYvOXBMdXh3VEs2clRqaGZLUFVhSnJ3T01aNjhBeElxUXJvL0g3L0Vmd2JPbEhLT2l1SGRiNStxMkp6c0UvWjJ3UWloUDNPcXo0cjRwUGNLRzljc2pqOWpkY3hxSEdBdUZ4bGpvZVA4emU1dHAzNnpMMjFuM21kY3g5eVV1eE9TNGZBUENia2c5UXFyc2w3T3QxMENlK2hCQXludlI2UFhXK0dpV0dZV0MzMjlIVDB3T3hXRXdCbXlCalJCeDQrOWhrR2hOQ3lHUTM3UU0ybHpxcUVDTlRvOHRxUkxmTmlDNnJFWjBXSTdZa3pFZDhpS3VMMHJjdXY0SnUyK0RWNnVVaUNYNmNzeDB5a1JpUHBLeEVtaklhZnl6L3hDdHI1TXVnRUVtaGtTajhqZ3ZsQmpJdEZKeE1lSzVEY2ZCT05BZFFqMlNrckU0Yk9KRVVBTUN4SXNESDMrcFdpdzQvS3ZnSE5zWGw0MkRqbFdGZncrWjB3RGJNNVVZMnAzM1l4d3pYa2VaQzFCamI4RlQyTm9SSkZGQnhNdngwemxmd3R4c25odlU4SlN5SHg5TFg0czZZWEdGYnZha0R2eXZaajF1OW5YNlB0enJ0SHQrM0pyZDZNbGFIRFhxNzk2ZTQ3c3ZaVEhhTHp6R0VFRUxHaDRVeUVjWUV5N0xRNi9WUXE5WGdPSTQ2UndVUkkrYkEyeWtibHhCQ0FBclk0RXhiR2M2MGxYbHRYeDJkamZnQVY0K1lIRmE4VkhrRTM4bmNCQW5MNFk3SVRNVEt3dkRya24wZXkxMitES3Vpcy9GNCtycGhIYk1tT2dkcm9uUDhqdFBiZS9Ib2hSZTl0c2VIaE9OYm1mY002NXErU0ZteDhQVy96OTdwdCtYNU1tMm14K1Avcmp5Q1d1UGtMVkpYb1cvQzk2LytIVCtadlJNcENpMVlNTmlldUFnblc0c0RMc1Q3dmF4N3NUQThYWGg4cXJVRUwxVWVEYmdBOGxDbWJxbE9RZ2ladkNpd01IWnNOaHVzVml1a1VpbTlya0hreXJENThqLzBKSVNRaVdqYUIyekd5b1gyU3JSYjNzWlBjbllnVkJ5Q05HVVUvblB1Ymp4ZHZCYzNEYTMrVDNBYk1TUEN2ODdhNUxXZGdlc05oSVRsOElPc0xSNzdEamNWZUkzL01zaEVZc3hVeFk3cE9VZFNKRmd1a296cEhJS2h3MnJBRHd2K2daL2s3RUN5UW90ZlhIOTNXRjJUL3FmcUdKTHpJcUVSSy9DL040N2phSFBocU9iVC8vMEdBRHlGYkFoQlJVVUZJaU1qRVI3dVB5dHh2TFcwdEVBc0ZnODVGNTduVVZaV0JyVmFqYmk0dUJGZnkyYXpvYm01R2FHaG9WQ3IxU00ranp1THhZTFcxbFpFUkVSQUxoOStMVG5pWXFjYjJ6SEJzaXdjRGdlc1ZpdWNUaWN0aXdvaWhoT0J0MUdHRFNHRUFCU3dHVk9WK2lZOGRlMU4vR3pPTGtUTDFBaVRLUENydkFmeFRNbCtYTzJxR2RhNVJBeUxwWkV6QjkzUGd2SGFYOUJkaXdaVEIwNjBGUHM5ZjdKQ2k3Uys5czBOcGc1VTZwdjlIak1WNnBHOHVQQ3hnTUlPL2JWZkFPRGxSWThQKzVqUk1EdHMrR1hSWHNTR2hLSGUxREdzWTlzdGV2eDd3VHVRaWNTb003V1B5WHdJSVM3TnpjM1l2MzgvWW1KaThQREREdy9yaG02MEhYeFlsZ1hIZWY2T2VlKzk5eEFYRjRmdDI3Y1BlaHpQOHpodzRBQnljbkpHRmJEcDZlbkJuajE3c0h6NWNpeGR1aFM5dmIwNGNPQUE4dlB6a1o2ZVB1U3hqWTJOc0ZxdFNFbEo4ZGplMXRhR1BYdjJZTnUyYlpneFk0Ykh2b2FHQmppZFRpUWxKWTE0em1UNGVKNmZOSmtsTjIvZVJIaDRPRFFhelppZGsrZDUyTzMyS2QzK2ZUSmdPREY0QjlXd0lZUVFnQUkyWTY3SjNJMGZGdndEdjV4ekh4TGtFWkN4WXZ3b1p6dis1ZEpmMFdicENmZzhQT0N6bTQ3TWJkblE3ZnNkVGljS3UrdFEyTzIvMWZXdXBDVkN3T1phVnczK2V2TkV3SE1iU21OdkY3NTc1ZlVSSGZ1ek9ic3dLOVIxUS9IVHduZFFxVzhhMXZHQkxQdHhYM1lWcUpFY001UnRDUXVobFlhTytQZzB0K3lqemZINVF3YjIvUG53MW1XMG1BZnZSdVgreHQxSmIyREpOQmNURTRONTgrYmg2dFdyK1B6eno3Rmt5WktBampPWlRIanhSZS9scE1PUms1T0RqUnMzanVvY1k4bG9OS0tycXd2dnYvOCs1czZkaXpWcjFuZ0ZsUHFkT1hNRzlmWDFXTFJvRVpZdlgrNDMwRlZjWEl6RGh3OURvVkRnc2NjZUcvUzhaR3dkT25RSVNxVVN5NWN2RDJpODBXZ0V4M0dRU3FYQ3R1N3U3bUhWMUZHcFZJTm1WOW50ZG5SM2QwT24weUU4UEJ4aFlXRWUrei8rK0dNc1c3WU0rZm41QVYrUFRCTDBmb01RUWdUMExtZ2NkRm1OK0ZIQkh2d3k5ejZrS0xUWVUzdCtXTUVhd0JWOGVQRGNIN3kyNzEzeFhiQmdZQjVrZjdEeDRFZmN0dG5zbHNIRE1NeTR0SDgrMEhnRnZYYi9uM1J2aU0yRnBxL2QrMGUzdm9EWjRYOHU3c2NNWmJsMjFvaVdmUG15T0dLRy8wRkRPTnRXaGhhekRsSldqTjBwM20vU3RiS0J3RkorV0NwVW5NeHJ6Q3gxdlBEMXhyaDVXQnlSNGJIL2hxRUZKMXRMUmpWUFFyNHMxNjlmUjFQVDRNRmlxOVVLbG1YUjN0Nk9JMGVPRERwdTdkcTFYb0dHK1BoNHBLV2xlWTB0S1NsQmQzYzNsaTFiNXZOY1o4NmNDV2p1ZHJ2ZDYyYTV2M3VRM1c2SDBlamQ3UzRrSkdSRVN6OGlJeVB4NktPUDR1REJnN2gyN1JvNk9qcnd3QU1QK0J5N2MrZE9IRGx5Qko5OTlobGFXbHF3WmNzV2o1dDg5L21mUEhrU1Y2OWVSV3hzTExadTNVckJtaTlSVWxJU2poNDlpb1VMRjNyOCsxUlhWNk8ydGhZV2l3VVdpd1Y2dlI0ZEhSMndXQ3hZdW5TcFI0RG54SWtUcUtxcUN2aWE2OWF0OHdpNDdOdTNEMjF0YmVqdDdmWElTbHUwYUJGV3JWbzF5bWNZR01xdUNUN2VZUWNqRWdWN0dvUVFNaUZNNjNkQ0xCanNYZkZkditOZVdmSXZQcmMvZWZsdmczYmUwZHQ3OGRQQ3Q3RWhOcGZhZkFmSVBVQVRJaHJickpaK0g5Ui9qZzZyLzdiZUN5UFNoZURMKy9XZkRka2x6TmN4UXhsSnB5b0dqTkR5M0oyZGQ0NnF0b3l6NzFnSnkyRnovUHdoeDJhR3hpRXpkT2dsRmI2eWZjNjJsVkhBaGt3YWRYVjFLQ2twZ1ZnOCtPOGdrVWprOTZaMDllclZYdHRpWW1KOFp1VTBOVFdocDZmSDV6Nm4wK2tSc0dsdGJVVlBqK3NEQUlmREFhUFJLTXpGWkRMaDhPSERQdWRUWGw2Tzh2SnlyKzJQUFBJSVltSmlobnd1ZzVISlpOaXhZd2N1WHJ5SWhJU0VRY2R4SEllTkd6Y2lMQ3dNRnk1Y1FFdExpOCtsVGhVVkZiaDY5U3Jtelp1SDFhdFhVN0RtUy9EcXE2K2lzM1BnZll6VDZmVElCcnZycnJ2UTB0S0MwdEpTSkNZbUlpUWtCQkVSRVpnOWV6WlVLcFhQK2tseGNYRzQvLzc3L1Y3N2hSZGU4TnFXbVptSnBLUWtkSFIwb0xpNEdBODk5QkFVQ2dYVk9KcG1lSnNkRFAzOEUwSUlnR2tlc0JsdmVydVpnalhENEo3NUl1ZThQMzJkS241WThJOWhqWitwaXNXL3p0cUVHSmtHVnFjZG5WWWpZbVN1b3ArL3VQNHU2azBkMEFVUVVCcWE3OHdvamhFSmdTS3IweTRFZUlZenh1YWtkZWhrOG5uaWlTY201RTNpNWN1WFVWdzhVS2VzcWFrSisvYnRBd0E4L1BERHVPdXV1enpHOHp5UEkwZU9JQzR1RG5QbXpQRTZYMmhvS0d3Mkd5NWV2RGprZGMxbU13Q2d0cmJXWjVIYm1wb2ExTlM0YXJXbHA2Y2pMaTRPUFQwOUh0a0syZG5aaUkrUGgxcXRoazZuRXpKK1RDWVRkRG9kNHVQanNYMzdkbWkxV285c0lJWmhFQm82OG1Xa1pIRGJ0bTFEVlZVVklpTWpvVktwaE8xbFpXV0lqNDlIYkd3c1dscGFFQmNYaHhxSjhOWUFBQ0FBU1VSQlZDMWJ0Z3h4cGdFTXc0dzQySmFkblEzQXRTeXVwS1FFMGRFRDJhaGZmUEdGUjlhTnpXWkRUVTJOUjFaWmFtcnFpQU9RWk9Kd1dNeGdaZDRadllRUU1oMU42NEFORHg2WE8yOTZiUmN4TE9hRkRSUkhMT2l1OVhuVGFYWllrYTFPd0JQcDYvQmMyVUVxOGpwS1JydForRnJwWStsTlA1bElqUDh2YXl1T05WL0hoZllLbjBHRXFZQUZnL3VTbDJKWDBsS3dZTkJsTmVMWHhmdXdOV0dCRUxESlVpZmdGN24zb2FLbkNVZWJDM0d1clh4RUxiejFkclBQSlhaUHpyd2I2NkpuQXdCK2Z2MWRsUGJjOGhyelNNcEs3RWhjQkFENGo2SzlLTkxWRC92NmhFd1c3ZTN0TUJxTlNFNU85dGp1Y0RqQU1NeTRkNVpadTNhdHNBVGw5ZGRmUjNSMHRCQ2tVYWxVWG9XRm5VNG5qaHc1Z3JDd01PVG01dm84cDhsazhodXc2VmRmWDQvNitxRi94a05DUWhBWEY0ZFhYbmtsb0dMTFF5MHRBd0NKUklKdmYvdmJBYzJQREk5R284R3RXN2RRWGw2T0J4OThFQ3pMb3FXbEJSY3ZYc1RLbFN1OUNrVUgwNlZMbDJDeFdJUmdrTjF1UjMxOXZiQ0VzYmUzRjFLcGxBSTJVNEREWUlCSW9RajJOQWdoWkVLWTVnRWI0RmZGNzN0dHp3OUw5UWpZdkZCMjBPZVNtRlNGRmovSjJZRVFrUVRQekhzWWY2bzRqTE50WmVNNVpiL2lRc0p3VCt4Y3YrTm11TFhoenRFazRyRzBOWU9PclRhMjRuZ0FuYWNBMTlJZFdZQkZlcDNnWVhVT2ZGSnJjR3RmcmVKQ0JqMXVkVlFPNW9hbFlHNVlDdG9zUFhqeTh0ODh6ak1VcVVnYzBQemNlMlJJUldMSUhNTTdaclJtcXhQeHRiUTFRbUhvRzRZVy9LWjRuOWR5cnAySmk4Q0N3YXpRT013S2pjTmo2V3R4dXJVVVI1c0xSdFJPL25ZelZLNDN2anhjM2NRbXM1cStNbEsrL3AzY202SzQ3L2NZNjJPTXg5aEJ2Z0VHR3pPVzgvQ1kwekRuNFcvTVlOL1h3NW5yWVBzbEU3eEVRV2RuSjlyYjJ6Rno1c0JTdi9mZWV3OFNpUVJmLy9yWFBjWldWbGJpOE9IRFdMTm16YUNCa2F0WHI2S3dzTkJyZTM5WEdsOUxSRzRuazhrZzYvdmt1VCtUWWJUWkozSzVITi8vL3ZjSDNWOWJXNHQzM25sSGVMeGt5UktzV0xIQzczbTNiOTh1MU5CeDE5N2Vqak5uemtDcFZLSzd1eHZ6NTg5SGJHd3NRa0o4Lzk2bjlzcmphOE9HRFhqenpUZlIxdGFHeU1oSUhEcDBDSm1abVZpNGNPR0l6dGZmYVdtNHpHWXpLaW9xQUxnNml6bWRUdUhucFQ4SXMyN2RPc3llN2ZvUTRVOS8rcE5IMGVHLy92V3ZJNW92bVhnb1lFTUlJUU9tZGNCbU1LdWlzZ01hMTlUYmpSSmRBK2FIcDBIS2l2SGRXWnVScG96QzM2dFBmK2s1SHd4Y21VR1IwbEMvdFVodWw2cUlRcW9pYXREOUY5b3JBZzdZeElXRTRhMDdBdnNrdE1Xc3d6OWYrb3Z3MkgxWmoxb3krRktFZStJR0FsS2x1bHNCQjJzQTRNVUZqd1U4dHQvTEN4OGY5akVqbFNDUHdQOUpYWVVGNFFPRlNZKzNGT0hQVmNkOFBzL2ZsdXlIaXBOaGZVd3U1bWlTSUJkSmNIZHNIdTZPemNNTlF3dU9OQlhnZEd2cGlBbzRweXVqa1NTUEJBRFVHdHVnZDh1QUdvazNhODRpVkJ3Q3h6RHI5NHlWYnh3S3ltWEpsNEJsZ0pmR29WSE13WU1IMGRYVmhmVDBkSWo2Q21ER3g4ZWpyS3dNUnFNUkNyY2JpcHFhR2xpdDFpR0RKMUZSVVY2Wk9ZQ3Jkb3RPcC9QWjdZYm5lWHorZVdCTGEvVjZQVzdjdU9GMVBPQUtQbDI3ZHMxajM5eTUvb1A3RG9jRHg0NGRRMEpDQWhvYUdoQWJHNHRMbHk0aE56Y1hhclY2eUdOdnIxTmp0OXR4NmRJbFhMaHdBYm01dWNqTXpNU2VQWHRRVVZHQmE5ZXVJVDA5SGJtNXVVaEpTWmswcmFVbnM2S2lJcHc5ZXhhQTY5OTUzNzU5Y0RnY01KbE1NQmdNZVBubGx4RWVIbzdJeUVoWXJWYTB0L3ZPSWc0TkRZVkVJaEVlTnpZMjR2bm5ueC8yZkhwN2U0Vk1MN1BaRElmRElUeGV0R2pSc005SEppK2JyaHVjaXBaQkVrSUlRQUViTDFKV2pFV1JHVjdiWjZzVGNkUFFBcE5iSnlPejA0WmZGKy9ETnpMV0NWa3QyeE1XSVVrZWlkK1hmUlJRWjZIUllNRWdSNTJJWmRxWldCSTVFNzh0L2dCTzNpbmNuRXRZRG16ZjU5bUQxUjhaakpnUlFkUlhsOFRPZTM5Q09oWnVYN3JUYlIyb1dSQXU4ZjNKeXR5d0ZDR0lBQUR2TjB5TkdrRlpvZkhZSEQ4ZlN5Sm5DUDltSFZZRC9ydmlNSzUwVlE5Nm5OM3B3Sm0yTXB4cEswTzBUSTMxTVhPd1BzYlZyU3BkR1kxdnpyZ1RYMDFiamRPdHBUalVkQTAxeHJhQTUzUmYwbExoNnpOdHBTTi9jbjBLdTJzSDNVYzNaMlNpWVJnR2FXbHBPSC8rUE9ycjY0V2xJZjBCbTlyYVdxSGVCdUFxVml5UlNId1czKzBQbWlRbUptTGx5cFZlK3pzNk9tQXdHSHp1Y3pxZGZnTTI3ZTN0cUtxcVFreE1ERTZlUEFtYnpRYVdaWVVnazFnc1JudDdPMDZlUEFsZ0lLTW5rSUROcFV1WDBOUFRnL1hyMStPZGQ5NUJlbm82QU9Ea3laUFl1bldyMytNQlYyZXRrcElTWExod0FVNm5FNXMyYlVKbVppWWFHaG9BdUpaNWljVmlYTDkrSGZ2MjdZTlNxY1NjT1hPUW01dnJFUlFiclg4cjg1MzVOSjVNNC9zMllGU1NrNU05Z200bWt3bmQzZDBleStvNGprTnBhU25xNnVyd3lpdXYrRHpQcmwyN2hKK1BpSWdJU0NRU3pKL3YvNE9qa3lkUFFxbFVDby9Ed3NMd3hCTlBBQUQyN05tRDV1Wm00VEdBZ0pmdGtjblAwdGdJelpLbC9nY1NRc2cwUUFHYjI2eUltdVcxWkdaZHpCdzhsTEljRGFZTy9MSm9Mem9zZW1HZkV6eitwK29ZMnN3OWVDUjFKUmdBODhQVDhMdTVEM3VOSFVzU2xzUGZsbndUYXJldVJDekRvRWhYTDlRaStYcmFHdHpibDIzemw2cFBjYXpsZXNEbmYzSEJZNGdMQ1FNQWZPR2p6bzg3amgxWTEyQngybEJySEx5V2owd2tGZ0l1dDJlTWRMb3Q5NG1RcXVETEEwa0RiVysvNkx5SjJtRUVJQURnY0ZPQlIvdnd3YXlPemhGZTIwTk4xMkFKSVBqbWZrd2dRa1FTTEl1Y2lVM3grUjRaVGp5QVQxdXU0NVViSnp3Q2hQNjBtSFY0cytZczl0U2V4OUxJbWRnWU53OVpvZkVJRVVsd1Yyd2U3b3JOUTFsUEl6NXB1b3J6YmVWREJ1SldSMlZqVVY5N2JyUERocU5OM3NzNHhwSldPdkJKMm1pNlhnMGxPUlJ3NzlicWZoV1BLL29aTTFqSFY0K3hnNXpEMy83eG5JZS9NWU85NnNPWjYyRDczYzloRzUvNDc1aHhPRndaWUNLUlNBallWRlpXZWdSc0FGY3RsLzZBVFZkWEYzUTZIVEl5TW53V1crMWZGalJXWFkvc2Rqc2FHaHBndDl0eDQ4WU5WRlZWZ1dWWmZQZTczOFYzdnZNZHZQdnV1OURwZFBqR043N2hkYXpGWXNGTEw3MkV4TVJFdjlkcGJtN0crZlBua1orZjczRmp2V0xGQ3J6enpqdW9xcXBDUm9iM0J4eUE2em5mdW5VTFpXVmxLQzB0aGQxdXg1dzVjN0I4K1hKaDZSUExzaENMeFdCWkZxbXBxVWhOVFlYUmFFUlJVUkVLQ2dwdy92eDV6Smd4QS9QbXpRdG92djY1ZjFkK09VSGlpYnpzVDZWU2VSUWFMaTB0eGFWTGwvRGtrMDk2akNzdExVVkdSZ2J1dmZkZUFLN1cyeXFWQ3V2WHJ3Y0FJVEFJd0dmUWNUQ0R0WUhYNlhTb3I2K0hXQ3hHV1ZuWm9EOVhaR3JpN1haWW1wb2dqWXNQOWxRSUlXUkNvTCtBdDltYTRMMW1lMTNNSExCZ2tDU1B4RE56SDhiVFJYdFJmVnVnWUYvRDUraTBHdkQvWnQ0TkVjTWlTUjZKQjVLWDRjVUszeTFXaDBQRnlaQWZub1lGNFdsQzlnVUx4aXM0SUxxdDdmUDU5bkloWUhPSE5qUGdnRTIyT2tFSTF1anRacHh2ODI0RjYwN01ETHhacXpHMjRhbHJnM2RCbWhVYWg5L2tQUVFBc0RnOEF6WnRsaDdoNnlpcGQ2cjlYRTJ5MEZhYUIvQjIzZm1objBnZmk4TW1aQjI5WFhjZVhXNlpQSVBKQzBzUlh0KzNhODhIMU5aN1ZtZzhwRUk3Y3QrM3YwcE9oa1VSR1ZnYU9STnp3NUxCTVo3djVpOTMzc0EvYXM2aDJqaDQvWmwyaTE0b2NPMHJpOHZCTzNHMnJReG4yOHFRSkkvRXZRbnpzU29xRzJKR0pOUzYrVnJhR2h4cEtzQ2hwbXRlcjBkL1prNi85K292am5vNVZEK05XQTZUdytvUnJBc1ZoK0RCbE9YQzQ4NEEvbjFHNHE5M2o4dHB5UVJ4MjBxZ0ViTmFyV0FZQmhLSkJERXhNWkRMNWJoeDR3WTJiTmdBQU5CcXRSQ0pSR2h1YmhhT3FhNTJaY0hObURIRDV6bjc2M21NUlMyV2p6LytHT1hsNWNJNU5Sb05saTFiaHJTMGdXV1UyZG5aK1BqamoxRmZYKzhWNkxoNjlTcHNOaHNXTEZndzVIWE1aak0rL1BCRHlPVnlMRjI2RkFiRFFFQTlPVGtaNmVucCtQampqL0hvbzQ5Q285RjRIZC9hMm9wMzMzMFhVcWtVYytiTXdmejU4NzJXaThubGNxeGV2ZHFqRTVCQ29jRGl4WXV4YU5FaVZGWlc0dEtsUzlpelp3OTI3OTZOMk5qWTJ5OHpMTS9OdW83SXlFaG90ZG9oMjdhUGxmWHZBSndJZUMyd0ZjVWp3Z0M0WXhUTmRQYnMyU04wV1RLYnpUQ2J6WGp0dGRlRS9jdVdMWVBWYW9WRUl2RUltckFzNi9HNG9LQUFKMDZjOEhtTk5XdldJQzh2RDZkUG44YVZLMWQ4anRtOWV6Y2lJMTBmNWx5OWVoVXN5OExwZE9MczJiTW9LaXJDOXUzYkFiZ0NnZTUxa1hpZTkxa25pVXhlbHI3ZnJiSUVDdGdRUWdoQUFSc1BDOExUa1JBUzdyWDlWMFh2NDl1WjkyQ0dLaGJoRWlXZXpuc1FUeGZ0OWVxWWM2cTFCRWE3R1QvSTNvb0dVd2YrV25WOHhIT0prb2JpRHUwc0xJeElSMlpvbkJDb3VWMlZvUm5uMnlwd29iMGN6V2FkeDc2eW5rWjBXWTBJa3lnd1I1TUVGUmNDdmIzWDc3WFhSdyswZmozWlVneWJuNW9qbkZ1Z3lOOHlNS2xiOXRMdFM2SzZyRVpZblhaSVdBNEtUZ29WSnhNQ0JReUEzYWtEbjl5ZGF5dERwYjRaZ2ZoeDRaNkF4bzNXVXdHMDY3NC9hYW5QR2tOWHUycndWdTNaZ0o3VGE5V244RnIxcVlEbVZHZHF4NHNWaC9GRzlSbHNqSnVIdTJQbklsUWNBbzFZanZ1U2x1THUyTGw0L1BNL0N3R1ViSFVDZnB5ekhSTFc5YXVoUXQrRUR4b3VCWFN0UVB4NTBST1FzQnljNEdGejJ1SGtlWVNJSkI1anFzZWdXREloSTJXMVdvV2JlWVpoa0pLU2dwS1NFclMzdHlNeU1oSXN5eUk4UEJ6dDdlMncyKzNnT0E0M2I5NFVsbEQ1MG45RFhGZFg1N01ZYTBkSEJ4d09CMDZmUHUyMWo3OHRUY3Btc3lFckt3c3paODdFeHg5L2pNaklTT1RrNUhpTXljek14Smt6WjNEdTNEbVBMQWFEd1lEUFB2c01LU2twUG12cDlITTZuVGg0OENCME9oMGVlT0FCU0tWU2o0QU5BTngxMTExNDVaVlhzSC8vZmp6ODhNTmVHUkF4TVRINDJ0ZStCclZhUFdpZ3FyeThIS2RQbi9hcWRRTzRYdnVaTTJkaTVzeVp3bXMvR1JtdHdOL0hNV0RETXNBZG82amZ0R2pSSWlHcnJLR2hBWVdGaFZpMmJDQ1ROVG82R3FXbHBZTVdoTzduY0RnZ0VvbXdlZk5taiswSERod1F6dTl3T0tCU3FiQjI3VnBodjA2bnc5R2pSNFhISnBNSkJRVUZ5TXpNUkZWVkZYYnMySUcvLy8zdk9IWEs5VGZ2OE9IRE9IeDQ0SU93NDhlUDQvanhrYi9YSWhPUDZVWVZBRUNlbGg3a21SQkN5TVJBQVJzMy9hMkpleDFXdEpoMVNGRm9BYmphVGYvcytydjQyZXl2SURNMERuS1JCRCtmc3d1L0s5bnZWVi9rY3VkTi9NZjF2YmpWMnptaVFxLzlsa2ZOd2lNcGc2Y1dXNTEyUEhuNWJ4NVpLYjZjYnkvSHByaDhpQmdXZDhibVltLzlaME9PajVhcHNTSXFDNEJydWRlaHBtdERqZ2NBaFZzTGJuL0xqZm9EQVlEcmRiNWRVMjhYa3Z0ZTl3UjVoQkFVMnhDVGgzU2w2MU5ZTysvQUd6Vm4vTTVySW5xMStoUXlWTEdZRlJxSGRvc2VKMXVMY2J5NUNFM203b0RQOFhUdS9ZaVhSd0J3dGRvT1pGbVl6bWJDVzdYbnNMZitNOXdWbTRkdENRc1JMbEhpZzRaTFFyQkd3bkw0M3F4N0lSZEpBYmd5ZVg1WHNoK09NYXhoMVAvdnk0THhDTjcxYXpCMTRFUkwwWmhkajVEaE1oZ01IblZUa3BLU1VGSlNncHFhR2lGb0VCa1ppYmEyTnJTMnRpSXlNaEwxOWZXSWo0K0hYTzU3U1dSL3NLT3hzZEVqTTZkZmYwMlp3YklQM0xuWGpSbXM5aFBIY1ZpeVpBbU9IajJLd3NKQzVPYm13dWwwNHNDQkErQjVIdXZXclJ2MC9EelA0NU5QUHNITm16ZXhZTUdDUVpjaUtSUUtiTml3QVI5KytDSGVmLzk5Yk4rKzNTTnJ4V1F5ZVdScStOSi9JLy82NjY4UE9RNEFubmppaVVGZjM0a3NMd3A0YnZYNFhtTTAyV1ZwYVdrNGNlSUVNakl5RUJNVGcrTGlZa1JGUmFHc3JBeUxGeThHQVBUMDlFQ3IxZm85Vi8vU3R0dTN1Wk5LcFI1amJpOWtmUHIwYWFoVUtxU21wcUtxcWdyaDRlSFl0bTBid3NQRFVWRlJnVHZ1dUVPb28vVDIyMjhqTHk4UHMyYk5BZ0RzMzc5LytDOEFtWEFNUmE1c2NGVUFOYllJSVdRNm9JQk5ueVVSTTVBVjZrcS9QTkZTakZTbFo5ZWtYb2NWLzFHMEYwL25QWUFVaFJaaWxodTB6c3AxWGQybzU5Tm05Z3pFMUpuYWNicTFGQStsTEFjTEJrN3dmb00xQVBCeDQxVnNqTXNIQStEZStQbjRzT0h5a0JrekR5VXZGekptVHJXVW9MRzN5KzgxbE9LQmdJMi9wVE1oM0VBMmhhKzZNUFdtRGlGZ2s2elFvclRuRnBTY0RMdFRCNWJNSExoMUJTMjNaUk81V3hXVjdkR1dmU1FpM2Y1dG44aFlQNnhPVkxmcmRkanc1eXJYSjRnTzNvbG5TdmNqU1I2Snd1N2FZVmRyWVFCa3FHSWdaY1Z3Z2tkemIrQ0JIc0FWNlB2bzFoZjRwUEVhVmtWbDRWUnJxY2UrWHhmdnc4L243SUxaWWNYUHJyL2pVVmRvTUdmYlNsRm5hb2VZRVNFdUpCd0tUZ3FMdzRaclBvb01WK2lib0pZb0lPcTcwWFR5UE94T0Ixck1PcFQyM01KNzlSZkhyY2cxSWY1WUxCYm9kRHBrWm1ZSzIvcXpQNnFycTRWbFJGcXRGaFVWRmREcjllanA2WUhkYnZjNDVuYmQzYTZmMCszYnQzdmQwQUt1bWlDMXRiWDR6bmUrNDdYUDZYVGkyV2VmSGZaenljdkxRMGxKQ1Q3OTlGT0VoNGZqMnJWcnFLK3Z4OGFOR3hFZTdwMUpDcmlDTlljUEgwWkpTUWxTVWxLd2F0V3FJYS9SMy9yNTBxVkxlTys5OTdCanh3NUlwYTZBTDhkeHdnMi9MMmF6R1pjdlh3YmdDbGd0V0xCQU9OWVhxbUV5UGxwYVduRDU4bVdQN0RDRHdTQUVUbWJPbkluVzFsWXNYNzU4aUxPTWpaNmVIbHkvZmgxZitjcFhZRElOTEVQdXp3Yjd4amUrQVpabGhTQVF5N0pRcVZUQ2tycXZmLzNyMUFKK0N0QVhGVUdXbEFTUmJPaXNMa0lJbVM3b0hSQmNTM3IrVDVycmpTa1BWNURqLzg2OHkydWMwV0hCTDY2L2kxL2xQWWo5RFpkeHRIbDBoVmdsSWc1S3NRd2FpUUpoWWdVMEVqazBFZ1UrYXZnQ3JaWWVOSnQxT050V2l0T3RwYWczZFFBQUhrb1ozcHVteHQ0dVhPbThpZm5oYVZDTDVkZ1FtNHVQRzYvNkhKdXVqQmF5YSt5OEEzdHF6d1YwalZDM1dqcGRscUZ2OEdYc1FNREdaTGQ0N2I5cGFNVnlyZXZUc3BtcVdCeHF1b1oveWxnUEZlZjZ3OTFxMFdGUDdkQzFhektVMFFHM1pnL0Uwc2lab3pwZWIrOFZBallBMEd1M29yeW4wV2VHaVQveDhuRGh1T2JlYmpDQVY1SHNRSjFySzhmdHRYYXFETTM0OThLM29iT1pBZ3JXQUVDMXNRM1Z4alpveEhLOHN1UmZBTGpxRVQzeCtmOTRqZjN2eWlOQTVaRVJ6WmVROGRiYTZscU9GeFUxRUxCWHE5VlFxOVZvYlcyRjAra0V5N0xJeTh2RC9Qbnp3WEVjUHZyb0l3Q0QxNjhCWEFXS0FRd2FLQmtQRE1QZzNudnZ4UnR2dklFOWUvYUE1M21zV3JYS2EvbFVQN3ZkTHRUSGlZcUt3cFl0V3dLNitWMjFhaFVNQmdOS1Mwdng1cHR2WXRPbVRZaU9qb1pFSXNIU3BZTjNlZWxmQnJONjlXcWNQbjBhTFMwdDJMbHpKd1Ztdm1Ubno1OUhiR3dza3BPVFVWcnFDdURIeDhjak56Y1h4NDhmRjdLNFJscy9LQkNob2FGWXMyWU5VbE5UVVZ6c3ZZN00zL2NHZmU5TURkMFh6a085ZUVtd3AwRUlJUk1HL1hVRHNEbCtQbUprcnFLSkY5c3JjYXUzYzlDeDNUWVQvdlhLYTRObVhNaEVZbWo2Z2kvcS9pQ00yK053eVVDbmpiOHQvcWJQYzV4dnEwQkZUeU8rZWVrdm8zaFdBL1kzWE1iOGNOZW5adzhtMzRGemJlWFEzVlpFVjhKeStIYm1ScUZTenVHbUFyUUdrTUVEQUZHeWdVS1MvZ3JHS3JpQlQxQ05EdStBVGFXK1NmZzZSNU9BRmRwWlFnQUhBRjZxT09KVisyWXlpWkFvOGIrTC8zbE16aFVYRW9hMzd2ajJxTTZ4ditFU1hyMnRIczVRQlk4Sm1jb3FLaW9BREhTQzZyZGp4dzVvTkJvaGdDR1R1YklLclZZcmJ0eTRnY1RFUkk5dU8rNnNWaXRxYW1vUUdocnEwVUw1eTlEYTJncUdZY0R6UEJpR2dkMXVGMnFOdU5Qcjlmamdndy9RM055TThQQnc3Tnk1Yzhoc0YzY013K0NlZSs2QjNXNUhaV1VsM25qakRTeGZ2bnpJN0pvclY2N2cyclZyUW9hT1NDVENwNTkraW4zNzl1R2VlKzd4NkVoRnhrOXpjek9xcXFxd2E5Y3VyMzJyVnExQ2Ftb3FDZ3NMa1ptWkdmRDNnOVhxdjdPaGU1SGcyd3NHK3l1R1RhWTJmV0VCYkYxZENGdDJSN0NuUWdnaEU4YTBEOWpFaFlUaHdXVFhId1lld0RzQmRCNWFHSkdPRklVV2FyRXJJMGJUOTMrMVdPNVJvMldrMUdJNVJyK29hc0IxWFIydWRkZGlyaVlaU2s2R3g5TFg0TG15Z3g1anZwcTJHb2w5ZFZIYUxEMTRzK1pzd09mdkQzWUJRT3NRUzVVQXo0Q055ZTc5eHE1QzN5UVVIbzZTcXZFdk13WXluVTYwRlB0Y1puTzd0MnJQRGJ0UTd2endORHlSc1I0aWhvV05kOERxc0F0ejFkdk5VSEV5bUJ4V1BGdjYwYkJiaVR2SHFVMzFlQkl6SXErdVkvNE1kTWh5R1VubWp4UDhxSmFmRVRKU2Ryc2RaV1ZsMEdnMFNFaEk4TmczV01IYmlvb0syR3cyb2IyM0w5ZXZYNGZkYmg4eUEyY28vVGZBdDllcjRYbmVad0Zqd0pYUmMrSENCZFRXMWlJbUpnYjMzSE1Qcmx5NWduUG56cUdvcUFoTGxpeEJkbmEya0pGUVVsS0M1dVpteE1iR1l1Zk9uWDRMek41T0pCSmg2OWF0T0gzNk5ENy8vSE92Z0ZBL3ZWNlBVNmRPb2JTMEZQSHg4Ymo3YmxmcnR2ejhmRGdjRHB3OGVSS3Z2UElLVnE1Y2llenM3QytsazlOMEZoTVRnMTI3ZGtFc0ZxTyt2aDdsNWVXUVNGeFpzREtaRER6UG83YTJGbzg4OGtoQTV6T1pUUGpESC80dzVKaW1wcVlSTGZFajAwUEg4VThCQU5wN05nWjVKb1FRTW5GTTY0QU5Dd2JmeWR3b0JGbk90NWVqSm9DYjhWVlIyVmdZUHZycTlWOTAza1NIMVFDZDFZZ3VxeEhkTmlPNnJhWnh5WEQ0MzZwUDhjTDhyNEpqV0t6UVp1RlN4MDJjYVhPbFA2K056c0U5c2E3aWJqeUFQNVovNHJNZzhHQVMrZ0k5Z0t0bzdGQlU0b0ViQVlPUGVqZFdweDBsUGJjd1YrTmFzeTdyQ3dJMDluYmhmNnFPK1R3bng0aGdkNnZMWTNKWVlSckcvTytLemNNVEdldUYya0RQbHgzQWZVbkxvT0JjdFhTZUsvMElQOGplQ3JsSWd1OW1iY2F2aS9laFdOY1E4UG5kbVowMm5HZ1pXY3NRT1NmQjRnanZtNzVLZlJNYVRJTm5oUTJsMHVDN0s5WDNzdTdGb29pTUVaMFRBTFRTMEJGbC85UVkyL0N2VjRZdVZFckllTGh3NFFKTUpoUHk4L05oczlud3B6Lzl5ZTh4L2RrQng0NGR3N0ZqbnIrZmR1ellnYWlvS0p3L2Z4NE13eUEvUDdCV1BpYVRDWWNPSFlKVUtnWExzc0l5cmY3c25NTENRdFRXMXNKa01zRnF0UW9Ga2swbUU4ckx5MUZZV0lqVzFsWklKQktzWGJzVytmbjVZQmdHeWNuSktDNHV4dkhqeDNINDhHR2NPblVLTTJiTVFINSt2dEFwYU9IQ2hTTU9rakFNSTJSbHVIZDlzbGdzUWpDZ3ZMd2NUcWNUYytmT3habzFhenlXc0N4Y3VCRFIwZEU0ZlBnd2podzVncE1uVHlJckt3dkp5Y21JaW9xQ1JxTVp0TWd5R2JtVWxCUWNQSGdRSlNVbGtFZ2tXTE5tamJDdnE2c0xTNVlzOFZnaU9KU1FrQkE4K09DREh0dmVldXN0ajhmOXkrM2NyN0YzNzE2dmM5M2VOcHhNZlR6UG8vbTlkeEU2THgrU0FML25DQ0ZrT3BqV2Z3M1h4c3pHREpWclhiYlZhY2VyTjA4R2ROenRCWUhOVGh0MFZoTzZiVWJoLzkxV0U3cXRSblRiWFAvWDlmMy8yZnhIaFl5VTU4c08rbHdXTkI1dTlYYmk0SzB2c0RWaElRRGd5Wmwzb2JHM0UyRVNoVWNXeTRlM0xxTklWeC93ZWNNbFNtajZhdGhZbkRhL3k2amNpL2thQnlsUWZLNnRUQWpZQUs1L20yZEtQL1RaZFlzRmc3OHQrU1krYTYvRXFkYVNZYzJkQllQZHFTdXdQY0hWSGN3SkhuOHMvd1FYMml0eFg5SkFXOU1hWXh1ZUtkbVBIODNlQWJsSWlwL04yWVVYeWc3aWZIdEZ3TmZxWjdSYjhNZUtUNFo5SEFEc1RsbUJ4WDJ4TVozTkJIWGY2eDRtVWVMcDR2ZlJZL1Bmc3AwUTRzM3BkS0tvcUFocXRScno1ODhIeTdLWVBYdjJxTTdadjZ4SElwRWdKeWNIR28xbTBMRVNpVVRJYWdrSkNVRkRRNFBRQ3B4bFdTUW1KbUp1WDhlVS9rd2dobUdnMVdxRkpTU1ZsWlU0ZHV3WTVISTVsaTlmam5uejVnbEx0L3JsNU9RZ0l5TUQxNjVkdytYTGwxRlhWNGVWSzFlQ1lSaVBWczZqMFIrc3FhbXB3ZkhqeDlIWjJRbWU1eUVTaVRCanhnd3NYcng0MEFCQVVsSVN2djcxcjZPb3FBaFhyMTVGUVVFQkNnb0tBQUFyVjY0Y2Nwa1ZHYmxObXpaaDQ4YU5YZ0d4SlV0ODF4SHh0WVFxUHovZloxRHl5U2VmRkw1MkR3YjFDd3NMdy9lLy8zMnY3VmxaV2NqS3locHkzdTduSnBOZng5RWpNTmZYSStWYjNzWFhDU0ZrT3B2V0Fac1NYUU9jNE1HQ3dYdjFuNkhkb2cvb3VBTzN2c0RwMWxJaE1ETlphcXE4VVhNV3N6VkpTRmRHUThKeStISE9EaWc0cWJEMDVYTG5UYngrODVTZnMzaWFvWW9SdnE3U3R3dzVsbU5ZWkNnSHhnLzJlcWU3alFHQTkrby9HM1FaVXBRc0ZDcE9odlV4YzVBZm5vckhQbnM1b0huSHlOVDRkdVltekFxTkErQUtDajFmZGhBWE95cDlqci9XWFl2ZkZuK0FwM0syUWN5SThQMnNMVGpaV29LLzNUZ0J2WDM4QXlWeElXSFlIRC93WnZqNXNvUFlHRGNQaXlJeUVDbFY0UWRaVy9ITG92ZkdiRG5SNWM2YkFmODg5Sk9LeEZnWDdicko3WFZZUjVSSjFHRWQzalVKR1Fzc3kyTGJ0bTJ3V3EzQ2twQTc3N3h6VE02OWE5Y3VoSWFHRGpsbTA2Wk53dGNNdytCYjMvb1dlSjZIdytIdzZJb0R1RzZNNTgyYjUzVnpuWmVYQjZWU2llVGs1Q0V6RTZSU0tSWXZYb3o1OCtlanQ3ZDMzRnBsSnlRa1FLVlNJUzR1RGtsSlNVaExTL01LSVBraUVvbVFsNWVIdkx3OGRIUjBvTHE2R2wxZFhWVGJaSnhSOWhJSkp0N2h3TTNmL2hvU2JSU2lkK3dNOW5RSUlXUkNtZFlCbThiZUxsenV1SUVJcVFydjEzOFc4SEZONW00MG1ZZlhUbmtpc1BNTy9LNWtQNTdOZndRcUxnUmhFb1d3cjFMZmhQOHMvWERZOVZibWhnMjBxQzNydVFVQUNCV0h3T3l3ZVFRUEdMZ3lSRUw3bGtSWm5YYWg4NVc3UjFOWDRlN1lQSTl0dVpva3ZGdDN3ZWYxM2V2bk5BWFk0dnJPbUR4OExYMjFVR05GWnpQaE44VWZvRnpmT09SeFY3cXE4Y3ZyNytHcDdHMVFjRktzanNwR2ZsZ3EvbmJ6QkU2MWxnUjA3WkdRc1dJOGxiMU42QTVWckt0SFFYY3Q2a3p0eUF5Tmcxb3NSNDQ2QVQrZHZSTlBGNzN2TXhOcHVFYlNBVTBqbGdzQkc0UGRqTC9jK0hUVTh5RGt5ekplWFhCRzJobUtZWmhCQXkrRDNWeW5wd2UrVkpmanVFRUxKZnNTRVJIaE14TmlxUFA3eXNRWWpvaUlDRVJFUlBnZlNBaVoxQnIvL2pwTU4yNGc2NFUvZ3FHbGNJUVE0bUhhLzFiY1cvOFpqSFlMSEx6VC8rQXBRRy9yUmFXK0dmbHVnUllBT05CNFpVVFpHZlBEQjg3VHZ4eHBjOXg4N0VwYUFyM2RESVBkREl2RGhuQ0pVZ2pXQUs1dVhMZGY3LzZrWmRqZXQyVEwzV3gxSXZJMHlTandVWEE0SmlSTStOcGYvWndNWlF5K21yWUtPZXBFWVZ1NXZoRy9MLzBvNEd5U0lsMDluaXI0QjM2VXN4MnhNZzFDeFNINFR1WkdiSXliaHc4Ykx1TkNlOFdZRmhsV2NqTDhKR2VIVUJEYTVMRGdqK1dIQUFCZFZpTitWYndQVCtmZUR3bkxJVWVkaU4vTmV4aS9LOW1QeHQ2dU1ac0RJWVFRUXNoNDZDbTR2ZmY3eHdBQUlBQkpSRUZVaGh1L2ZocGh5MWNnZXZ1T1lFK0hFRUltbk9HMWdabUNLdlJOUTdieG5rcm1xSlB3aHdWZjlRcldBTUIzTWpmaGEybXJ3VEcrdTN2NGtxMU9nRmJxU3ZVM09hd282bmIxdHJyUlY4aFd4Y2tRSzlNZ1JhSDFDTmJvYkNiOHZlYTB4N20yeGkvQUE4a0ROUlN1ZGRWNFpLMDhscjRXbkkrdVJURWhBeGsyZGFaMm4vT01rcXJ4YjdNMjQ1bDV1NFZnalJNODlqVmN3bzhMOWd4NzZVK0RxUVAvZHVVMW9XZ3pBTXhVeGVKN1dmZmk1VVdQWTJ2Q1FpZzUvNm4vL3FRcm8vSGJ1UThoczIvWlZuK05uVmJMUUNldVNuMFRuaW45VUFoK0pja2o4ZnQ1ajJCajNEeXdvQlIzUWdpWjZxZzQ3OWh3T0Z6TkMyaDUySmVuKytJRkZEejhJR1NKaWNoNThhVmdUNGNRUWlZaytpcy9EVVJKMWRpZHVnTEx0Yk9FVzNnZXdLY3QxN0VnUEIwYXNSd01nQzN4QzdBZ1BCMnZWNS9DWngxVmZzKzdQbnFPOFBYbGpodXc5MlVwVlJ0ODE1dXhPdTM0b3JNYXI5NDhLUVJKV0RENGF0cHEzQnMvWHhoWHJLdkhiMG8rZ0pLVFlYSGtETWhZTVJMbEVkaWRzZ0t2Vm52VzJJbDFXeEpWYmZEc3JwVW9qOERtK0h5c2paN3RFWWhxTm5mamorV2ZvTFJ2Q2RkSW1CMDJQRmQyRUJmYUsvRjQranBoZVpsV0dvcXZwcTdDbzZrclVkN1RpQzg2YitKS1ovV3dPbitwdUJEc1RGeUVleE1XQ0VFWEIrL0VjMlVIZlA2N2ZORjVFeis5L2c1K25MTURLazZHRUpFRWo2ZXZ3NGFZWE95cFBZL1BPeW9uWVdOeFFnZ2hnZUI1K2cxUEpwZmVtemRSKzlLTGFIN25iY2d6TWpEdm5iM2doaWpNVGdnaDB4a0ZiQ1lSamhHQjZRKzVCUEQrTEZ5aXhQYUVoYmc3YnE1SHdLTGRvc2NmeXovQmRWMGR3aVFLZkQ5ckM3SkM0d0c0aXRzK2xiME54Ym9HdkZkL0VkZTZhbnllTzBxcXhzcW9nUTRPN2pWUFdpMDY3RHp6TEVJNENhU3NHR0pXQkR2dmhNNXFGSUk2Z0NzdzhiMnNlNUdyR1dnQlc2RnZ3dE5GNzhQcXRLUFRhc0JyTjAvaW56STJBQUMySml4RXUwV1BBNDFYQUxocXU4enVPOVlKSHRXR1ZqQUE1b2VuWVhQOGZPUzVkWm9DQUJ2dndMNzZ6L0ZlM1VYWTNOcUFqOGFGOWdvVWROVmdaK0lTYklxZko5U1pZY0VnS3pRZVdhSHgySjJ5QW4rdU9vcERUUVZEbml0QkhvSDFNWE53VjJ5ZVVGOEhjQzE5ZXI3c0lLN3I2Z1k5dHJ5bkVmOTI1VFY4TzNNalp2ZGxFYVVvdEhncWV5dWF6TjA0MmxTQTgrMFZhREhyZkI2dkZzdHhYOUxTNFQ1OUQxTFJ3SnlWbkF5UHA2OGIxZmtBNEszYWN6N2J2eE5DQ0hHUlNDVG83YVV1Z2FQbGNEakFNQXhFSWhGbDJZeWpvaWUrZ2ZiRHJxWGRjUTgvZ294Ly95bllrQkEvUnhGQ3lQUkZBWnNKTEVrZUNaM04xTmYrbXNIbStId2hRMmFvd3JLcENpMjJKQ3pFY3Uwc2oyVkVUdkE0MGxTQXYxZWZoc2xoQmVBS0J2eWtZQTkySmkzR3JxU2xFUGNGZG5MVUNjaFJmd1VOcGc0Y2JMeUtjMjNsSHQyUWRxZXVFTHBMTlpnNnZOcHBPOEhEYUxmQUNOOXR5MU1WV3Z3d1o3dXdwQXB3Qld0K2VmMDlqK2QycUtrQVdhRUpRbkRvc2ZTMXlBdEx4b1gyQ2l5Sm5BbTV5TlhScGRyUUNyUFRoZ2lKRWs5a3JQYzRMd0JjYUsvRTY5V24wRHdPeGFKTkRpditYbk1hQnhxL3dMM3hDN0FoWm83SGtxakRUUVUrZ3pVY3cyS0dLaFp6TkVsWUVqa0RxUXJ2VnJjWDJpdnc1NnBqME5sTWZ1ZlJidEhqcDRWdjQ1NjRlYmcvYVptd0RDMVdwc0dqcWF2d2FPb3ExQmpiVUt5clIyblBMZHpVdDZEVjBnTUg3NFNTazJGajNMeFJ2QXFlUWtTU01UbmYvb1pMRkxBaGhKQWhxRlFxbU0xbXlyUVpCWjduWWJWYXdYRWN4R0l4Qld6R2tUUW1Ca24vOGlSaTc3OGZJU25lUy9RSklZUjRvb0ROQlBiek9iczhPam01dTczTmRhZzRCQ3UwV1ZnZG5lM1JPcnRmYWM4dC9LWHFHS3A5dE1kMmdzZTdkUmR4dnEwQzM1eHhKM0xVQ2NLK0JIa0UvaWxqUFI3UFdJZWk3anE4WFhjQkVwYkRDdTBzWWN5ZXV2UERmbTZiNCtkN0JGWE90cFhoaitXZitNeDgrYStLUTFCd1Vzd1BUd01BTEFoUHg0Snd6MjRvRjlvckFBQWRWZ04rVXZBMmZqdjNJWVJKRkxpdXE4T2JOV2RSM2pOMEI2aXgwR1UxNHZYcVUzaTc5anlXYXpPeEtqb2JJckFlM1pJMnhPUmlwaW9XU1lwSXBDaTBrTEMrZndSTGUyN2h0ZXBUdzU0M0QrRGp4cXM0MlZLTTdZbUxjRmZzWEtqY2drY3BDaTFTRkZwc2luTzFDSGVDeHo5cXp1Sml1KzkyNW9STUZoekh3VzRmbTdiMlpPcVp5dlZKbEVvbGVucDZZRFpUY0h1a3JGWXJuRTRuT0k2RFJDSUJ5MDc3RW8valpzWXZudzcyRkFnaFpGS2hnTTBFMXRqYk9XakE1c0N0TDRTdlJReUxYOHk1RHlrS3JkZTRHNFlXN0trOWo4dWROL3hlNzFadkozNVN1QWVMSWpLd08yV0YwSmtJY0MzeGlaQ3FVR3RzZzRUbG9MT1pvQmJMVVdWb3hybTI4bUUvdDVjcWp5QlNxa0t1SmhsdjE1M0hudHJCZ3o1MjNvSGZsSHlBcjZXdEZnSU43am9zZWh4MnkyQnB0ZWp3SDBYdlFTYVNqS3BPelVoWm5EWjgybEtFVDF1S3ZQYXB4REtzajVuajR5aFhYWnl6YldYNHBPa3FiaG9DcjNuamk4bGh4WnMxWi9GdTNVV3MxR1poYmN4c1pJYkdlUlVpYnVydHdvY05sMkhqSFhqdzNCOUdkYzN4TUJZdHlzbjBRTmtGWkRyVGFyVm9hR2lnbjRNUnNOdnRNSnZORUl2RlVDcVZFSXZGL2c4aWhCQkN2aVFVc0puQUdreWRIaTJvYmJ3RDljWU83SzIvaU11ZE40WHREdDZKWjByMjQvZjVqd3BMaEVwN2J1R0Roa3Y0UElEaXdiZjd2S01LbHp0dVlFVlVGclltTEVDcUlncEd1d1cvS25wZldPYjBmTmxCL0Nobk8vNnJyOFgwY05sNUozNVQ4Z0ZtcXhNOW5zdGdITHdULzN2ak9FNjFsbUpUM0R6TUNvMEh4N0FvNjJuRTY5V252WmJOK01va21nZytiTGlNRFRHNWlPa3JsdHhrN2taaFZ5MCs3NmhDWVhjZDdHTlVXNmVmMVduSHNaYnJPTlp5SFJxeEhJc2laaUF2TEJsWm9mRUlreWp3MzVWSGhLd21DbzZReVl6cWVKQ2hUT1g2SkF6RGdPTTRSRWRIbzdtNUdUelBUN25uT0I1NG5vZk5aa052Ynk5RUloRVVDZ1UwR2cwNGpxUFhqeEJDeUlUQjhKUHc0NWp0WjM0ZjdDbDhhVmd3WUJnR1BNL0Q2YWZTOEhMdExPU0hwZUpBNHhlanp0QndsNnRKZ3AxM29rVFg0TEU5UGlSODJyUkVIMHNaeWhpRWlrTlFxVytDUG9qMVdjSWtDblJaalVHNy9wZHQzNHJ2QlhzS1pCenA5WHEwdGJWUmhnSHh3dk04akVZak9JNURYRndjUWtORElSS0ovQjg0U3V2ZkFYS2pnT2RXai91bEFMZ3lSUXdHQTlyYjIrRndPSVJsUGJTOFo0RFQ2WFM5bjNJNlliRlloR1ZRSVNFaGlJeU1oRktwcERicGhCQkNKaFQ2cXpUQk9jRURBZDZBbkcwcnc5bTJzakdmUTJHMzcrNUVGS3dabVNwRGM3Q25BQURUS2xoRHBqNnE0MEVHWTdQWnBrVjlFbzdqaElDRFRxZUR3V0NBM1c0WGdoUmtRSDlXVXY5cnBsYXJJWlBKS0ZoRENDRmt3cUcvVElRUVFxWUVxdU5CYm1lMzI5SGIyenR0NnBOd0hBZTVYQTZKUkFLTlJnT3IxUXFielFhSHcwRS9GMzM2bDhhSnhXSklKQktJeFdKd0hEZGxBM21FRUVJbU53cllFRUlJbWZTb2pnZHhONTNyazdBc0t3UWhaRElaZUo2bllNMXRHSWJ4K284UVFnaVppQ2hnUXdnaFpFcGdXUlpTcVJUaDRlRlV4Mk1hOGxXZlJDd1dJeVFrQk9IaDRaQktwZFBtKzRDQ0VJUVFRc2pVUUFFYlFnZ2hVd2JIY1ZDcFZCQ0x4VlRIWTVxaStpU0VFRUlJbVNybzNRc2hoSkFwaGVwNFRGOVVuNFFRUWdnaFV3a0ZiQWdoaEV3NVZNZGorcUw2SklRUVFnaVpLaWhnUXdnaFpFcWltM1ZDQ0NHRUVES1pVWTR3SVlRUVFnZ2hoQkJDeUFSREFSdENDQ0dFRUVJSUlZU1FDWVlDTm9RUVFnZ2hoQkJDQ0NFVERBVnNDQ0dFRUVJSUlZUVFRaVlZS2pwTUNDR0VFRUlJR1JhRHdRQ0R3UUNMeFFLR1lXQ3oyWUk5SlRJSWp1UHcvN04zMytGUlhGbkMvNy9WWFowVVVFNkFrRVJHWkRER0Jwd3d3UVljQUJzSEhMREhNMDZUMSt2ZDJUVHY3UDdtdC92dXpzNTR2T01acHgySHNURzJzVEVtR1JpU01WR0FDQkpSZ0VBU2trQkNRcWxUZGRYN1I2T0dSaGtrR2tubjh6eDZxSzV3NjFUTEtuZWR2dmRjd3pDdzJXeEVSRVFRSGg0dWhmbUY2Q1FrWVNPRUVFSUlJWVJvdFpLU0V1cnE2akFNSTlTaGlGYlFOQTJBdXJvNm5FNG5WVlZWSkNRa29Lb3FKcE1NdUJEaVJ0WXAvMElIUkthRU9nUWhSQ2NpOXd3aGhCQ2lmUlFVRkZCYld5dkptazdLTUF4Y0xoZUZoWVU0blU1OFBsK29ReEpDTktOVEptd3l3aE5ESFlJUW9oT1JlNFlRUWdoeDdVcEtTdkI0UEtFT1E3UUR3ekFvS1NtaHBxWkdralpDM01BNlpjSm1hc3B3VE1pWVN5RkV5MHdvVEU4Wkdlb3doQkJDaUU2dHBxWUdwOU1aNmpCRU96SU1nN0t5TXR4dU43cXVYM043enZ5VCtHcHEyaUV5SVVTOVRwbXc2UitSekpUa0VhRU9Rd2pSQ2N6b09acStFZExEUmdnaGhMZ1cxZFhWN2ZKUUwyNGNpcUtnYVJwVlZWWHQwc3RtMTZ3WmJCa3prc04vOHpPcWR1MXFod2lGRUoweVlRTXdQMzBTa2FvajFHRUlJVzVnc2RZSTVxZmZGdW93aEJCQ2lFN1A3WGFIT2dUUkFVd21FOVhWMVdpYWRzMTFpVVovdXBqa2grZHhidVVLOXN4OWtLenBVNms1ZUxDZEloV2llK3EwQ1pzZUZnZC9IUGM5eHNmMUQzVW9Rb2diMEUyeC9YaDk3RFBZelpaUWh5S0VFRUowZWpJRmROZmw5WHJ4ZUR6WG5MQ0pHRHFVZ2IvK2QyNDdkSlFodi9zOTN2UG4yWFh2TklyZWY2K2RJaFdpKytuVTAzcEhxSGIrUHZOQk5wVG1zcWZpSktkcXoxRlFWeDdxc0lRUUlaSWFGa2VmOEhqR3hHUXdPV2xZcU1NUlFnZ2h1b3o2cWFIYmxkT0pvcG94TE5iMmIvdDZjN3ZCWm10MGsrbmNPUXlyRlNNcTZqb0gxVEtUeVlUUDU4UGo4YURyZXJ0Tjg1MDBaeTZ4a3llVDg0UHZjK3lYL3d4QXJ3WFB0RXZiUW5Rbm5UcGhVKyt1cEtIY2xUUTAxR0dJRzVCTGcxbGYrcGNWWVBYRFlKSXZpSVFRUWdnaFFzNjZaalhxenUzVS9mSmZ3ZHFLcEkybWdhK0p4SkZaQmJYaG80MjZkUXRxYmc2dTd6L2Y5dmlXZlkwMmNoUjZuejdON21mT3pjRzJhQ0hPVjMrQkVSblpZTHZ0ZjkvQmw1R0I1NUhIR20rZ0RkZGwvNS9YMEpPUzhjeDd0TlhYMFJMRE1OcGxTTlNWTE5FeGpQNXNNVWYvNFJjYysrVS9Felh1WmlLR3lqT2JFRzNSSlJJMlFqVEZya0pLT0JUWGdnR2Nxb0tNRysvTERTR0VFRUtJN2tYVFVQZnN3amQ4Uk91U05ZQmwremFzUzc1b2RKdG45bHk4a3hyV3JWTnFhMUhLeTY5WVZ3TytwZ3NvR3pZcnBzSkNMQnZYb3cwWTBHSmNlbW9mOEhpd2JGaUg1LzRIVzl6L1NtMjZMazFENldUVGNBLzQxMytqY3NkMmNsOTZucHUrV1l2WklYVkloV2d0U2RpSUxxOWZ0RDloQTNDc1FoSTJRZ2doaEJEWGsvV0x4VmgyN1F4YVp4aWdlRDJZOSt3bWZOL2VGdHR3UC80a0FIcDBESjc1VHdhMy8vRmYyaFNQN2UwM01SY1dOcm5kTy9sdWxQSnk5SlNlNklPSHROaWUwYU1IMnBpeG1JN250U21PeTdYSGRWMkw5dTVkY3psRlZjbDgvUS9zbW5VdnhRcy9vdmYzdnQ5aDV4S2lxNUdFamVqeWhzVEJkMFgrNVlQbE1DMDl0UEVJSVlRUVFuUW4ydGl4K05MU0FxOU5QZzNMRjR2eDlldVA5K2J4cldwRDc5MGI5VUlsV0N6NCt2YkZkQ29mTEJiMG5yM0E0cDlnUUNrdlIvRjRnbzVUYXFwUmZENU14Y1grZGhJVGNULzlMSGk5Z1gxc0gvOEZ2WGNxM2p2dTlCL2pkdVA0dysvUmhnN0RzbU5iNDljMGZDVG1JNGNEcjQyZXZkRDY5MGZOM29QZU94VTlJYUZWMXhYUXpIVmRTYW1wd1h6aVJOQTZYNTgralE0SnUxRkVEQjFLN0IxM1VycDBxU1JzaEdpREcvZXZXb2gyTWlUdTB2SWhxVWt0aEJCQ0NIRmQ2ZWtaa0o0UmVHMytaaVdLejRmbi9nZlFlNmRlVlp1V2RYL0ZpSXJHTS9laHdEcmJ3bzh3NTU5c2RIL0hiLzR2QUhYLzlFdU0yTmdyR3JOQWVCaEdVcEsvbmJmZkJNQlVYQnhJOUFDWXpwZGoyTzBZWWVGb2ZmdGorMnhSVURPR1lhQjR2WGptUE5UMmhFMHoxM1VsOCtGRG1BOGZDbHBYOTArL3hJaUp1YXB6WGk4Sjk4N2d5S3V2NERwekJudlBucUVPUjRoT1FSSTJvc3NiRk9zdk9Hd0FKeXJCN1FPYk9kUlJDU0dFRUVKMFA2YkNBaXdiMXFNbkovdDdpbHlSZUxpU0x5MGRXbG56eExYZ1daVExack5TTGxUaWVPTi8wR05pY0wzNFE0QVdaMnBTdDIvejk1eXhXbkgrM1MvZ3N1bk13LzdwRjNpbjNST29LVlA3Ny84WmRLenQwMDh3NSthZ0RXMDRVNlhpMDFIMzdFWWJQU2FvemF1aGpSeUY1OEU1UWV1TWlJaHJhdk42aUo4Mm5TTi8veXFsaXo4bjdjYy9DWFU0UW5RS2tyQVJYWjdON0s5amsxZnBUOW9jUGc4anIrNUxEeUdFRUVJSWNaV1V1anJzSDc0UG1vYnAvSG5zSDd6WDVMNzF2VldjUC8yNXY2aHZhMFJHY25rbEZ1dnFWYURyWURJMzZIMFM5aS8vaUdmVy9XaFhETWt5NXgxRDc5TUgwK25UbU1yTDBPTXZmbWlzcVVGeE90SGo0bWlNWmZPM3FMdXljSDMvQll6b2FFekZ4ZWdwS1lIdHB2eVRxTm03TVIvWWovdnhKNW9jN3RRcUZndEdqeDVYZjN5SVdHSmlpQm96bHZKTkd5UmhJMFFyU2NKR2RBdEQ0dndKRy9BUGk1S0VqUkJDQ0NIRTlhTjRQZGorL0M1S3VYOVlVZDJ2LzZQWi9VMEZwM0c4OXRzV0dtMytlSFZYRnI0QkExRXFLMXVPcjZnUWRlc1dmS21wZU8rOEMvc2YvZ2ZUaVJPQmhJMjU0RFFBeG1WSm1IcHExazZzWDMySmQrbzBmQU1IWWxuekRkYTFhM0QrL0c4RFNSdGZ2MzU0QnMzRXZ2QWpURysvaWV2WjV6Q2E2amwwYlIxd2JtaU85SFFxdnZzdTFHRUkwV2xJd2taMEMwUGlZTmx4LzdMVXNSRkNDQ0dFdUg0VXJ3ZmIrKzloUHBXUDNyY2ZwcUtpb05vd2pUR1ZOLytCVGRGMURITVRZOXk5WG15ZkxNUTNZaVMrbEo2b3UzZTFHS081b0FEVCtRb0FQTDFUMGRQVE1SODZHT2lCWTg3THc0aU5RNDhPN3FtamJ0cUE3ZXVsQU9peGNWZzJiOEx5MTdXNEgzOGlxSWNOZ0cvVWFGd1dDL1lQMzhmMnB6ZHdQLzhDUm5qd1VLWm1yNnNMVUNON29OWFdoRG9NSVRvTlNkaUliaUh6c3Q2ckI4NkZMZzRoaEJCQ2lHNUYxLzNUYUo4OGlYdmVveWgxdFZoUEhBOFVBYjVxUGcyamlXRkYxaFhMVWFvdTRQcis4Nmk3c2xyVm5IYkxyWGhtM2hkNGJTb3F3ckppR1VwdExVWllHT3ErYkh4RE1nUGJGYThINitMUFVYZGw0UjEvQzVZZDI3RjkvaWtBcnVkZnhOZC9RT05oRHgyRzYvRW5zSC8wSWZZLy9nSG5DeTlmRVVqRDY3S3VYb1ZsNHdiL0M2OFh6cHhCM2I4UEFNTnFvKzVYLzlhcWE3d1JLRFlyaHNmYjhvNUNDRUFTTnFLYjZCMEpZU3JVYVZEbGdkSTZTQW9MZFZSQ0NDR0VFRjJjeVlTUm5JSnIwdTM0Um83Q3NuRzlmMGpVdi82NitjTUtDM0M4L2xxVDI1WGFXZ2hyK0dGTzNia0R5K1pOdU9jL2VVMnpKbW1qeDJCZHNReDEyeGIwbEo0b0ZSVjR4MTFXNzhidFJqMndIL2NUVCtGTHo4Q3lZenZhTGJkaTNwdU41ZXVsR0kvTmI5RERwcDV2NUNnOExpZW12THdHQlpXVm1wcUcxNlZwNkZGUmVCNStKR2kxK1dBdWxxMWJydm9hUTBGUkZEQjE0VEZmUXJRelNkaUlibU5vUEdTVitKY1BsVXZDUmdnaGhCRGllbkRQZmJqaHlwYUcvWmhNelc1V3lzc3g2b2NucVNxR3lZVHA4Q0ZzWDN5T2R1c0V0REZqcnpKYVB5TXkwcCswV2I4ZUl6b0tYMFpmOUQ2WGloOGJFWkhVdmZJcVJtd2NTb1YvS0pWdjRHQThrNmRnZi8vUFdCZDlqT3VuZjlQa2pGRGU4YmZDK0Z1dk9Lbmhuem84S2pyb3VoVEFzTm53OWVzZnRMdXByUE4xRy9lNVhKaHN0bENISVVTbklRa2IwVzFrWHBhd09WZ09kNmFHTmg0aGhCQkNpTzVJY2JrSS84V3J6ZTVqR0VhRGRkcjRXOURHM29TcCtBeUt5NFhsbTVVWURnZk9WMTdGbkp1RC9jL3Y0dXZiRC9jVlUxNjNtYTZEeVlUbjNwbW8rL2FpbEpiaS9lR1BHOFlZMjNER0tDTW1CdWNQZit6dktkUEs2YnZycjh0ODZoUzQzWml6ZHFBbkpPQjh4ZjhlV1Zjc3U3YnJ1WUhvYmpkbWUrdW1hUmRDU01KR2RDT1gxN0dSd3NOQ0NDR0VFQ0ZpdGVKNjdnZk43cUtjTGNXMitQT2dkWWJGQWhZTDFoWEwwT1BpMFh2MXh2NytuM0UrL3lLbXlrcjA5QXhjeno0SGF1c2ZjWlFMRjFBOEhreDVlZGcrZUE5VFVSRytvVVB4UERBYjlmQkI4SGdBVURkdXdOYzd0WFhUY1Zzc2JScU9WWDlkbHJXcjBaT1N3R0xGL3RhZmNMMzRNbnJQWHExdXB6UFFMbHpBSEJrWjZqQ0U2RFFrWVNPNmpjR3hsNWFQbmdkTkI3WDUzclpDQ0NHRUVLS2RHU1pUZytFOVZ6SmQ3SjJpS01FZjFzejc5NkZ1MjRyNzhTZlFSbzVDZWZ0TjdQLzdEczZYZjRUMzFna05obElwbWhaVU0wVzVjQUhMWDllZ3VOM1l2dmdjTk0wZlUyd2N2aDQ5OEkwZGl6WjBHSmIxZjhXNllqbmVNV1BSKy9YSDlzWG5LSC84QSs2bkZseFRiWnltV0ZldnduemtNSzRmdklDZTBSZmJtMy9FL3VZZmNiNzBvM1kvVnloNXo1L0htcEFRNmpDRTZEUWtZU082alhBTHBQV0FVMVhnTStCWWhYKzZieUdFRUVJSUVYcldMeGFEYWdhVENmUGhRNkNxNkpjbFJ5eGJ2c1A2MVpkNEx3NGhBbkF2ZUJiNzczK0gvWVAzY2Y3dDM0RmhZTm00QWNOdUE5M0F2R3NueG1XOVZCUkR4M1RxRk40eFl6RjY5a0x2MVJ0ZlNzcWw0ci9WMWRnKy94UTFOd2Z2aElsNFpzLzFGMDRPRDhmMjhWOXcvTmQvNEpsK0Q5ckUyOXJVazZkSkhnKzJKVitnWnUzRS9kQThmQU1IK2EvcjJlZHd2UEU2dHBYTDBaT1NNQmNWTlJoR1p2aDhMZGNDdXNGNHlzcUlHRHc0MUdFSTBXbEl3a1owSzBQaS9Ba2I4QStMa29TTkVFSUlJY1NOUVhFNVVjcktRRkV3WW1KeDN6TVRJenpjdjYyMkZuWDlPcnczamNQejBMekFNVVpZR083dlBlZnZLWE94ZDQzNjNXWk1sZjVDd0hwaUVwN3A5d1QyMTZOamNQMzhsY2JQWDFHQjQ3Zi9CVjROejd4SC9JV0JML0lOSDRIcjU2OWcrK1JqckJzMzRodHpFMFo3RE8weG1jQXdjRDMzQTN5RGgxeTZydkJ3bkMrOEJBNEhsaldyMGVQanU4UXNVWjZ6cFZqdnVDUFVZUWpSYVNoR1l4VzloT2lpVnB5QTMrM3lMOStaQ3Y5MGEvUDdDeUdFRUZkanltY3dJaEYrZTJlb0l4R2lmUncvZmp6VUlhRFVWR05FdERKSm91ditmMXVZYmVwSzZwYk4rQVlOeG9odll0aU96NGRTV1lrUjEzVys5YXV0clNVK1BwNkVoQVFzcmFuUmM1VjhMaWViQncyZy95Ly9ENzJmZmE3RHppTkVWeUk5YkVTM0lvV0hoUkJDQ0NFNnAxWW5hNkROaVpwNjJzVGJtdC9CYk81U3lacnJ5VjFRQUlDOWl4VlNGcUlqU2NsVjBhMms5UURyeGFHK3BYVnd3UjNhZUlRUVFnZ2hoT2dPWEVWRkFOaDY5Z3h4SkVKMEhwS3dFZDJLU1FudVpaTlRGcnBZaEJCQ0NDR0U2QzZjcDA0QjRPaVRGdUpJaE9nOFpFaVU2SFl5NDJEdldmL3lvWEtZS0wweWhSQkNDTkZGNUZYQ2lVb29xVzIvTmhWZ2dyMzkyaFBkVTkzSkU1akR3bENqbzBNZGloQ2RoaVJzUkxkemVRK2JnMUxIUmdnaGhCQmR3TDZ6OEo4Ny9VTysyNXRKZ1FsajJyOWQwYjA0VDV3ZzdPSzA1VUtJMXBHRWplaDJMcC9LKy9CNTBBMy9CeEVoaEJCQ2lNNW9kVDc4MTA1SURJTmZUWVIrMFpBYzNyN251QUVtaVJLZFhOM0pFMFRkTkM3VVlRalJxVWdORzlIdFJOa2c1ZUtIR0k4UFRsd0liVHhDQ0NHRUVGZHIzMWwvc21aYU9ydzkzVC9VdTcyVE5VSmNLOFBudzNYNk5QYmV2VU1kaWhDZGlpUnNSTGNrMDNzTElZUVFvaXY0ejUzUU53cGVHZzBSbGxCSDB6Ym13NGV3Ly81M1VGMTlWY2ZiRm4rR09lZEFPMGNGaXRlTDdlTy9ZRDV4SXJCTzNia0Q2MmVMR3V5cmJ0MkNVbk5aL0xvT2JsY3JmcnJYVktYTy9Id0F3akl5UWh5SkVKMkxESWtTM2RLUU9GaDMycjk4cUJ6dTZ4ZmFlSVFRUWdnaDJpcXYwbCt6NWxjVE8xK3lCa0JQVE1KVVUwM1luLzZBOC9tWE1LS2lBdHZNQi9aRFJBUytqTDZOSG12NWJqUHF0cTM0ZXZiQ3V2UXJMTnUzdHVxY3poZC9pQkViUTlpdi82M3htR0ppY0w3NkMweGw1MUEzcnNld1diRXQvUXJUOFR5MG04ZWplRDBZRmlzQVNsVVYxbTlXWW16WmpQUEZIMEpFQk9halI3Qy84MWFMY1JoMk8zVy8vbzlXeGR3VjFDZHNIT21OL3o2RkVJMlRoSTNvbG9aSTRXRWhoQkJDZEhMSEsvMy85dXRzays1b0dvcWhZOFRHNG56cFJ6amVlQjNIRzYvamZPRWxqTmc0bE9wcWJJc1c0aHN3b05HRWpUay9IK3V5cFhqSGpFV2JNQkZUVVNHKzlQVEx0cC9FOHUwbTNITWV3b2lJQ0RyV2lJdkRzTmx3UGZlRDRFWTlIdXgvK1JBOUlSRUE3OTFUc2IzM3Y2Z0hjOUZUVTNIKzZDZm82Um1ZQ3dzeFZCVTlPUm1qUnc5YzMvc0JqamZmd1A3Mm03aGVmQms5dFErdWwzN1k3T1diRCt4SHpkcDVsVzllNStUTTkvZFdja2dQR3lIYVJCSTJvbHZxRncxbUJYd0dGRlpEclJmQ08rRTNVMElJSVlUb3Z1cW43dTVzTld1c1M3L0NkRG9mMTg5ZXdZaUp3Zlg4UzFnLy94Uk1adi8yWlV0UkRQQThPTGZCc2VZamg3Ri84RDU2V2pxZVJ4NERRTy9WRzNwZHFvMWlPbmNXdytGQW16QVJsSVl6UzVpS2kxRTNic0Q5NU5OZ3RWNk1hUW1HYXNZejkyRUF0R0hEVWZzUFFLazRqL09IUHdIQXN2b2JySDlkZzY5dlAxd3Z2dXcvZDFvYXJzZm1ZL3RzRWViU0VuenBHZmo2OVcvMitrM0Z4VzE5eXpvOVowRUJKcHNkUzB4TXFFTVJvbE9SaEkzb2xsUVRqRWlBN0xQKzEzdlArb3YwQ1NHRUVFS0lEcURyWUdxOGZLYWVrQkRvbFdMT3pVSGR2UXZQZzNNd29vTzdEcGwzWldIL2JCRysxRDY0bm4wTzFJdVBNbDR2NXVONWwvWTdub2NSRzR2NXlPSGc4eVFsWThURVlJU0hZUzR0d2Y3ZXU3aWYvVDZtZzdtb1c3ZmdmdVk1akI0OUF2dTdIM2tNeCs5K2cvWEx4WmdLQ2pBWEZhS05IWWZuZ1FlQzJ2V05HSW16WDMrTThFNldPYnVPM0dmTzRFaExDM1VZUW5RNmtyQVIzZGE0bEVzSm02d1NTZGdJSVlRUVFuUVU4NEg5MkZZc3cvbXpWNXJjeDFSWjRSOEtOWEFnM29tVEdteTM3TmlHci84QVhFOHZBSnNkNnpjcjhhWDNSVTlLYXJSdXpKWHJQTFBuNHAxMEcwYVBLSncvZUJISEc2OWplL09QbU04VTRaa3hDOFhyUlQwUVhNVFllODhNTE11K0JwT0M2NFdYOEEwWTJHanNrcXhwbnZ2TUdXdzllNFk2RENFNkhVbllpRzVyWERLOHZjKy92UDBNTURhazRRZ2hoQkJDZEZucXNhTUFHQTVINHp0NHZWai84Z0dHeFlMcjhTZFJjM014WisvRy9kU0N3Qzd1UitmN2U5Mll6WmlQSE1heWRnM0dQVFBRazVJQWNIMy9CWHdEQm9CaFlLcXN3QWlQd0xnNDVDbnNYLzR4K0h4UlVmZ0dEOEc4ZngrdUo1OEdudy9yaW1VTnd0TEczb1RyaFJleGYvQWUxaFhMOGR3ekE5L0FnWmpQbk1GMldVTEllKzhNdkxmY0NvQlNVWUdwb3FMSjkwSXBMMnY1RGV0aVhNVm5pQncrSXRSaENOSHBTTUpHZEZzWlVSQnRnMG8zbERuaFZCV2s5V2o1T0NHRUVFSUkwVGFtUXdmeFpRNXRmS091WS8vNEw1Z0xDbkM5OUNPSWpFUzNxTmoyN1VVN2RCRGZrRXpBWHpBWXdGUjJEdHRISC9wNzR0dzlCZVhDaFlzblVjQnNSdkY2Y2Z6N3IzRS84UlRhNkRIQjUvSjZzV3piaXJwcEF6Z2N1SDd5TS9SRWY4TEgyVXhDd2ZuS3ExaVhMOFArN2xzWWRqdnUyWFB4enBnQmdHWEpseGlYVGROdDJia0R5NXB2bW4wL0RMdTkyZTFkaVdFWWVNdktzRjVNckFraFdrOFNOcUpidTZVbmZIUFN2NXhWSWdrYklZUVFRb2oyWmlxbVE0emlBQUFnQUVsRVFWUXN3RlJaaWVkaTR1VksxaTgreDV4ekFQY1RUd1ZtZTlJSEQ4R1hsbzVsMVVwOGc0Y0VpZ2ViS2l1d3YvMG1SbmdFN2ljWE5Ga1hCMmkwNERCbU0rYTkyV2dUSnVJYlBnTEg3LzY3MWRmaG1URVQ1OS8vQStiY1hIeWp4K0M3ZUc3TDEwc2I3S3RIUitONjVlOGFiVWZkc3h0MTg2WlduN2V6MDg2ZkI4QWFGOWZDbmtLSUswbkNSblJyNDVJdlM5Z1V3ME9ORDBzV1FnZ2hoQkJYeWJ4M0w5anM2RmZXZi9INXNIMytLV3JXVHR6ekhrVWJOVHBvczNmYWRPenZ2SVg1d0g1OEkwYWlsSlJnLy9NN0dENGZydWRmd2dnTGEveUVIZzhBaHFXUktVQk5KbHcvK2drb0NxYXljK0R4NEg1OGZxQ1hUVlBzNzc0TlBoOTZmQUw2SFhlMmVNMktvalE1L01zN2NWS2pOWHE2S3UvNWNnQXNzYkVoamtTSXprY1NOcUpiRzV0OGFYbi9PZkRxWUdubWl4b2hoQkJDQ05FR3VvNmF2UnR0MkxDZ0JJcmk5V0ovNzM4eEh6NkVlODVjdFBHM05EalVOM2dJZWxJUzFtOVc0Unc2RE1mYmZ3S3pHZGVMTDJQRXhhRlVWS0R1M0lGdi9QaWc0eFJuSFFDR3JZbGhSMWYwdk5FVGs5QlQrelIvSFdaekt5NVdOTVo3c1llTlJYcllDTkZta3JBUjNWcUVCVExqNEdDNVAxbVRYUW8zcDRRNktpR0VFRUtJTGtKUjhEdzBENk5IVk5CcVUya3B4dmtLM0F1ZVJSczJQUGdZWGNkVVdJamVwdy9lS2ROUUtpdkFNUEJPdThlZitJbUlCTVBBOXRraVRFVkYrSVlOQ3o1bFNRa0FSbUpDcTBJMG5TMXRlU2VmcjFWdHRaWlNVWUZTVTkxeW9xZ0wwR3BxQVZBaklrTWNpUkNkanlSc1JMYzNMc1dmc0FIWVdTSUpHeUdFRUVLSWRxTW9nYUxCQU9xMkxWaDJaMkU0SExoZWVBbTlkMnJEUTJwcWNQeit0N2lmZkJwdHpLVnBQT3RuWVFLd3JsNkYrZWdSM005OER5TXNlRXB0YzI0T2h0cjZ4eHpyNTUraE5GYnY1bklYaDFtMUY5UHhQT3lmZkl6ejcvOFJQYUYxaWFYT3l2RDYzenZGMnNnUU5TRkVzeVJoSTdxOW01UGhneHovY2xZeE1MclozWVVRUWdnaFJCdVp6cFppWGZJRjVxTkhNU3hXOUlTNFJwTTFBTXJGbWlkNkUwTm8xTjFaV05hdXdUdjVibi92SEUzRDlmS1AwVk5TTUJVVllkbTlDOHhtSFAvMzMvSE12QS90MWdtNGZ2bzNHQkVSUWUwWTRSRjQ3cnNmeGVVQ3hZUm4rajBOejdVckMvT2hnK2pwR1lHQ3lFMVJhcXBSczdKYTgzYjRwLzAybTlHN1FWMFgvV0t5eTJTeGhqZ1NJVG9mU2RpSWJtOWdMSVJib05ZTFJUVnd6Z2tKamRlSUUwSUlJVzVvTlRVMTFOVFU0SGE3VVJRRnI5Y2I2cEM2SEZWVk1Rd0RtODFHUkVRRTRlSGhLSXJTY2crTjdrclRzQzVmaG1YcmR4aGhZYmpuUDRsU1hJeGwrMWFVMmhxTThPQWtDcnFPdW5zM2hzV0trZHl3MjdONVZ4YTJUejlCR3pZY3o3MHovU3RWRlYvZnZwaE9ITWYrd1h2bzhmRTRYL3doMXZWL3hmYkY1Nmk3ZCtGKzdQRUdSWUFOaHdQdm5aUDl4NzM5RnRSVTQ1azlOekR6bEhuZlhteWZmb0wzOWp2eDNuWjcwOWZvMDFGUG5zQzZmaDE2Nzk3NDB0TEIwL3pmbnFuZ05IcHljdmVvalZQL3QySHF1TCtSN25ydmsvdFIxeWNKRzlIdEtmaUhRVzA0N1grOXJRanU3eC9Ta0lRUVFvZzJLeWtwb2E2dURzTXdRaDFLbDZacEdnQjFkWFU0blU2cXFxcElTRWhBVlZWTXpVMHgzVjFkSEpya0hYOHIzaGt6TVJ3T1RLZE9ZZjEySTJHLy9HZTRjaVluWFFkTnd6dDFXb05abml5cnY4RzY1aHQ4Z3diamZ1S3BRR0xGVkZTSXVuRURsdXc5NkwxVGNTMTRGaUlqOFR3d0c5K3c0ZGcrL2d0aHYvME43Z2RtbzQyL0JhV2tCTVduWFdyWVpzTTdkU3BxMWs1TUJRV2crcE1vbHAwNzhHWDBSUnN6QmxOUllWQXNSbXljLzFxS2lsQzhIc3dIOXFQZE9nSDMvUStpSHRpUFVsdUQ3ZE5QMEh2MURyNCtRMGNwTGtiTnpjRTdiWG83dk1FM1BwUFYzN05HZHpvN3BQM3VmTytUKzFIWEp3a2JJZkJQNzEyZnNObFpJZ2tiSVlRUW5VdEJRUUdlZHE2eElWcG1HQVl1bDR2Q3drS1NrcEt3MisyWXUwT1BpVGJ5UERnNzZMV2Vsa2JkcTcvQVhIQWFROU9DdGlrbUUwWmlFcjdlVnlRNkFEWHZHTnFJa1hnZWZ5S1E2TEYrdGdqTGp1MFlrWkc0NzNzQWJlS2tRSklJd05ldlA4NmZ2WUw5THg5Z1c3b0UzNENCMlAvOERxYnk4a1pqZGJ6K3U0YnJmdnViQnV0Y1R5M0FOM0lVdUYwWURnZnVlWS9pR3pFU0FHM2tLTXhIam1BK2NoaHpiczRWUi9xbisvYmVkZ2VleVZNYWphR3JNZGxzQU9ndVY3dTNMZmUrUytydlIwVkZSU1FrSk9Cd09PUisxQVZJd2tZSWdnc043eTBGM2VqUVhwdENDQ0ZFdXlrcEtaRUhsaEF6RElPU2toTGk0K09KaUlpUWg2UldNT0xpME5vNHpiUHJzY2N4WW1LRHB1WDJUcG1HbmprVWJmQ1FvRVJOMExraUkzRSsveUtta2hLTTJGaWMvL0RQMXhUNzVmUysvWEQrNDc4RUQ3ZFNWZHlQejIrM2MzUjI5ZE41ZTVwSWtsMHR1ZmMxempBTVNrdEw1WDdVUlVnL0tTR0FhQnYwai9ZdnUzeXc5MnhvNHhGQ0NDRmFvNmFtQm1jSERUTVFiV01ZQm1WbFpiamRiblJkRDNVNFhaSVJHeGVVclBHdmkvVVhIbTVwVmlpekdiMVhyNDZKeXlIRkQ1dmo2T09mdXR4MStuUzd0VmxiV3l2M3ZpWVloaUgzb3k1RUVqWkNYRFR1c2w0MldTV2hpME1JSVlSb3JlcnFhdmt3Zm9OUUZBVk4wNmlxcXNMbjg0VTZuSGFudG1HYWJORjUxUCszMnBGRmF0V29hTXlSa1RoUG5XcTNOcXVxcXVUZTE0eXVmai9xVGlSaEk4UkZOeVZmV3M0cURsMGNRZ2doUkd1NTNlNVFoeUF1WXpLWnFLNnVSdE8wTGxjQXRhdGRqN2krWW02ZHdMbHZWclpiZTNMdmExbFh2aDkxSjVLd0VlS2lZZkZndnpqRU03L0tQNzIzRUVJSWNTT1RxVnR2UEY2dkY0L0gwK1Vla0t3WFovb1JYWXZQNTBOUkZNeG1jNGZlVDVKbXo4RmRYRXpWcmwzdDBwN2MrMXFucTk2UHVoTkoyQWh4a1ZtQnNkTExSZ2doUkNlaVhUSERqZ2d0azhtRXorZkQ0L0YwdWVFYWtaR1I4cERjeFJpR2djZmp3V1F5WWJGWU92VDNHemQxR3Vhd01FcVdmTkV1N2NtOXIyVmQrWDdVblVqQ1JvakxqTHM4WVNOMWJJUVFRb2cyTzMvK2ZGQXhVRTNUcUtpb0NHRkUxNWRoR0YxeUNFSkVSQVMyaTlNemk2Nmgva0ZlVlZXc1Zpc21VOGM5R3Bvc0ZoTHZmNEN6WDMrTjd2VjIySGxFc0s1NlArcE9KR0VqeEdVdW45NDdxOWcvdmJjUVFnalJuVzNmdnAwLy8vblByYTRaOGRsbm41R2JteHQ0ZmZMa1NkNTk5MTFLU3E3dk55RTFOVFZVVlZXMStxZXVydTY2eHRjWkpTUWtTQytiTGtMVE5Gd3VGNnFxRWhFUmdjVmk2ZkJ6SnMyZWcxWjFnZE4vZUwzRHo5VlJQQjVQbSs0clZWVlZUZllHT25QbVRJTjFhOWFzWWNtU0pRM1dGeGRMMS8vdVNzcTlDM0daeEREb0hRbUYxZjdwdlhQTFlYaDhxS01TUWdnaDJ0OGJiN3lCOTRwdnVtZk1tTUhBZ1FNRHIydHFhdGkyYlJ1NnJwT1RrOFBZc1dQYmZKNjh2RHdpSWlKSVNrcHFjaDlOMHhwTkNKbk5aalpzMk1DSkV5ZGFQRTlLU2dwejVzd0p2SDcvL2ZmYk5PMXZVbElTVHozMVZLdjNiMDVYL0RaYlVSUlVWU1VwS1ltU2toSU13NURrVFNka0dBWmVyeGVuMDRuWmJDWWlJb0xvNkdoVVZlM3czMmYwTGJjU2QvY1U4bC83SFRHVGJpTnEzTTBkZWo2QXVycTZSdjhlYTJwcVdMeDRjYXZhdVAvKyswbE5UUVVnSnllSGRldld0U21HMmJObjA3OS8vNkIxcGFXbExGeTRrTXpNVEtaT25ScEltR21hRnBUZ01ReURyVnUzc25YclZ1Njc3ejRHRHg3Y3BuUFh0eUU2TDBuWUNIR0ZjY24raEEzNGU5bEl3a1lJSVVSWE5IdjI3S0M2Qm9zV0xXb3c1R1hObWpVa0pDUXdac3dZVnE5ZVRWcGFHdkh4d2Y5akxDOHY1OXk1YzQwK1NIaTlYbzRlUGNxd1ljT2FmUmc4ZHV3WXk1Y3ZiN0MrZi8vK2pCOC9QdWhoWi9QbXpRRGNkdHR0UWZ2YTdmWUd4dzhhTklqeDQ4YzNlZDU2R3pac3dPUHh0TGhmZDJjeW1iRFpiTVRGeFZGV1ZvYW1hWUZoTkIwNW5FWmNHMTNYTVF3RFhkZHh1OTNvdW83RllzSGhjQkFiRzR2ZGJyOXV2Ny9NLzNtRFhmZE9KL2ZGNXhtM1poMlcyTmdPUGQ4bm4zekMrZlBuRzZ4LzVKRkhtRFp0V3VEMXVYUG4yTEpsQ3hNblRpUWhJU0ZvMzloR1luejAwVWRiTE1SZFVWSEJzbVhMR3QyV2xKVEV3dzgvekxKbHkxaTRjQ0d6WjgrbVI0OGVRZnU0WEM1V3JWckZ5Wk1ubVRKbHlsVWxhMFRuSndrYklhNXdjd29zT2VaZjNsa016dzRQYlR4Q0NDRkVSMGhNVEdUaHdvWGNkOTk5aElXRllSZ0dEb2Nqc0gzWHJsMmNPbldLSjU5OGt2ajRlUEx6ODFtOGVESHo1ODhuTWpJeXNOK3BVNmZZdG0xYm93OFRSNDRjd2VQeG9Lb3FodzRkYWpRT204MUczNzU5ZWVhWlp3RDQrT09QR1QxNk5KbVptVml0MWdZUE1hdFhyeVl6TTVNQkF3YTBlSTBPaDZQWm5qMlh4eUFKbTlhcEgwS2pxaW9YTGx5Z3BxWUdUZE1DU1FGeDQ2cnZKVlgvTzR5S2lzTGhjR0EybTY5YkRPYndjSWI5NzN2c25uVXZ1UysveU1pRml6cTBaOCtjT1hQdytYd2NQSGlRN094czVzK2ZEeERvVlZTdnVyb2FSVkVZTTJaTW84bmZLOFhGeFJFV0ZuWk5zYVdscFRGLy9ueFdyVnJWNk4vT2hRc1hxS3FxNHJISEhpTWxKYVdSRmtSM0lBa2JJYTR3S2hFc0p2RHFrRmNKbFc2SWxocDdRZ2doMnNoNWcwOWlVbHRiUzJscEthcXFCdXEzMUNkc0RoNDh5TWFORzduMzNuc0RQV3FtVFp2RzRzV0wrZVNUVDVnN2R5NXhjWEV0bm1QWHJsMG9pa0oyZG5iUWVwL1BoMkVZcUtwS1RFd01Uei85ZEZEdm5yQ3dzTUI1cTZxcUtDOHZCOERwZE9KME9sRlZsWk1uVHdiMlYxVTFNR1JCZER4VlZRa0xDOE5xdFJJZEhZM0g0OEhyOVFaK3IrTEdVejkxdDhWaXdXcTFZckZZVUZVMUpEMmp3Z2NNWU1qdmZrL3VpOCt6NzlGNURQN05iN0YzME45dlRFd01RQ0M1Y25rUHdWT25UZ1Y2R1o0NGNZS0lpSWdHdFdMaTR1SWFKSTJ2aGRmcjVidnZ2Z3RhbDVLU3dwNDlld0FvS1NsQjB6UTJiTmdBUUo4K2ZUaDgrRENIRHg4TzdEOWh3Z1FwQU42TlNNSkdpQ3RZVERBeUVYWmRySTM0WFNITTZoZmFtSVFRUW5RKzUxdGZQaVVrYW10ckFYK1NwclMwTkxDY2xaWEZwazJidVAzMjJ4azZkR2hnZjFWVm1UTm5EbDkrK1NVZmZmUVJ0OTkrTzZOR2pXcXkvUk1uVG5EdTNEbFNVbEo0NG9rbmdyWjkvZlhYZUR3ZUhucm9vUmJqek12TFk5MjZkWUVhRHhhTGhUMTc5Z1FlY0hSZEp5d3NqQmRlZUtIQnNWVlZWZVRsNWJWNGp2cjNRclJlL1ZUUXFxcGl0OXN4REVPU05UYzRSVkVhL0lSS3dveVpESHYzenh6NSsxZlpPZVV1K3I3NmQvUis1bnR3SFJOSXk1WXRDMHhyWG0vcDBxV0JaYS9YeS9UcDB4a3hZa1NEWS9Qejgxc2NFbFZWVmRWZ25XRVlqZGJXcWg4K3FpZ0s0ZUhoYmFxL0pibzJTZGdJMFlpSnZTNGxiRGFjbG9TTkVFS0l0aXQzd3I2ei9pOEJia1IxZFhWWXJWWlVWY1hwZEdLMVdpa3VMbWJUcGswTUhqeVl5c3BLMXF4WjArQzR4TVJFSWlNanljM05aZVRJa1UyMnYyWExGc0RmcmY5S05UVTFyZXFoVTg5aXNmRFRuLzYwMFczYnRtMWozNzU5alc0N2Rlb1VoWVdGTGJhdmFWcUR1aFdpWmFGKzZCZWRXL3pVYVVUZlBKNjhYLzJTdkgvOUZRWHZ2a1BpL1ErUWRQK0RSRnlXTE81SXQ5MTJHK1BHald0MDIyOSs4NXNtajF1N2R1MVZuYzlxdFRKanhveWdkUVVGQmF4YXRZb1JJMGFnYVJwbnpweWh1TGlZek14TWhnMGJGalFFVlhRL2tyQVJvaEYzcHNMLzdQRlA2NzN2SEZTNElLYmw0YXhDQ0NGRWdNVU0vMmNyL09aTzZCY2Q2bWdhcXFtcENRd1RjRHFkT0J3T1VsTlRlZkxKSi9INWZPemR1N2ZSNDFSVlplYk1tYmpkN2lhSFUxUlVWRkJhV3NxdHQ5N0t0bTNicUtxcUNnd3JNQXlEOHZMeUJyT210RloyZGpiWjJkazgrK3l6TGU0N2ZQaHdwazZkMnVKK1M1WXNvYnE2K3FyaUVVSmNQVFVxaXNHL2ZZMkUrKzdueUt0L1M4R2JmNkxnelQ4UjFyOC9TZmMvU05Mc09kajc5TGt1c2J6enpqdmNjc3N0REIvZWNnSEw3My8vK3kzV3NDa3RMZVhERHo5c2NudHhjVEhidG0yam9LQ0FPKzY0ZzFHalJyRnk1VXFpbzZPNTZhYWIyTHQzTDl1MmJTTWpJNE9SSTBlU2taRWhDZEp1U0JJMlFqUWkwZ28zSmZ1TERnT3NPd1VQRFFwdFRFSUlJVHFYdS9yQW1wUHcvQnA0Y1JUY2t3SGhsbEJIZFVsdGJTMFhMbHpndGRkZVE5ZDFkRjNucmJmZTR2bm5ud2VnWjgrZXVGd3VkdXpZd2JoeDR3SVBKd1VGQlZSV1ZoSWQzWFFXS2lZbWhqbHo1cENXbHNhdVhidkl6ODhQRENzb0t5dkQ1WExSdTNmdnE0cGIwN1JBelIwaFJOY1FkOWRrSm1UdDV2eTNteWovNjFySy9ycVdrNy85RFNkLyt4c0cvL1kxa3VlMlBIenlXdFhXMXVMMWVqdjBIRFUxTlJ3NWNvUkRodzVSWEZ6TWdBRURlUHJwcHdQMzA2aW9LR3cyR3hrWkdXUmtaRkJWVlVWMmRqYkxseS9INFhBd2F0UW9Sb3dZSVRWc3VoRkoyQWpSaEx2N1hKYXdPUzBKR3lHRUVHMlRGQVlmeklEL2Z6djhhYS8vcDM4MGhMVlQwa1lCWHJxR0w1NkhEaDFLV2xwYTRIVitmajQ1T1RsVVYxZXpkT2xTWnMyYVJVUkVCTHQzN3lZeE1aRWhRNFlBQktiM2Jxbm5TdCsrZlFILzFOejc5dTBMSkd3T0hUcUV3K0VnT1RuNTZvTy9nWlc3NEsrSElYc1gxUHBBYi9tUXErYnhBVkkyUm5RUnJ0T251WkMxay9MMTYzQVhGV0d5MjBtNDUxN0NMdDVMcm9lTzdzRlNXMXZMMXExYjZkZXZIMU9tVEdsd0h3d0xDd3NhQXRXalJ3L3V1T01PYnJubEZ2YnYzOC9PblR0SlNFZ2dQVDI5UStNVU53NUoyQWpSaEVtOXdickwvMkhvV0FVVTFVQ3ZpRkJISllRUW9qUHBGUUZ2VElFdFJYQzBBbzVYUU4wTk1udFVkSFIwNEZ0ZFhkYzVmLzU4WUxyZnlzcEtEaDgrekMyMzNFTFBuajNKejg5bnlKQWhsSldWVVZGUndiMzMzdHVnUGNNd09IYnNXSU5pbVNOSGptVFJva1djUEhtU1hyMTZjZURBQVlZUEgzN1ZzOU40dmQ0V2kzM1cyN3QzYjVORHU2N1VtdW0vMjhLNDdLZWpHT0RQM0FuUmlmbHFhc2o3OWI5UnZQQmpGS3VWdUR2dm91L2Yvd1B4VTZaaWFzVVUyKzFGMDdSVzMxdmVlT09OcXpwSFhGd2Nqenp5U09EK1YxWldGclI5MTY1ZDlPelprNTQ5ZXpZNE5pTWpnOVRVMURiVi94S2RueVJzaEdpQ3pRd1Rlc0xHQXYvcjlhZmd5ZXRULzB3SUlVUVhNN0dYLzZlOUhUOStkY2U1WEM0S0N3czVjK1lNWjg2Y29hU2toTEZqeDJLeFdGQVVoYjU5KzNMa3lCRnV1ZVVXVWxOVHljbkpBZURvMGFORVIwZlRxOWVsaTZtZjB2bkREeitrdkx5OHdVeEJxYW1wcEtlbnMzYnRXakl5TXZCNnZZd2VQYnBWY2RiVzF1THorWUxXVlZWVnRWZzdvdDdBZ1FNWk8zWnNpL3R0M3J5NTNZWkN4Tm5oMGQ3d293U3dkUEFRdUE5eTRTKzVIWHNPSVRyUytZMGJPUHpxMytJcExTSGo1Ni9RKzN2UFlZN28yRzlJZFYybnBxWW1hRjExZFRXR1llQndPRnJWeHB3NWMxb2NsbFJaV2NtcVZhdUMxcFdXbHJKdzRjSVdqenQ0OEdDVDJ4OTc3TEdySGxJcU9oOUoyQWpSakx2NlhFcllySldFalJCQ2lDNmlwS1NFcFV1WGtweWNUR3BxS2pmZmZETm56NTVGVmYwZkRmdjM3MDl1Ymk0WExseWdUNTgrYk4yNmxhcXFLZzRkT2hRWUdsVXZMeThQcjlkTFJFUUU5OTkvUDU5KyttbUQ4MDJmUHAzMzMzK2Z2WHYzY3RkZGR3VUtFRi9wL1BuekdJYkJnUU1IMkxObkR4Y3VYR0RZc0dHQjdZWmhjUHIwYVFZTUdOQ3E2d3dMQzJ2Vmc0M2RidS93MmhWQ2lFdTBxaXFPL2ZKZktQMXlNV0VEQmpMaS9RK0p5TXpza0hONVBCNnFxcXJRTkkxRml4WlJYRnpjWUVqUnFWT25VQlNsMFo0dGpVbEpTV2t4Y1d4cEpHT2JrcExDajM3MG8wYjMzN3AxS3djT0hNQmlzWkNlbnM3a3laTWIzYSsxdllCRTF5QUpHeUdhTVQ0RkhDbzROVGhUQTNtVi92b0RRZ2doUkdlV21wcktqMy84NDZBSGl1TGk0c0RyOVBSMFVsSlNxS3VySXlVbGhlZWVlNDZhbWhyT256OVA1aFVQVlpNbVRhS3lzcEpSbzBZMWViN1RwMCtqYWY2eFlJY1BINlpmdjM3RXhNUUV0dWZrNUxCeDQwYWNUbWRncXVoKy9mclJ1M2R2NnVycUtDb3FDdXgzNGNJRkRoOCtURkpTRWtPR0RNRnF0UkllSHQ1dTc0MFFvbU1abXNiZVJ4Nmk1dkJoK3J6OEl6Sis5bk9VRHVpT3B1czZIMy84TWFXbHBSaUdnZDF1eDJxMU1tblNKTkxUMDFtK2ZEa1dpd1ZOMDlpeFl3ZUdZYkJ1M1RwdXYvMTJJaU1qaVl5TWJEVHBjaTFNSmhQMlJvWjVuVHAxaXV6c2JDWk1tRUR2M3IzNTlOTlA2ZEdqQnhNblRwU1pvYm81U2RnSTBRelY1Si9pZTlWSi8rdDFweVJoSTRRUW92TXptODJZemVhZ2RYVjFkWUVIQ2F2VnloTlBQQkhZRmhNVHc2NWR1MGhPVGlZMk5qYm91T2FLWDliVjFiRisvWG9PSFRyRWlCRWpHRFpzR011V0xlTzk5OTVqOU9qUjNIVFRUVVJHUmhJYkc4dVFJVVBvMDZjUHFhbXBEUjVvUm84ZXpkR2pSMW03ZGkyREJnMGlQRHljbFN0WHNtZlBIaVpQbnR6a3NLZkt5a3B5YzFzZU15UlRlZ3R4L1p6NHovK2c1dUJCQnZ6ci8wZXZweGQwMkhsTUpoT3BxYW1CZTB0Q1FrSlE4dU9aWjU3QjVYS3haTWtTcXFxcW1ESmxDcnQzNytiZGQ5OWwzTGh4Zk85NzN3djBPcnpTMGFOSFcwem10T2ErNHZQNXlNN081dHR2dnlVakk0UHg0OGRqTXBtNDk5NTdXYjE2TmFkUG4yYnExS2trSkNTMDdlSkZseUVKR3lGYU1EbnRVc0ptNDJuNHdVaXA3eWVFRUtMejAzV2RBd2NPRUJrWmljZmo0Y2lSSTR3Wk00WTMzM3dUdDl2ZFlIK3YxNHZKWk9MM3YvODlBUDM2OVdQV3JGbU50bDMvamZXT0hUc3dtVXpNbkRrejBETm53WUlGYk5xMGlkMjdkN05ueng3NjkrL1B2ZmZleTkxMzM5MW9XeGN1WE9DNzc3N2o0TUdEOU92WGp4a3pacUNxS2tPSERtWHQyclY4L1BISGpCbzFpdHR2djcxQlRZblRwMDhIZXVjMFI5TTBFaE1UVzl4UFhGSlRVME5OVFExdXR4dEZVV1JJMlExTVZWVU13OEJtc3hFUkVVRjRlSGlnSjl2MWRpRnJKd1Z2dlVuYzFHa2RtcXlwZCtlZGR6YTYzakFNRGg0OHlPYk5tM0c3M1R6NDRJTmtaR1F3ZlBod2R1N2N5ZmJ0MnpsMDZCQlRwa3doSXlPandmRWJOMjVzOGR4WDF2T3FwK3M2WjgrZTVmang0eHc0Y0lEYTJsckdqUnZIcEVtVEFzV0lodzRkU2x4Y0hLdFdyZUw5OTkrblo4K2VEQjQ4bU9Ua1pPTGo0MlZhNzI1RUVqWkN0R0JVSWtUYm9OSU41NXlRY3c2R1M1SmJDQ0ZFSjJjeW1kaThlWE5nR0ZKcWFpcGp4b3doTlRXMVFhSGZ4alJYdjhIbjgzSDQ4R0VHRHg3TXBFbVRndmExMisxTW56NmRzV1BIc25QblRzTEN3aHF0eWVCMnUxbXhZZ1VuVDU3RWFyVXllZkpreG93WkUzaklURTVPWnY3OCtXemJ0bzN0MjdkVFUxUEQ3Tm16ZzlvWU1XSkVpOU9QQXl4WnNrUjYyYlJCU1VrSmRYVjFUVDZRaWh0TC9YREV1cm82bkU0blZWVlZKQ1Frb0tycVZjL1dkbFZ4WExoQTdvdlBZKy9kbXlHdnZYN2R6bnVsZ3djUDh1MjMzMUpkWFUxNmVqcDMzMzEzb09lZ3FxcE1tRENCQVFNR3NIejVjaFl2WHN4VFR6M1ZZQmE1SC96Z0J5M1dzQ2t0TGVYRER6OE1XbmY0OEdGV3JWcUZwbWs0SEE0R0R4N00yTEZqZzRhSTFrdE9UbWJCZ2dVY08zYU1QWHYyc0duVEpudytIeE1uVG1UQ2hBblgrQzZJemtJeDVFNHJSSXYrdUJlK1BPcGZudFVQZnRyeWhCTkNDQ0c2c1NtZitRdlZQOTNCeGVxUFgrMDBVWmZ4K1h3b2l0THVEMjY2cmw5em0xdTJiTUZtc3pGczJMQkc2ejdVS3lvcUlpSWlncWlvcUdzNlgzdW9yYTBsUGo2ZWhJU0VkcTkvY2FYNldhTCtPcTlEVHhPa29LQUFqOGR6L1U0b09vU2lLQ1FsSldHMzJ4c01qK3dvK2IvN2IvSmYreDFEWG51ZHBObHpycW10YTduM1ZWUlVzRzNiTmthTUdORnNVWEpOMHpoNThtU3JpNXkzaHMvblkvLysvU1FsSlpHY25OeW1lNlRINDZHd3NKQzB0TFJXLzg2dTUvMUlkQXpwWVNORUswenVjeWxocy9FMC9IZ01tR1JjbEJCQ2lDNmdveDdXMmlNQk5ISGl4RmJ0ZC9rMDQ2TGpsSlNVU0xLbWl6QU1nNUtTRXVMajQ0bUlpTGd1U1p0enExWmhqb3drWWNiTURqOVhjMkppWXBneFkwYUwrNm1xMnE3Skd2RGZiMGVQSG4xVngxcXRWdnIyN2R1dThZZ2IzL1hyQXlkRUp6WTRGaEljL3VVYUwyU1ZoRFllSVlRUVFvanJxYWFtQnFmVEdlb3dSRHN5RElPeXNqTGNiamU2cm5mb3VWeEZSZFFlT1V6eW5MbVlwUDZLRUswbUNSc2hXbW5hWmZYRzFwOE9YUnhDQ0NGRXZhWm1NQkdoVVYvN3B5dE93MXRkWGQzaEQvWGkrbElVQlUzVHFLcXFhbFhkcW10eDl1dXZBRWg1Zkg2N3RDZjN2cFoxNWZ0UmR5SUpHeUZhYWRwbHM1WnVMZ1IzeC81L1RRZ2hoR2lSbENJVTEwdGpNNGVKenM5a01sRmRYWTJtYVIxNlB5bGJ2WnJJRVNPSkdEeWtYZHFUZTUvb0xpUmhJMFFyOVlxQXZoZHJHWHA4c08xTWFPTVJRZ2doR3B0ZFNZUk9mUUZuczluYzViN1Y3bXJYSXk3eGVyMTRQSjRPVFlKVTUrWVFNM0ZTdTdVbjk3NldkZVg3VVhjaUNSc2gybUJ5MnFYbERUSXNTZ2doUkloRlJrYktCL0ViaEdFWWVEd2VUQ1lURm91bHkvMWU2cWVHRmwyTHlXVEM1L1BoOFhnNmJNaWJ1NmdJdytNaHJCMEw1c3E5cjNtNnJxTnBXcGU5SDNVbmtyQVJvZzBtOTdtMHZQME0xTWxuRnlHRUVDRVVFUkdCVFFwNDNoRHFIM2hWVmNWcXRiYjdOT25peHRiYzdGa1ZGUlZVVjFkZngyamF4akNNRGgwUzVUNWJDb0ExTWJIZDJnd1BENWQ3WHpNMFRVUFROTGtmZFFIeW14T2lEUkxEWUdpOGY5bG53S2FDME1ZamhCQkNKQ1FreUxlbklhWnBHaTZYQzFWVmlZaUl3R0t4aERxa0xxbStKMGhqUDAwVnpkMjdkeStMRnkrK3F2TnQzTGlSNHVMaUZ2Zkx5OHZqcmJmZW9yYTJ0dEh0WDM3NUpWdTJiR255K0xaYzE4Y2ZmOHczMzN6VHRnc0pNZC9GOTBXTmlHeTNOaFZGa1h0ZkV6Uk53K2wweXYyb2k1RHkya0swMGQxOUlMZk12N3orRk55YjBmeitRZ2doUkVkUkZBVlZWVWxLU3FLa3BBVERNT1FCNWpveURBT3YxNHZUNmNSc05oTWVIazUwZERTcXFzcnY0UXJsNWVXY09uV3F6Y2RaclZhR0RSc0d3TDU5KzFpM2JsMmorOTE5OTkyTUdUT213WHFuMDhtRkN4Y2FyR3R1K0kvRllxRzB0SlNzckN6NjlPblQ1SDcxVWxKUzhIcTk3Tnk1azd2dXVxdkYvYS9VbHV2eStYd2RNblNwSSt2WDFDZHN6SkVSN2RhbTNQc2FrdnRSMXlRSkd5SGE2SzQrOElkczBBM0lQZ3NWTG9peGh6b3FJWVFRM1pYSlpNSm1zeEVYRjBkWldWbWdia0g5TnRHK2RGM0hNQXgwWGNmdGRxUHJPaGFMQllmRFFXeHNMRGFiVGQ3M1JwU1dsdkx0dDk4MldLL3JPajZmcjhtSHlvaUlpRURDQnZ5MVMyYk5taFcwei9MbHk5c1V5K2VmZjA1cGFXbVQyOGVQSDA5bFpTVUpDUW4wYlVYZGxmRHdjREl6TXlrb3VQcXUxKzF4WFRjcW45TUpnTm5oYU5kMjYrOTlzYkd4bEpXVjRmUDV1dDI5VCs1SFhaOGtiSVJvbzBncmpFMkNyQkwvNjQwRk1IdEFhR01TUWdqUnZkVjNmVmRWbFFzWExsQlRVNE9tYVlFUDg2TDkxWC9EWC8vZVIwVkZZYmZiVVZYNWVOMll6TXhNTWpNekc2emZ2WHMzNjlldjUrV1hYMjdWekQ4V2k0WGV2WHR6NXN3WlZGVWxNVEV4TU9TanNyS3lRWEhrdXJvNmZENGZaV1grN3RHeHNiRTg4TUFEUWZzdFg3NmM1T1JrYnJycEpzQmZqMmJod29YMDc5K2YvZnYzTnhySHdJRURPWG55Wk9CMVltSWlxWUdXMm1jQUFDQUFTVVJCVkttcEhEcDBpT1RrWkdKaVlscThsdFplMTVYcTZ1b29MQ3dNV3BlY25IekQvcmRudW5nZHVzZmI3bTJycWtwa1pDUVdpNlZiMy92a2Z0UjF5VzlRaUt0d1Y1OUxDWnZseHlWaEk0UVFJdlJVVlNVc0xBeXIxVXAwZERRZWp3ZXYxNHZQNSt0V0R5N1hRLzFVdVJhTEJhdlZpc1ZpUVZWVitTYjdLdFRYL21uck5NMDdkdXdnSWlLQ3FWT25CdGF0WExtU29xS2lSdmQvNzczM0FIaisrZWVKaW9vSzJsYmZJeUV1TGc3dzk4QUJLQ3NyQ3lSNndKOFFzdGxzT0J3T2V2ZnV6ZXJWcTRQYXFTL2VPMlhLbERZbmJKcTdyaXVkUEhreUtGbFVmMTA5ZXZTNHFuTjJOT1Zpd3Nid05sMlkrVnAwOTN1ZjNJKzZOa25ZQ0hFVkp2V0cvODd5Rng0K1ZRWDd6c0hJaEZCSEpZUVFvcnVybjhKVlZWWHNkanVHWVhTTEI1WlFVQlNsd1k5b3UrcnFhaUlqMjZjWTdRTVBQQkJVcExlNnVwcEZpeFlSR1JuSm80OCtDdmlIV0RWbi8vNzk1T2ZuWTdGWWVQYlpaNE4rcjYrLy9qb1RKa3dJMUpUNTZVOS9HblRzTjk5OFExNWVIdjM3OTIvUXJxN3JIRHg0a0NGRGhsenpmeXVEQmczaTdydnZEbG9YRmhaMlRXMTJwRXM5YkRvbVlRTnk3NVA3VWRjbENSc2hya0tZNnAvaWUrM0YybmxMajBuQ1JnZ2h4STFCUHF5TEc0M0w1V3B5RnFleXNqSjY5T2pSNUF4TDllejJsZ3NHaG9lSEI3M2VzbVVMdXE1ak5wc2I5RDc1d3gvK3dKMTMzaGxVSHdmZzlPblRwS1NrVUZ4Y1RHVmxaYUNuVEYxZEhXNjNtK2pvNkViUHZXZlBIbkp5Y25qNDRZZUpqSXlrckt5TStQajR3UGFpb2lJT0hqeklzV1BIbURsejVqVU5WVkZWdGNHMTNzak1GeE55V25WTmg1NUg3bjJpSzVLRWpSQlhhZTZnU3dtYnpZVlNmRmdJSVlRUW9qSExsaTBqUHorLzJYMysrTWMvTnJ2OXNjY2VhN0N1dVlmemtwSVNjbk56U1V0TG83cTZ1c1VZUzB0TDJidDNMMGxKU1l3Yk40NkZDeGRTV0ZnWVNOaVVsUGpId2lja05QeUdMaWNuaDNYcjFuSHJyYmVTbHBiRzFxMWIyYlp0RzA4Ly9YUWdhWk9hbXNwdHQ5M0dpaFVyV0x4NE1ROCsrR0NUU2FpdWxuU3d4TVFDNEQxZkh1SkloT2g4SkdFanhGWHFIdzJEWXVISWVUQ0FKY2ZnMmVHaGprb0lJWVFRNHNaeTIyMjNCUXI2WHE2a3BJVHZ2dnVPdSs2NksxQS9waW54OGZHY1BYczI4RnJYOVNacmRHaWF4c3FWS3hrNGNDQUpDUWtjUEhpd3hSaExTa3FvcXFvQy9BVjhlL1hxeFlrVEp4ZyszUC9oN3ZUcDAwUkZSVFVZdnBXVmxjWEdqUnNCaUk2T1p2ZnUzV3pmdnAwWk0yWUU5YkFCR0R4NE1LcXE4dlhYWC9QcHA1OHliOTQ4SEZmTW5OVGNkWFZXMW91L1cyKzVKR3lFYUN0SjJBaHhEV1lQZ1AvWTRWOWVkaHllSEFxV3J2WC9XQ0dFRUVLSWE1S2NuTnpvK2tPSERxR3FLcU5HamVMOCtmTW9pdEpvRDViRzFFOEYzcGh2di8yV21wb2FIbnJvSVhKemMxdlYzc2lSSTduOTl0c0RyOCtlUGN1bVRadHdPcDNZN1hhT0hEa1NOTVczcG1tc1diT0czTnhjaGc4ZnpvRURCd0pGaUI5KytHSDY5T25UNkhuNjkrL1B6Smt6V2Jac0dZc1dMV0xldkhrdFh0ZVdMVnZJeXNvS25QZmN1WE1jUFhvVThCZE1mdm5sbDF0MWphRmlqb3BDTVp0eFg1WndFMEswamlSc2hMZ0dkL1dCTjdLaDJ1UC8yWEFhcHFXSE9pb2hoQkJDaUJ1YnkrWGl5SkVqREJvMENGVlYyYlJwRXlhVGlibHo1N2JxZUtmVDJhQjNDc0NCQXdmWXZYczNNMmZPdktaWmt3WVBIc3ltVFp2WXUzY3ZDUWtKVkZWVkJkVzc4WGc4SER0MmpGbXpadEdyVnk4T0hEakFpQkVqT0h6NE1CczJiR0RtekprTmV0alVHelJvRUc2M205T25UMk96MllLMjFkWFZOYmd1bjg5SFJFUUUwNmRQRDFwLy9QaHg5dTdkZTlYWGVMMG9pb0t0VnkvY3hXZENIWW9Rblk3MEJSRGlHcGdWdUsvZnBkZGZIZzFkTEVJSUlZUVFuY1dtVFp2UU5LM1JvVkt0VVZsWkdSaWVaRGFiTVpsTW5EaHhnclZyMXpKeTVFZ3lNek92S2I3dzhIQ0dEQm5DenAwNytmYmJiK25WcXhjcEtTbUI3V0ZoWVN4WXNJQWhRNFlFMXFXbnAvUDAwMDlqTXBsWXVYSmxzN01ValJneGdsbXpaZ1gxcGpFTWd3c1hMZ1Jtc3FxL0xnQ3IxVXBxYW1yUVQyeHM3RFZkNC9Wa1MwN0JkVVlTTmtLMGxTUnNoTGhHc3dkQWZXbTR2RW80S01OemhSQkNDQ0dhbEorZnovNzkreGsyYkJpSmlZbk43dXYxZWxteVpBbWxwYVdNR0RHQytmUG5jKzdjT1R3ZUQ5OTk5eDM1K2Zrc1dMQ0FpSWdJdnZycUszcjM3dDFneXV1MnFrKzBUSm8wQ2NNd0tDOHY1NDQ3N21pd1gxUlVWSU4xUFhyMDRMSEhIdVBCQng5c2RmSGcrdXNxTGk3RzQvR1FrNU5EU1VrSkN4WXNZTlNvVWRkMExUY0tXMG9LN3VMaVVJY2hSS2NqQ1JzaHJsR01IVzdyZmVuMWttT2hpMFVJSVlRUTRrWjI3dHc1VnF4WVFWUlVGSk1uVDI1eGY2ZlRTVjVlSGhVVkZhaXFpdDF1SnpzN20ram9hQklURS9ucXE2OG9LaXFpdXJxYW5qMTdNbnYyYk14bWM2dmpxYTZ1eHV2MWN2cjBhWll1WGNvNzc3ekRoZzBiQURoNThpUmVyeGVBblR0M29tbGFxOXBVVmJWTnc3SHFyMnZyMXEzRXhjV2hxaXFmZi81NVVKSGx6czZSMmdkWFlRRkdFOU83Q3lFYUp3a2JJZHJCQXdNdUxXOHE4RS94TFlRUVFnZ2hMaWtwS1dIUm9rWG91czZjT1hPQzZyZVlUQ1owWFc5d1RQMlUzUFVKa0tOSGo3SnYzejRtVHB6SWpCa3pTRTVPNXNzdnZ5UTFOWlY1OCtaaHNWaUNqdmY1ZkVFOVhhcXJxMW03ZGkwZWo0YzFhOWJ3NXB0dmN2YnNXZXJxNnRCMW5jek1UREl6TTlteFl3ZXJWNjlteUpBaFRKOCtuZVBIajdObzBhTEFURkx0YmN1V0xlVG41ek41OG1UdXUrOCs0dUxpK095enp5Z3JLK3VRODExdmpvd00wSFhjUllXaERrV0lUa1dLRGd2UkRrWW1RRm9QT0ZVRnVnRmZINGVuaDRZNktpR0VFRUtJME5NMGpaMDdkN0o5KzNZY0RnY1BQZlJRZzRLODBkSFI3Tisvbjl6YzNFQnl4dWZ6c1h2M2Jrd21FM0Z4Y1dSblo3TisvWHFHRHg4ZXFGSHo0SU1QOHRGSEg3RjA2VktlZWVZWkRNTWdLeXNMcTlXS1lSams1T1EwR0haMTVzd1pNak16U1V4TUpERXhrWVNFaEVEeXFMYTJsalZyMXBDWGw4ZW9VYU9ZTW1VS2lxSmd0OXRac1dJRjc3MzNIaE1tVEdEMDZORk56bExWRmw2dmwzWHIxcEdUazhPMGFkTklUL2ZQWGpGNzltdysrZVFUTm0vZVRGeGNIR2ZQbnVXMTExNExPcll6VFFFZWxwNEJRTjJKRTlqN3BJVTRHaUU2RDBuWUNORk9aZytBMTNiN2w1Zmx3Uk9aL3FMRVFnZ2hoQkFkb1grMC85Kzh5a3ZMTjZKbHk1YVJsNWRIV2xvYU0yZk9KRHc4dk1FK045OThNNldscGF4ZXZScmZaY05tSWlNam1UcDFLcnF1czJQSERvWU9IY3EwYWRNQzIrMTJPM1BtekVIVHRFRHlZcytlUFlHZU9iR3hzVXljT0RHb3ZhZWZmcnJST0t1cXF2amdndy9RTkkzcDA2Y3pZc1NJd0xhQkF3Y1NIeC9QeXBVcjJiVnJGNW1abWUyU3NGRVVCY013bUR0M0xoa1pHWUgxRG9lRGVmUG1CWVpLUlVkSGQ5cFpvdUJpRHh2QWVmSWszSGxYaUtNUm92TlFqT2JLbHdzaFdzM2xnM2xMb2U3aThPWmYzQUozOXdsdFRFSUlJVUpqeW1mdzVGRHBiU2s2VmtrdFBMRUMvdlptbUo3ZXNlYzZmdno0VlI5Yldsckt1WFBuZ3FiRnZocDFkWFdFaFlXMWF0LzZSNXpXRnY2dGw1MmRUWHA2T2pFeE1ZMXUxM1dkcXFvcW9xTnY0QXhaRzlYVzFoSWZIMDlDUWtLRElXWHRhWFBtSUpJZm5zZUFYLzFiaDUxRGlLNm1jL1NoRTZJVHNKdGhSdDlMcjcrUzRzTkNDQ0dFNkVESjRUQWlBZjZZRFRYZVVFZlR0S1NrcEd0TzFnQ3RUdGFBUDFIVDFtUU53T2pSbzV0TTFvQy8xazVYU3RaY1QyRjkrMUYzRFlrL0lib2pTZGdJMFk3bURMeTBmS2pjMzBWWkNDR0VFS0tqdkhxei85Ky8yZUR2Y1NQRWpjcVJrWUh6Vkg2b3d4Q2lVNUVhTmtLMG84UXd1RGtGZGhiN1gzOXhCUDV1ZkdoakVrSUlJVVRYbFJ6dVQ5cjg1MDU0ZmcxTXovRFhzMGxxV0NibW1rUzBiM09pRzNLa3AzTjIrVElNbncrbERWT3ZDOUdkU2NKR2lIWTJlOENsaE0zR0FuaHhOUFN3aGpZbUlZUVFRblJkRTN2Qng3UDhRNk5XbjRRdjIzbDRsRW1CUDQxcDN6WkY5eE4yY1dwdlYyRUJqclFPTHJva1JCY2hDUnNoMnRsTnlaQVNEc1cxNE5WaCtYRjRmRWlvb3hKQ0NDRkVWeFpodVRROHFxUVdTdHQ3ZUZSMU83Y251cDM2NmJ4ZEJZV1NzQkdpbFNSaEkwUTdVNEFIQjhDZkxzNnkrT1ZSZUhTdy85c3BJWVFRUW9pT2xoenUvMmxQeHlWaEk2NlJ2V2N2QUZ5RkJTR09SSWpPUTRvT0M5RUI3c2tBMjhXaHVaVnUrSzRvdFBFSUlZUVFRZ2dSU3RhVUZFQVNOa0swaFNSc2hPZ0E0UmFZZWxsUHp5VXl4YmNRUWdnaEJKOS8vam5aMmRsTmJsKy9majNmZlBQTk5aOG5OemVYano3NjZLcU8xVFNONWN1WFUxaFlHRmlYazVQVGFGeDc5KzZscnE0dThGclhkVHdlVDZ0K3VodEZVYkFtSnVFdUxRMTFLRUowR2pJa1NvZ09NbnVBdjM0TndJRnpjS29LMG5xRU5pWWhoQkJDaU92Sk1Bd013d2k4cnF1cncrMTJvK3M2NEgrSVY1Ukw0OFpkTGhkdXQ3dko5ajc0NEFNcUtpcWEzSjZVbE1Samp6Mkd4K01KU3FSY3JxNnVqcmZmZnJ2UmJUMTY5T0RaWjUrbHNyS1NyS3dzTEJZTEd6WnNvS0NnZ09IRGg2TnBHcXJxZjRTcXJhM2x1KysrSXpzN20wY2VlWVN3c0RCT25UckY0c1dMbTM1RExySmFyZnprSno5cGNiK3V4aG9maDdlOExOUmhDTkZwU01KR2lBNlMxZ05HSmNMZXMvN1hpNC9BMzR3TGJVeENDQ0dFRU5kVGZuNStnd1RHMmJQL2o3Mzdqb3Y2eXZjLy9wcEs3eUFvS0JZVWU2K3hSS1BSeE1TMFRVemlwbWMzMmZiYmxudnZsbHYyM3IxNzc3YTdlN2ZjM1UyMlpEY20yVlJqaXRHb01mYUtpbURGQ2tvVFFUb01VMzkvakF5TWdLSUNBL2grUGg3emdHK1pMNS92WUl6em5uTStwNFN0VzdjQ01IRGdRQjU2NktGMlg4L3BkREp5NUVpR0RoM2E2dkdnb0NEQU85S2xNVmk1bk5WcTVYT2YrNXpmUG9mRHdVY2ZmVVJNVEF3QTA2ZFBaK1hLbFp3NmRZcWtwQ1NXTFZ0R2NuSXk1OCtmeDJReUVSOGZUMWhZR0ovNzNPZDQ2NjIzZU9lZGQzamtrVWRJU2tyaWtVY2V1ZUk5SEQ5K25FT0hEclg3bm5zVFMxdzg5cktMZ1M1RHBNZFFZQ1BTaWU1TmF3cHNQczJETDQ3VEV0OGlJaUp5OCtqZnZ6L1BQLys4Yi92ZGQ5OGxMUzJOOGVQSEE5N1JMaSs5OUpMdmVIMTlQUjZQeDIvZjZOR2ptVGx6cG04N05qYVdRWU1HdGZrekt5c3JxYTJ0eGUxMlUxWlc1dHNmSEJ4TVdGaVliL1RNa2lWTHNGZ3NnSGNxbHNsa1l1SENoUUNrcGFVeFlNQUFLaXNyV2Jac0dRRGJ0MjluMTY1ZHBLU2s4UERERHdQUXQyOWZGaTllekNlZmZFSnBhU25KeWNuMDc5Ly9pcS9KaFFzWHJ2eWk5V0tXNkdqMXNCRzVCZ3BzUkRyUjdCUklEb2VDR3U4UzN5dFB3Sk9qQWwyVmlJaUlTTmN3bTgxNFBCN2ZGQ2p3am41eHVWd0FoSWVITTMvK2ZOK3gvZnYzWTdmYm1UNTl1bTlmZEhTMDN6VTlIZzluenB4cDllZkZ4TVN3YXRVcWlvcUtBSGo1NVpkOXg4YU1HY01kZDl4QmNIQXdaV1ZsckZ5NWtnY2VlSUJUcDA1eDRNQUI3ci8vZnNMQ21wYlh1dU9PTzFpK2ZEbnIxNitudUxpWWtwSVNSbzBheGJ4NTgveCs1ckJodytqZnZ6OGhJU0hYK3ZMY2RFemg0YmhxVzUrcUppSXRLYkFSNldUUGpZTWZiUGQrLzA0T2ZHNFloRnNDVzVPSWlJaElWM25ycmJlb3FxcnliVis4ZUpHOWUvY0NjUHZ0dHpOdTNEamZzZVBIajlQUTBFQmFXbHFiMTNNNm5Yend3UWU0WEM0OEhvL2YxS2NaTTJZd2I5NDhzck96S1NvcThvVXIyN1p0dzJUeUx1RVpIaDdPUXc4OXhOLy8vbmZlZnZ0dFNrcEttRE5uRGs2bmt4TW4vRmVLbURWckZwczJiY0pvTkxKMDZWSlNVMU5iclVsaFRmdVlJeU54MVN1d0VXa3ZCVFlpbld4bU1xUkZ3OGtLc0RtOXZXeWVHaDNvcWtSRVJFUzZ4blBQUGRlaDE3TllMSHp6bTk5ay9mcjEyR3cybGl4WjB1S2N2THc4eXN2TGZWT25Nakl5L0lLZDhQQndCZzhlVEU1T0RrdVdMTUhsY3JGbHk1WVcxeGs1Y2lSTGx5N2xndzgrWU11V0xjeWFOWXZVMUZRdVhMamcxNXRuOXV6WmpCMDdGb0NxcWlxL2dPcHlGUlVWMTMzdlBaM0JaTVp6RTY2UUpYSzlGTmlJZElISFJ6V05zbm4zT0R5WXJsRTJJaUlpY25QWXRHbFRtMzFiWnN5WTRSZDhOSTZhK2RXdmZnVjRWNUZxYXpVbHQ5dnRHelhUMmpHajBlamJkanFkbUV3bW5FNG5XVmxaWkdSa0VCUVV4T09QUDA1c2JDemduZHJVbHFlZmZwcE5temF4WXNVS3JGWXI4K2ZQWi9iczJRQnMyTERCYjVudWd3Y1BzbVBIamphdkJkN0d4emNqajhzSnpWWUZFNUVyVTJBajBnVXVIMlh6OWpGNFpreWdxeElSRVJIcGZNWEZ4UVFGQmJVSVJGYXZYczNreVpPWk1XTUcyN1p0NDhFSEgvUWJCYk5qeDQ1V1I2bzBMZ1B1Y3JuSXljbmg3Tm16Z0hmVXpHT1BQUVo0bXhjM242YlVHTzRZalVhT0hUdkcrUEhqR1Rac0dNdVhMMi8zZmN5ZVBadnAwNmR6NnRRcFJvNGM2YXRqNDhhTkxjNk5pSWpncWFlZWF2VTZSNDhlWmQrK2ZlMyt1YjJKdTc0ZWs2YVBpYlNiQWh1Ukx0SjhsTTE3SjJEcGNJMnlFUkVSa1p0RGZIdzhvMGI1cjd5d2V2VnFEQVlEWThlT1pldldyVlJYVnpONnRIZmVlRU5EQXdVRkJiNVJMSTFjTHBkdjVJelQ2V1RJa0NHTUhUdVczTnhjVHA4KzdUdXZycTZPNE9CZ3YrYzFCamJMbGkzRFlEQlFYbDZPdytGZzhlTEZ4TVhGWGJIK0ZTdFc0SGE3aVltSllmTGt5VmU5WDRQQjRQZnptNXN3WVFJVEpreTQ2alY2bzRiejU3SEVKd1M2REpFZVE0R05TQmZSS0JzUkVSRzVXZTNidDQvczdPeFdqNFdFaEpDV2xzYUJBd2Q4Z2MyQkF3Y0FmTnVOSEE2SGJ5bHVtODFHLy83OUdUaHdJQlVWRlg2amMycHFhbnhUbmFCcFNoUTBqZEJwRkJjWFIxSlMwaFhyYjJ2cWxWeWI2cXdzSWlkTkNuUVpJajJHQWh1UkxxUlJOaUlpSW5LemlZaUlvRisvZnFTbnAvdnRYN1ZxbGErWHkvVHAwM24xMVZjNWNPQUFLU2twN05peGcrblRweE1VRk9UM0hMdmQ3Z3RzbWs5N2NqcWR2djFPcDVQejU4LzdqWVJ4T0J4K2dVNXpaV1ZsVjcySHhtWElPMHBWVlJWMWRYVlhEWXA2azdvVHgya29MaUwyMXJtQkxrV2t4MUJnSTlLRkxoOWw4K1pSK01MWVFGY2xJaUlpMG5sdXUrMDIxcTVkUzBSRUJLR2hvUUNzWExtU01XUEcwSzlmUHdDU2twSVlQMzQ4bXpkdkppSWlnb1NFQktaTm0rWjNuZHJhV3B4T0p4RVJFWGc4SGlvcUtvaU9qZ2I4Ujk0VUZSWGhjcmw4MXdiL0VUYVhXN2R1WFl0Uk41ZHpPQnpYZC9OdE9IZnVIS3RYcitZTFgvZ0NNVEV4SFhydDdxcnNzODhBaUw5OVlZQXJFZWs1Rk5pSWRMSG1vMnplUHdrUHBVTlUwSldmSXlJaUl0SlRCUWNIVTFkWHg4YU5HN25ycnJzb0tDamc1TW1UVEp3NDBlKzg2ZE9uYy9EZ1Fjckt5cmozM252OVZubUNwdVd3bzZPaktTa3B3ZUZ3MEtkUEg4Qi81RTFXVmhheHNiRkVSRVQ0bnR2YUNKdVFrQkRtenAxTFEwTURCb09CbVRObnRxajk4T0hEbkRwMWlwU1VGTDhBcURWMWRYVWNPblNvWGE5SlZWVVZScU9ScUtpb2RwM2YwN2tiR3NqLzYxOElIejBhUzdPcGFpSnlaY2FybnlJaUhhbHhsQTFjNm1XVEU5aDZSRVJFUkRxVHdXQmczcng1Z0xlWjhJNGRPNGlOamFXeXNwTERodzhEY1Bic1dWNTc3VFdzVml0OSt2UmgxYXBWN04rL0g0L0g0N3ZPdVhQbmZLTjBEaDA2Ukw5Ky9Yd2pkdXJyNjdGYXJWUlhWNU9UazhQNDhlTjl6M000SERpZHpoYlRxNEtEZzVreVpRcXBxYW5zMmJPSDlldlgrLzI4bkp3YzFxeFpRMlJrSkJNblRteHorcExiN2FhZ29JQy8vdld2bkQxN0ZvUEJjTlVST2NYRnhjVEh4N2NJcFhxcnM3Ly9QeHFLaWhqdzVhOEd1aFNSSGtVamJFUUNvUGtvbTVVbllLbEcyWWlJaUVndlZGSlN3dmJ0MjZtdXJxYTZ1cHJmL09ZM2dEY3N5YzdPSmlFaGdkT25UM1BzMkRHU2twSzQ5OTU3Q1EwTjViUFBQbVBEaGcxa1ptWXlkZXBVeG93WlEwNU9EcW1wcVpTWGw1T1ZsY1hpeFl0OWpZeFBuanpKdEduVFdMMTZOUmFMaFpTVUZESXlNckJZTEJRVUZHQXdHRWhJOEs1T1ZGcGE2dGVUeG1xMU1tUEdEQTRkT2tSeGNiRXZSRGw0OENBcEtTbU1HREdDOCtmUCs5MVhkSFEwUVVGQmxKU1U0SFE2T1g3OE9PUEdqV1BldkhtY09IR0MrdnA2MXF4WlEySmlvdC96UEI0UEZ5NWM0T1RKazl4eXl5MmQ5cnAzSi9Wbjg4ajcvZStJbVRXYlBuY3ZDWFE1SWoyS0FodVJBR2pleThidWdyZU93WFBqQWwyVmlJaUlTTWNLRFEzRmFEUXljT0JBWW1KaWlJMk5KVG82bXJDd01OeHVOMy83Mjkrb3JxNW16cHc1VEpvMHlUZHRhZUhDaGFTbnA3Tng0MFpLU2txb3JhMmxzcktTMjI2N2pZTUhENUtZbUVoNmVqb3JWcXlndkx5Y0FRTUdrSnljek9iTm03bnJycnNJQ2dwaTA2Wk5nRGVRbVQxN05wR1JrUUM4OTk1N1ZGWld0bHJ2YTYrOTFtTGY4dVhMVyt5NzU1NTdTRTlQcDZHaGdlRGdZQll0V3NTd1ljTUFHRFpzR0xtNXVlVGw1WEhxMUtrV3p3ME9EbWJTcEVrdGV2VDBSdlc1WjhqNi9LTVlERWFHLytLWGdTNUhwTWN4ZUpxUCt4T1JMck85b0dtVWpkVUViOXl0VVRZaUlyM0ZncmU5b3ltZkhCWG9Ta1E2Um12QlEwY29MeThuT0RqWXQ5clQ1VHdlRDI2M0c1UEpSR1ZsSlZGUlVUaWRUdXJxNm53QlRITUZCUVVrSnlmN1BmOXFEWVZ2VkVORFE0dnBWajFKYlcwdDhmSHhKQ1FrK1BvQWRZU0tYVHM1K096VEdLMVd4dnpsYjBSZTFyTklSSzd1NXBnMEtkSU5OZTlsWTNmQm04Y0NXNCtJaUloSVc5cGFFdnRHeGNURXRCbldnTGYvVGVQcVRvME5lczFtYzZ0aERlQVgxalErdjdQMTVMQ21jV3BZUjc1T1ZmdjJjZno3MytQQXd3OFJNbWdRVXo1WnA3Qkc1RG9wc0JFSm9NZWJmZkw2d1Vtb2JBaGNMU0lpSWlKdDBhQjh1WnFDNWErd2EvWk05ajl3TDVWN014aitpLzlsOHFvMVdCTmJiOVlzSWxlbndFWWtnQzRmWmZPMzlxMEVLU0lpSXRLbHJGWnJvRXVRVHVCeXVYeWptRzUwbE0zcG4vMkVrUDRwakgzbFZhYXMrNVNrQngvcW9DcEZibDVxT2l3U1lGK2VBQzlzOUg3LzhXbTRieWlrdGo3S1YwUkVSQ1FnSWlJaXNObHNHbW5UaTNnOEh1eDJPMmF6R1l2RmNzT0J6ZXhEUnp1b01oRnBwQkUySWdFMkxnR205L04rNy9iQXIvY0Z0aDRSRVJHUnk0V0hoL2ZvWGkzU2t0MXV4KzEyWXphYnNWcXR2dVhNUmFUNzBIK1ZJdDNBbDhlRDZkS0hHdGtYWUVkaFlPc1JFUkVSdVZ4Q1FrS1hOUEdWenVkME9ySFpiSmpOWnNMRHd6dDBkU2dSNlRnS2JFUzZnZVJ3dUg5bzAvYUxCOERwRGx3OUlpSWlJczBaREFiTVpqT0ppWW1BbWhEM1ZJM1RvR3ByYXpHWlRJU0hoeE1kSFkzWmJGWVlKOUlOS2JBUjZTWWVId1hobHo3Y0tLeUJsU2NDVzQrSWlJaEljMGFqa2FDZ0lHSmpZL0Y0UERpZFR0eHVOMjYzUG1YcXp0eHVOeTZYQzRmRFFXMXRMVGFiRFl2RlFsaFlHTEd4c1FRSEIyczZsRWczcGFiREl0MUVtQVcrTUJaK2RhbUh6YXVINFk1QkVLRkZHVVJFUktTYk1Kdk5SRVJFWUxGWXFLeXNwS2FteGhmY2FOUk45OVk0U3FweEdsUlVWQlFoSVNHWVRLWkFseVlpYlZCZ0k5S04zRFhFTzdJbXJ3cnFuUERuYlBqVzVFQlhKU0lpSXRMRWJEWVRHaHFLMVdvbE9qb2F1OTJPdytIQTVYSXB0T21tR3BmdXRsZ3NXSzFXTEJZTFpyTlpJMnRFdWprRk5pTGRpQUg0K2lUL1piNGZHS1psdmtWRVJLUjdNUnFOdmpmOXdjSEJlRHdlaFRYZG5NRmdhUEVRa2U1TmdZMUlOek11QVdZbXcvWUM3L2F2OThFdjV3VzJKaEVSRVpITDZVMi9pRWpuMGhnNGtXN29LeFA4bC9uZVZoRFlla1JFUkVSRVJLUnJLYkFSNllZU1ErSEI5S2J0MzJkcW1XOFJFUkVSRVpHYmlRSWJrVzdxOFZFUUZlVDl2cVFPVmh3UGJEMGlJaUlpSWlMU2RSVFlpSFJUd1Nidk10K05YajhDRlEyQnEwZEVSRVJFUkVTNmpnSWJrVzdzamtHUUZ1Mzl2czRKZjhrT2JEMGlJaUlpSWlMU05SVFlpSFJqamN0OE4xcHpCbzZXQmF3Y0VSRVJFUkVSNlNJS2JFUzZ1WkZ4TUNlbGFmc251OEdoQnNRaUlpSWlJaUs5bWdJYmtSN2crZkZndWZSZmEwRU5MRDhjMkhwRVJFUkVSRVNrYzVrRFhZQ0lYRjFpcUhmVnFKY1BlcmZmT2dhMzltL3FieU1pSWdKUVUxTkRUVTBORFEwTkdBd0dIQTVIb0VzU2tXYk1aak1lajRlZ29DREN3OE1KQ3d2RFlEQmdNQmdDWFpxSWRFTWFZU1BTUXp3eUhJWmNDbWpjSHZqeEx1OVhFUkVSZ09MaVlrcEtTcWl0cmNYcGRDcXNFZW1HbkU0bkxwZUx1cm82TGx5NFFGRlJFUTZIQTdkYjg5MUZwQ1VGTmlJOWhORUEzNS91L1FxUVZ3VnZIZ3RzVFNJaTBqMmNPM2VPMnRwYVBCNGwrU0k5aGNmandXYXprWitmVDMxOVBTNlhLOUFsaVVnM284QkdwQWRKallRblJqVnRMejhNK1RXQnEwZEVSQUt2dUxnWXU5MGU2REpFNURxNTNXNktpNHVwcWFsUmFDTWlmaFRZaVBRd3kwWTBUWTF5dXVFbnUwQ2ZwNHFJM0p4cWEydXByNjhQZEJraWNnTU1CZ01lajRmUzBsSWFHaG8wUFVwRWZCVFlpUFF3bDArTk9uWVJWaDRQYkUwaUloSVlWVlZWZW5NbjBnc1lEQWFjVGlkVlZWVWFaU01pUGdwc1JIcWcxRWg0ZkdUVDlwOFBRbkZ0NE9vUkVaSEFhR2hvQ0hRSkl0SkJqRVlqMWRYVk9KMU85YU1TRVVDQmpVaVB0V3lrTjdnQnNMdmdwM3NDVzQrSWlIUTlMUVVzMHJzNEhBN3NkcnNDR3hFQkZOaUk5RmdtQTN5djJkU29neGRnelpuQTFpUWlJbDNMNlhRR3VnUVI2U0JHb3hHWHk0WGRidGRVUnhFQkZOaUk5R2hwMGZENUVVM2JMeDZBY2x2ZzZoRVJFUkdSNitmeGVEUWxTa1I4Rk5pSTlIQ1BqV3FhR2xYcmdGOWtCTFllRVJIcFdXcHJhN0hadWlidDc0bWpCcnJ5OWVsSzNmVytiblRWcys1Nlh5SWkxME9CalVnUGQvblVxRjFGbWhvbElpTHR0M3IxYWpJeU9pZnQzN0ZqQjZ0V3JRSzhLMXI5NVM5LzRjeVp6djJmbE52dHhtNjNYL2ZqY3AzNStseVBkOTU1aCt6czdEYVBaMlZsOGVLTEwxNzFPdDN0dmdES3k4dDU2YVdYMkw5Ly8zVmZvenZlMTdYUzZCb1JhV1FPZEFFaWN1UFNvdUhSRWZENkVlLzJiL2JCbUFSSUNROXNYU0lpMHZOa1pXV3hjZVBHSzU0VEVoTEM4ODgvRDhEMjdkdXgyV3pNbnovZjd4eVh5MFZtWmlaang0NEZJQ0lpZ3Vqb2FENysrR09lZnZwcHdzTENicmhXajhmRDVzMmJDUThQWi9Ma3lRQmtaMmV6ZnYzNjY3cWUxV3JsRzkvNHhoWFB1ZGJYcDZOVlZWVmRjWFV3bDh0MVhhdUhCZnErbkU0bnExZXZ4bXExa3A2ZURzQ2FOV3M0ZmZyMEZaODNlL1pzMzUreDFselBmV1ZtWmxKZVhzNjhlZlBVMkZ0RUFrcUJqVWd2OGNRbzJKWVBlVlhnY01NUHRzRWZiZ2VyS2RDVmlZaElUekpvMENBaUl5T3ZlSTdSYVBUN2Z2LysvU1FrSlBpOWNUNTA2QkFORFExTW1qUUo4SzVvdFdqUkl2YnUzWXZGWXVtUVd2ZnMyVU5XVmhaUFB2bWszMzZ6MmN5eVpjdXU2VnJIamgzandJRURWejN2V2wrZnpwYWZuOCtwVTZlNDlkWmJiK2c2Z2I2dkRSczJVRlJVeE5LbFMzMWhYbnA2T29tSmlWZDhYbEpTMGhXUFg4OTlwYVdsOGNvcnJ4QVNFc0tNR1RQYVViMklTT2RRWUNQU1N6Uk9qZnJLZW5CN3ZNSE4vMlhDdHljSHVqSVJrWnVUc3h1M2E2bXBxYUc4dkJ3QW04MUdaV1VsNTg2ZGpTbWN2Z0FBSUFCSlJFRlV3Mmcwa3B5Y2ZOVTN1TTFObno2ZC9QeDgxcTlmVDB4TURQMzc5OGZwZExKejUwNWNMbGVyMDNNdUQwYSsrdFd2RWhRVWRFMzNVRjVlenJadDI3anR0dHVJam83Mk8yWXdHT2pUcDArN1I1cFlMQllpSWlKODJ4MzUrblMya3BJU01qTXoyd3hzUEI0UEJRVUZKQ1ltMHREUTBDM3ZhOU9tVFdSblozUHJyYmN5WU1BQTMvN0Jnd2UzNi9rZC9mdUtpSWhnN3R5NWZQTEpKd3dkT3BUNCtQaHJlcjZJU0VkUllDUFNpNlJGdzFPajRlV0QzdTNWcDJGcVg1aVZITmk2UkVSdU5rT2lJYTh5MEZXMExUYzNsMDgvL1JRQWg4TkJTVWtKSjArZUpDd3NqQzkrOFl2WGRDMkR3Y0JkZDkzRks2Kzh3cnAxNjNqbW1XZll2WHMzMWRYVlRKdzRrV0hEaHZuTzNidDNMMlZsWlN4YXRNanZHdGN6NG1iWHJsMkVob1l5WnN5WVZvOVhWRlR3NXovL3VWM1h1dWVlZS95Mk8vTDFDWlNjbkJ4T25UckY2ZE9ucWErdjUydGYrMXEzdXkrMzI4M2F0V3M1ZE9nUWMrYk1ZZXJVcVJ3NmRBaTMyODJZTVdQYVBSMnBNKzVyNU1pUjdOaXhnMTI3ZG5IMzNYZGYxelZFUkc2VUFodVJYdWJSRVhEd0FtUVVlN2QvdWh2U0ZrSFNqYmNLRUJHUmRob1NEUWRLQWwxRjIwYVBIczNvMGFOeE9wMzg5cmUvWmZMa3ljeWVQZnU2cnhjYUdzcDk5OTFIY0hBd0Z5OWVaUGZ1M1FDK0VUZU5qaDA3Um5WMXRkKys2OUhRME1DUkkwZVlObTBhWm5Qci81eU5pb3JpdWVlZTg5dTNmZnQycXFxcXVQUE9PMXZVZi9EZ1FkOTJSNzgrTjZxdXJvNlBQLzRZZ09ycWFyS3pzOG5OeldYa3lKRytjeW9xS2poOStqUUhEeDdFYnJlemJ0MDZCZzhlelBEaHc4bk16TVJzTm5lNyt3SW9MQ3hrM3J4NVRKNDhtZHJhV2padTNFaGlZbUtiUVZ4ck91TytqRVlqNDhhTlkrdldyU3hZc0lEZzRPQWJ1cDZJeVBWUVlDUFN5eGlBZjU0QnozNENaZlZRNzRRZmJJZmYzKzZkTmlVaUlwM3ZnV0h3YVI1OGNnYnVHQlRvYXRxV201dUwwK2tFdkUxZmJUWWJmL3ZiMzlyMTNQNzkrM1B2dmZmNnR2djI3WXZUNmVTMTExNGpKaWFHeXNwSzMvU1VSZzZIQTVmTDViZlBhclVTRWhKeVRYV2ZQWHNXdDl2Tm9FRnR2N2hHbzVHb3FDaS9mUmFMQlpQSjFHSi9XenJ5OWJrUkpwUEpGM0tkUDMrZTZPaG9rcE9UcWFtcElUOC9INGZEd1ovKzlDZWlvNk1KQ1FuQmFyWHkxYTkrRmFQUnlOR2pSMzJCVFhlN0w2UFJ5Q09QUE9McldiTmh3d2JjYmpkMzNua24rZm41VkZWVnRlczZmZnYySlRZMnRzUHZLelUxbFMxYnRuRDI3Rm0va1dJaUlsMUZnWTFJTHhSdWdSL09oSzl2QUpjSFRsWEFIN1BneStNRFhabUl5TTBoTFJvZUhnNy9rd0YyRjl5VEZ1aUtXbmY0OEdITVpqTjVlWG1jT0hHQ0J4NTRnRHZ1dU1Qdm5KTW5UM0xxMUtrVzA1aENRME5iWEsrcXFvcWFtaHFXTGwzS0cyKzh3ZmJ0MjltK2ZYdUw4Lzc0eHovNnZoODNiaHdMRnk2OHByb0xDd3N4R28zMDdkdjNpdWVkTzNmT3I0OU5WVlVWZFhWMW5EeDUwcmZQYURTMjJTdWxvMStmNnhVVUZNVDA2ZE45TlEwWU1JQXBVNmJ3K3V1dlUxRlJnY2xrNG9rbm5pQStQcDc5Ky9lemRldFdYeU5kbDh1RjJXejJtMTdVWGU0TDhJVTFodzRkSWljbmg4V0xGeE1SRWNIR2pSdGJYU0hLN1hiamNybjhwdEhObXplUDJOallEcit2eE1SRVRDWVRCUVVGQ214RUpDQVUySWowVXVteDhLWHg4THRNNy9hSzR6QXhFYVpkK2QrMklpTFNRWjRkQXhVMitNMSsySGNlSmlkQjN6Q3dkT0JDTytFMzhOeUtpZ3J5OC9QcDE2OGZmZnIwb2JpNG1IZmZmWmNubm5nQ3E5WHFPNis4dkp5OHZEelMwcTZjT2gwN2RveTZ1anFlZmZaWjM0aVpPWFBtK0UxdDJiSmxDK2ZQbitlaGh4N3k3V3RyU3RPVjFOVFVFQklTY3RWVmkzYnUzTW1GQ3hkODIzYTdIWS9IdzlxMWEzMzdUQ1lUWC9yU2wxbzh0Nk5mbjg3dzhNTVBrNTJkelpZdFc5cHNqR3UzMi8zQ2plNTRYNFdGaGF4YnR3N0F0NlQzNVgyRkd1M2N1Wk50MjdieDlhOS8zZS8zM3huM1pUQVlDQTBOcGJhMjlrWnVUMFRrdWltd0VlbkY3aDhLbWVkaFI2RjMrNzkzd1YvdmhGaE53eFlSNlJJdlRJR1pLZkJ5TnZ4Nlg4ZGUyMmlBUDB5OC91ZnYzTG1UWWNPR1VWRlJnZGxzNW9FSEh1RG8wYU5ZclZaV3JGakIwS0ZEL1picEJ1K1VsYUNnSUdiTm10WGllZ2NPSE1EbGNqRnhZbE5SRm92RmIrU0N5V1R5dlFtK0VUYWJyVjNUcUpZdVhlcTN2WDc5ZWlvcUtsaXlaQW03ZHUxaTJyUnBiVjZubzErZnp0Q2VzS3VrcE1RM2lnVzYzMzJWbEpUdzNudnY0ZkY0YnVnNm5YVmZJU0VoMkd5Mkc2cE5ST1I2S2JBUjZlVytPeDIrdEE0S2E2RFdBVC9jQWIrYzUvMkh2b2lJZEw3cGZiMFBnSnlMWUhOMjRNV3JyKzlwaFlXRkhENThtS2VlZW9xTkd6Y0MzbWszNDhlUDUvejU4NXcrZlpvSkV5YTBlSjdSYUdUZnZuMU1uRGpSTDNTcHE2c2pQeitmZWZQbStaMS84ZUpGY25OemZkczFOVFhZN1hhL2ZlSGg0ZGU4YkxMWmJQYjFLcmtlUnFPUndzSkMzbjc3YlI1NTVKRVdTNHAzOU9zVENCOTk5Qkc1dWJuWWJEYmZkS3J1ZGw5MWRYVzgrZWFiUkVWRk1YSGl4RmFuejdWSFo5Nlh3K0h3RzZFakl0S1ZGTmlJOUhLaFp2alBXZDdReHVHR1E2V3cvTEIzK1c4UkVlbGE2YkVkZTcxVDF4blkxTlRVTUh6NDhGYURrb3lNRE9MaTRscHQ2RHRseWhReU16UEp5TWpnMWx0djllMC9mdnc0UUlzK0g5bloyUnc2ZE1pMzdYSzU4SGc4dlAvKys3NTlJMGVPdk9ZZU5xR2hvZFRWMVYzVGM1cXpXcTA4OE1BREhEcDBxTlVseFR2NjlRbUVpUk1uMHI5L2Y4TEN3b2lQaitmTW1UUFk3Zlp1ZFYraG9hRU1IanlZQlFzV2NPVElrZXUrVG1mK3Z1cnE2cTY1S2JhSVNFZFJZQ055RTBpTmhLOVBnbDlrZUxkZk93S1RrbURNdFgyZ0tTSWl2VVJhV2hySnlja3Q5bGRVVkpDVGs4UHR0OS91MTZTMlVYaDRPS05IaitiQWdRTk1uVHJWOTBiMjhPSERwS1NrRUJFUjRYZiszTGx6L2FaSXJWKy9ucUtpSXA1NDRva2JxajgyTmhhNzNVNVZWUldSa1pHdG5wT1ZsZVViYmRHb01URDYxYTkrNWR1M2JkczJSbzBhUlZ4Y25HOWZSNzgralRadjNvelQ2V1QrL1BuWGRMK3QxYkZqeHc1cWEydjk2bTR1T1RuWmR3OUhqaHpoNDQ4LzV0bG5ueVVsSmFWYjNkZmRkOTk5emMrNVhHZjl2cXFycTJsb2FMam1FV0FpSWgxRmdZM0lUZUxPUVhEZ1BHdzQ2OTMrdDIzdzBrTG9FOWdSMnlJaUVnQkdvOUd2cjBtakhUdDJFQllXeHNpUkk5dDg3cVJKazhqS3lpSXpNNU5iYnJtRnNySXlDZ3NMV2JCZ1FXZVc3Q2MxTlJYd0xrOTllVitTUm9NSER5WTJ0bjFEbXNMQ3d2eW1hWFhrNjlQSTdYYXpmLzkreG8wYjE2NmFMbGRkWGMyUkkwZW9xYW5od0lFRGhJZUhNMjNhdEJibkpTVWxNWG55Wkw5OWxaV1ZtRXdtb3FPalcyM1VITWo3NmdpZDhmc0NPSFBtREFBREJ3N3MySUpGUk5wSmdZM0lUZVNGS1hDeUF2S3FvTm9PMzk4Q3YxMEFJZnFiUUVUa3BsZFZWY1hSbzBkWnNHQ0JYek5ibDh2bE56cWhjWHJKMGFOSG1URmpCdG5aMlJnTWhsYVhQYTZzcktTZ29NQzNYVjlmajhQaDhOdlhlTTNnNFBaM3hJK1BqeWMrUHA2Y25KdzJBNXVJaUlnV0kzNnVwSGxnMDVycmZYMGFqNTAvZng2bjA4blFvVVBiWFZPam9xSWlYbi85ZFR3ZUQvMzY5V1BpeElrTUd6WU1rOGxFVmxZV0xwY0x0OXVOMFdpa1g3OSs5T3ZYeisvNUZ5NWNJRDQrdnRXd0pwRDNkVDNhMjd2b1J1OExJQ2NuaHo1OStoQVRFOU54TnlBaWNnMzBOazNrSm1JMXdROW53WE5yb2NFRnVWWGVsYVArczJzV3N4QVJrVzRzTWpLU1o1NTVoc2pJU0U2ZVBFbGRYUjFtczVuRGh3OFRIdTYvZ1BqQ2hRc0pDUW5CWURBUUZCVEUwS0ZEV3gzaGtKbVpTVlpXVm92OTc3enpqdC8ydmZmZTIycVBrU3VaTVdNR0gzMzBFY1hGeFNRbEpma2RjemdjZnRPZTJzUHRkbU15bWRvOGZyMnZUNk9DZ2dKQ1FrSmFuYnB6TlgzNjlHSHMyTEdNR3plT3hNUkV2Mk54Y1hHNDNXNVdyMTdONE1HRFcwejl1WERoQXNlUEgyZkdqQm5kN3I3YUl6OC9uNU1uVC9vYS8yWmxaUkVhR25yVkpkMXY5TDZLaTR2SnpjMXRjM2x4RVpHdW9NQkc1Q2FUSEE3L09CVit0Tk83dmJNUVhqNEl6NHdKYkYwaUloSjRqU01KenAwN3g5Njlld0h2U0pYTHB6czE3eHR6K1RTUzVpN3ZZZE9SMHRQVHljek1aTk9tVFR6ODhNTitiN1pOSnRNMTkwWTVjK2JNVlJ2ZlhzL3IwNml3c0pDMHRMU3JCZzJ0TVpsTWJUWm1Ua2xKWWRxMGFXUm5aM1AwNk5FV3g2MVdLeU5HakdoMStsU2pRTjFYZXppZFRqSXlNbnpib2FHaExWWWphOHYxM3BmSDQySFRwazMwNzkrLzFaRmpJaUpkeGVEeGVEeUJMa0pFdXQ3TEIrSHZ6ZjVkOXk4ellHNy93TlVqSWlMWDd0U3BVNEV1SWFDcXE2dFp2bnc1RXlaTThBVkhIbzhIajhmVGFRR0NkTDNHdHl0ZDlYdmRzV01IKy9mdjU4a25uN3ltYVhVZG9iYTJsdmo0ZUJJU0VscGR3VXhFYmk0S2JFUnVVaDdnWDdmQ3JpTHZ0c1hvN1dlVEZoM1Fza1JFNUJyYzdJRU5lRWRnZUR3ZXZibVZEdU53T0RBWURINjliN3FLQWhzUmFVNGZQWWpjcEF6QXY5NENnNks4Mnc2M3R3bHhSVU5BeXhJUkVia21ack5aYjJ5bFExa3Nsb0NFTlNJaWwxTmdJM0lUQ3pMQlQyK0YrQkR2OWtVYi9QTldiM2dqSWlMZG45NVVpdlFlTHBjTG9FWGphQkc1ZVNtd0Vibkp4UVo3UTV2Z1N3dGo1RnlFbis0T2JFMGlJdEkrbXRrdUlpTFNleW13RVJGU0krRS9abm1uU1FGc09nZHY1d1MwSkJFUmFZZkdwWTVGcE9kenVWd1lEQVpNSnBORzJZZ0lvTUJHUkM2WmxBalBqMnZhL2xNV2JNa1BYRDBpSW5KMUVSRVJlbU1uMGd0NFBCN3NkanRHb3hHTHhhTC9ya1VFVUdBaklzMDhtQTZMQm5xLzl3QS8yZ2w3aXdOYWtvaUlYRUY0ZURoQlFVR0JMa05FYnBERDRjRHRkbU0ybTdGYXJWcVdYa1FBQlRZaWNwa1hwc0RZQk8vM2JnLzg2elk0WEJyWW1rUkVwRzBKQ1FuNk5GNmtCM002bmRUWDEyTTJtd2tQRDllcVp5TGlvOEJHUlB3WURmQ2ZzeUE1M0x2dGNNTjN0OENwaXNEV0pTSWlMUmtNQnN4bU00bUppWUNhRUl2MEpJM1RvR3ByYXpHWlRJU0ZoUkVkSFkzWmJGWUlLeUtBQWhzUmFVV1lCWDQrMTd1Q0ZFQzlFLzV4RStSWEI3WXVFUkZweVdnMEVoUVVSR3hzTEI2UEI2ZlRpZHZ0eHUxMkI3bzBFYm1NMiszRzVYTGhjRGlvcmEzRlpyTmhzVmdJQ3dzak5qYVdvS0FnVFljU0VSK0RSeC9GaUVnYjhtdmdHeHVnc3NHN0hSY012MTBBZlVJRFc1ZUlpTFRrZERxeDJXeFVWbFpTVTFQakMyNzBUejJSN3NkZ01HQTBHbjNUb0tLaW9nZ09Ec1pzTmdlNk5CSHBSaFRZaU1nVjVWWEIxemRBcmNPNzNUZk1HOXBFcThlbGlFaTM0M2E3Y1RxZE9Cd083SFk3RG9jRGw4dWwwRWFrRzJsY3V0dGlzV0MxV3JGWUxKak5abzJzRVpFV0ZOaUl5RlVkTDRkdmJ3U2IwN3VkR2dtL25nL2g2b2tuSXRMdGVEeWVGZzhSNlY0TUJrT0xoNGpJNVJUWWlFaTdIQ21ERnpaNm14QURwTWZDLzg0RHF5bXdkWW1JaUlpSWlQUkdHbmNuSXUweU1nNythemFZTC8ydGtYUFJ1K1MzUzVHdmlJaUlpSWhJaDFOZ0l5THROakVSL21PbWQrbHZnSDNuNFVjN3dhM1FSa1JFUkVSRXBFTXBzQkdSYXpLdEwvemdGbWljYWIwMTN4dmFhS1NOaUlpSWlJaEl4MUZnSXlMWGJHWXkvTk8wcHUwdCtmQXZXNXY2MjRpSWlJaUlpTWlOVVdBakl0Zmw5bFQ0MXVTbTdZeGkrS2ROVFN0SmlZaUlpSWlJeVBWVFlDTWkxKzJ1d2ZEMWlVM2JCMHZoV3h1aHloNjRta1JFUkVSRVJIb0RMZXN0SWpkc1F4NzhkRTlUOCtIa2NQamxQSWdMQ1d4ZElpSWlJaUlpUFpVQ0d4SHBFSHVLNEFmYm0vclk5QW1GWDh5RHZtR0JyVXRFUkVSRVJLUW5VbUFqSWgzbTRBWDQ1NjFRZDZtUFRYU1FON1JKalF4c1hTSWlJaUlpSWoyTkFoc1I2VkNuSytFZm12V3hDYlBBeitmQ3NKakExaVVpSWlJaUl0S1RLTEFSa1E2WFh3TXZmQVpsTnU5MnNBbCtQQWZHSkFTMkxoRVJFUkVSa1o1Q3EwU0pTSWRMQ1lmZkx2QTJId2F3dWVDZk5udjczSWlJaUlpSWlNalZhWVNOaUhTYUtqdThzQkhPVkhxM2pRYjR5bmk0YjJoZzZ4SVJFUkVSRWVudUZOaUlTS2VxZGNCM3Q4RFJzcVo5aXdiQ055ZURSV1A4UkVSRVJFUkVXcVhBUmtRNm5kMEZQOW9KT3dxYjlxWEh3bi9OOXE0a0pTSWlJaUlpSXY0VTJJaElsM25sTUx4NnVHazdMaGorYXc2a1JRZXVKaEVSRVJFUmtlNUlnWTJJZEtuTjUrQW51OEhoOW01YmpQQVBVMkIrYW1EckVoRVJFUkVSNlU0VTJJaElsenRaQWQvZERCVU5UZnNlU29jdmp2VTJKaFlSRVJFUkViblpLYkFSa1lBb3E0ZnZiSWJjcXFaOUV4UGhYMmRBaERWd2RZbUlpSWlJaUhRSENteEVKR0JzTHZqaER0aFQxTFF2TVJSK2ZDc01pQWhjWFNJaUlpSWlJb0dtd0VaRUF1NmxMSGducDJrN3hBemZudzR6K2dXdUpoRVJFUkVSa1VCU1lDTWkzY0tHUFBqcEhuQTMreHZwN2lId2xmRmdOUVd1TGhFUkVSRVJrVUJRWUNNaTNjYmhVdmpuclZEamFOcVhIQTcvZW91Vy9oWVJFUkVSa1p1TEFoc1I2VmFLYStHL2Q4R1JNdi85ejR5QlpTTUNVNU9JaUlpSWlFaFhVMkFqSXQyTzJ3T3ZINFZYRC90UGtSb1pCLzkyQzhTSEJLNDJFUkVSRVJHUnJxREFSa1M2clp5TDhLT2RVRlRidEMvTUF0K1lCTGNOQ0Z4ZElpSWlJaUlpblUyQmpZaDBhellYL0c0L3JEbmp2MzlXTXZ6alZHK0FJeUlpSWlJaTB0c29zQkdSSG1GbklmeDhEMVRabS9iRmhjQy96WUJSOFlHclMwUkVSRVJFcERNb3NCR1JIcU9pQWY1ckoyU1dOTzB6QUkrTWdLZEdnOGtRc05KRVJFUkVSRVE2bEFJYkVlbHhWcDZBUDJhQnc5MjBMeTBhL3VVV1NBa1BYRjBpSWlJaUlpSWRSWUdOaVBSSWVWWGVoc1JuS3B2MkJabmd5K1BoN2lHQnEwdEVSRVJFUktRaktMQVJrUjdMNllhL0hJUjNjdnozajRxSEY2YkFnSWpBMUNVaUlpSWlJbktqRk5pSVNJK1hmUUgrY3llVTI1cjJHUTJ3WkFnOE0wWXJTWW1JaUlpSVNNK2p3RVpFZW9VYUIvelBIdGhXNEw4LzB1b05iUllQOW9ZNElpSWlJaUlpUFlFQ0d4SHBWWFlXd3U4em9haldmMzlxSlB6REZCZ1JGNWk2UkVSRVJFUkVyb1VDR3hIcGRaeHVlUGM0dkhZRWJFNy9ZN2NOZ09mSFExeHdZR29URVJFUkVSRnBEd1UySXRKcmxkbmdUMW53YVo3Ly9tQXpmSDRFUEpRT1ptTmdhaE1SRVJFUkVia1NCVFlpMHVzZExZUC8zUXVuSy8zMzl3dUhyNHlINmYwQ1U1ZUlpSWlJaUVoYkZOaUl5RTNCQTZ3OUEzL09ob29HLzJNVCtzQzNwMERmc0lDVUppSWlJaUlpMG9JQ0d4RzVxZFE1WWZsaFdIa2NYTTMrOWpNYjRZR2g4TVFvNzVRcEVSRVJFUkdSUUZKZ0l5STNwZndhK1BWZXlDengzeDlwaFFlR3dmMURJY3dTbU5wRVJFUkVSRVFVMklqSVRXMVhrWGNaOE1JYS8vMmhabGlTNW0xTUhCMFVtTnJrK2xYWW9MVE9RNzBEREJob2NBVzZJbW5PYXZMZzhVQ294VU5jaUllb1lBTUdnL2NoSWlJaUlsNEtiRVRrcHVkMHc0cEx5NERYWDdZTXVOVUVkdzZDUjBaQVFraGc2cE5yYytvaVZEZjRUM21UN3N1SW16Q0xtNEZSYnN4bU0wYWpsbTRURVJFUkFRVTJJaUkrVlhadmNQUCtDYWgxK0I4ekdXQitLbngrSkNTSEI2WSt1YnJESldCelh2MDg2V1k4SHN3R0IybFJEb0tEZ3pHWlRJR3VTRVJFUkNUZ0ZOaUlpRnltemdrZm5ZUjNqME81emYrWUFaaWRBc3RHUWxwMFFNcVROcHk2NkowS0pUMlV4NFBWWGN1QVNCZmg0ZUVLYlVSRVJPU21wOEJHUktRTkRqZDhjZ2JlUGdaRnRTMlBUMG1DWlNOZ1RFTFgxeWIreXVzaHIwTFRvSG84dDVOd1p5bjkrMFFTSEJ5czZWRWlJaUp5VTFOZ0l5SnlGVzRQYkR3SGJ4eUIzS3FXeDBmSGU0T2JxWDI3dmpieE9sRUdWUTJCcmtJNmdzRmVSYi9nT3VMaTRyQll0RlNiaUlpSTNMd1UySWlJWElPZGhmREdVVGhTMXZKWVdqUThPc0k3WmNxb3hXNjZWSGF4QjRkYkwzcXY0TElUYWNzakpTV0Y0T0RnWHIxeWxGWXpFK2tjV29sT1JIb0xCVFlpSXRjaDZ3TDgvUWpzTzkveVdKOVFXSkFLZHc2R3ZtRmRYOXZONk9CNUQzYVgvaUhlS3pnYkNLazVSWEp5TWhFUkViMTJXcFJXTXhQcEdscUpUa1I2TWdVMklpSTM0R1NGTjdqWm1nK3QvV1U2TWc0V0RvVGJVaUhVM09YbDNUVDJGUWE2QXVsSTFyS0RKQ1VsRVJNVGc5bmMrLzdEMFdwbUlsMU1LOUdKU0ErbHdFWkVwQU1VMUhpRG0wL3pXdi9FM0dLRVc1SmgwVUNZbktRcFV4MU5nVTN2WWluTkppRWhnZmo0K0Y3WHgwYXJtWWtFaUZhaUU1RWVTSUdOaUVnSHFtendoamJyY3VGVVJldm54QVREL0ZTNGN4Q2tSblp0ZmIyVkFwdmVwYmNHTmxyTlRDVEF0QktkaVBRd0NteEVSRHBKWHBWM1dmQlA4NkM4alUvVTA2SzlVNllXRElSSWE5ZlcxNXNvc09sZExLWFp4TWZIazVDUTBLc0NHNjFtSmhKNFdvbE9SSG9TQlRZaUlwM003ZkUySjE1N0JuWVVncjJWbFdCTUJ1K3k0SXNHd2ZTK1lOYUhmdGRFZ1UzdjBsc0RHNjFtSnRJTjNFUXIwWWxJejlmN092bUppSFF6UmdOTVNmSSs2cHl3K1J5c093TUhTNXZPY1htOFM0YnZMUFNPdEprN3dOdnZKajAyY0hXTFNNZlMrMEtSYnNEandlRndZTGZiQ1FvS1VtQWpJdDJhQWhzUmtTNFVhdmIycnJsekVKeXY4NDY2V1o4TFJiVk41MVRaNGNPVDNrZWZVSmlZQ0pNU1lWS1NwazJKOUdSYWVsNmtHekFINFhLNXNOdnR1TjF1OWJFUmtXNU5nWTJJU0lBa2hzSVRvN3lQUTZYZVJzV2J6MEd0byttY2tqcHZINXhQem5pM0IwZDVnNXVKaVRBMkFZSzB5SVdJOUZKdXR4dGJYUTJoNFQyM083dmI3Y2JqZG1OcTUvTDBicGNMbDh1SnhSclV5WlhkM0R3ZUQwNm5FM1dHRUpIdVRwR3lpRWczTURvZXZqMFpWdHdMUDU4TFM5TmhZQ3Z2VVU1WHdqczU4TDB0Y045S2VHRVQvUDBvNUZ6MDlzb1JrWnZiN3ZVcktDbkl2ZXA1RG5zRHE1Yi9rdjFiUG03MWVQSFprN3ozMG8rb0xDdnA2QkxiYmQxYnYrZlR0MThNeUp2cXJCM3IyUHpCSzM3N2JIVzEyT3BxMm53NDdDMDdTbWR1WGMwYnYvaytBS1hGNTdEVjE3WTRwN2tqKzdidzJpLytzZU51NUJLM3k4WGhQUnR4T1oxdG5tTnZzUEhlU3oraUtPOEVUb2VEWTVuYlc3ejJMcWVUbld2ZnByYXFqV1VRcjdVdXQ1dTFiL3lPUFJ0V3RucTg0UFJSM252cFIxU1VuZStRbnljaTB0Tm9oSTJJU0RkaU5zS0VQdDdIYytPZ3RCNHlpaUdqeU51NHVQbm9HNGNic2txOGo1Y1BRcmdGSmlRMlRhSHFGeDY0KytqcHNyYXZKU2FoSHdPR2pXbHhyS0cranFQN3RqQnd4QVNpNHhJNzVlZDdQQjVxS2k5aURRb2hLQ1MwemZPY0RnZm1aazE1WFU0bmh6TTJNblRzZEVMQ0lscWNiMi93TGxkbURRcStwbnJzdG5yS2lzOFIwNmNmd2FINmd4VUl0dnBhM0s1V09wWmZZckVHVVZwMGx1eWQ2K2szYVBoVnI3ZHo3ZHNVNVI1bnpMVDVYQ3p4NzlvZEhaZkk5alZ2NFBGNGNMbWNMWTVIeGlTdzdzM2ZVVkZXM09LNnc4YmRRbWxSSGtWNUo2NzQ4MGRQdTQwcHQ5MTN4WE5HVEpyRHVqZC9UK0daSEpJSFgvMmVPbEpkZFFXVkYvM0RxbmYvOE8vVTExYTMrWnowQ1RPWnMrUnh2MzBtczhYM2U4dllzSkxxOGxMdStQelhpWXlKOTUzanNEZGdNcGt4bWpwdnlHUlZSU203UDMyUDBxS3ozSHJ2azYyZTQzRzdLVHVmajcyaG52UG5UckZqelJzY1A3Q0RlZmMvUTBSMEhBQzExUldjeU41TndlbWozUDNrQ3dTSGhyTnYwMGRrNzF6ZnJqcG1MbjZVWWVObStMWVA3L21Nc3ljT01tVE0xSlovRHVPVHlQanNmY0FiT0xYOGN4aVAyWEw5ODRRMXVrWkVlZ0lGTmlJaTNWaDhTRlBQRzdjSGpwUTFCVGpIeS8zUHJYSEExbnp2QXlBNkNJYkcrRCtTd3JyK0hub2FXMzB0ZXphc1pNU2tPYTBHTnJuSE1zbjQ3SDBpb3VPdUs3Qnh1OTNVVkY3RTVYUVFrOUMzMVhNYTZtdDU4emYvek1RNWR6RnA3cEpXejlueTBhdFVYU3hoOFdQZjlMM1JLeTh0WXMrR2xSVG5uV0RoSTEveE85L2o4ZkRaZTMrbW9yU1l4Wi8vQnBHeENTMnVXWkovQnJ2ZFJzcmdFWDc3TDVZVXNHcjVMN2w5NlpjWU9IeTgzN0hpc3lkeHU5MzBHemlzM2ErQlhMczFyLzJhMHFLemJSNGZOM01SMWVXbHhDWW0wejl0MUJXdmRXVHZabkl5dDJNTkRtSHpoOHRiSEU4Yk01V0w1d3NJQ2dsajFTdS9hSEg4cnNlL3haZ1p0OU5ncTZNay96VEg5bTlsemozZUVDQTZMcEcrcWNPSWlrdmswTzdQbUh2ZjB4Z3U5UWc1Zm1BSDFSV2xUSnA3RDlIeFNRQWMzYmVWWGV2ZWFiTldnOEhBdXJkKzMrYnhLYmZkeCtocHQxM3hmanZTcExsTEdEaDhRb3Y5T3o5NXE5WHpMUllyYnBkM1ZNdjhCNTlqM1p1LzQ4Ty8vb3lsWC9rUHJNRWhBTHordjk5aDhyeDdHVDExWHFmVkhSMlh5UFNGRDdGOTlkOUpTQjdFeU1senJuaCs4dURoM1BQMFA3SHVyVDl3YVBjR1ppeGFDbmhEa2p1Vy9UOVd2ZklMMXJ6K0crNTY0dHNNR0RhV2lHWUJGTUQremFzSWpZaG0rTVJaZnZzVFU0YjR2cThvTzgrK1RSOWhDUXBteDVvM1c5UXdkc2J0bEJhZHhSb2MydXFmd3pzZS9ScDlVZ2ExK3pVUUVlbUpGTmlJaVBRUVJvTjM2dFRvZUhoNk5GUTJ3TjVpMkZQcy9WcDUyV2o4aW9aTDRVNnpEOEhETFpCMldZaVRFZ0ZxaGRvay85UVJBQWFObU5qcThaTUg5eEFVRWtwcSt2aFdqemVxcjYwbUozTTc5YlZWMU5WVVVWOWJSVTFGR1RWVjVYamNia0xDSWxqMnJaOWVkOFBMdnFuRHlNbmN6dlkxYnpENzdzY0FpRS9xei9pWmQ1QzVkVFhIOW0vemU3T1U4ZG43bkR0eGlPUkJ3d21MakduMW1obWZ2VTlSM25IR3pWekVwTG4zWExXMkUxbTcyTExxVlVMRG8zam9LLy9oTjlwSE90YUNoNTdINVd3YVl2ZlplMzhob1Y4cVk2WXZBTHlqcHo3ODY4OFltRDZlWS91M3RYcU53U01uY1hEWHAremY4akZEUms5aHpwSW5XUC9PaTZTUHY0WEJJeWNCa0p1VHhhZHZ2OGpzSlk4emNQaDQxcjN4T3liTVhrei9vYVA5cmhWSENnQmxSV2Zwa3p5SXRORlQvSTdiYlhVYzJ2MFpnMGRPOHZWdk9YLzJKUGFHZXI5elhTNG5McWVEdWZjL2M4MnZ5WllQWDhIdGJudlUwYlZ5dTF6azVXUUJVRmxXZ3EydWhqTkg5Z09RT0NBTmdORHdLR0w3OUtPaHZvNkcrbHBmOEdscFk5U2EyV0xGZWVuM1pnMEtadEdqWDZQd3pERmZXTk9WUms2ZVEySHVNZlo4dW9MQkl5Y1JISHJsQkQrKzd3RHUvK0wzc1FiNTE5b25lU0MzM3Zza2V6ZCtnSzJ1aHJpay9oaU1SdUtUK3Z2T09ieG5JNUV4Q1g2amFVcUx6aElWMXdmd3ZyNGZMLzhsZlZJR2M4ZXkvOGUyajE5bjBJaUp2ckN4dFBnY0g3NzhVeWJNWGt6NmhGbHNYL01Hc3hZdkl5d3l1cU5lRGhHUkhrR0JqWWhJRHhVVkJQTlR2UThQY0tJYzloUjVBNXFqWmEzM3RLbHh3SUVTNzZOUnNCblNvdjFEbk5SSWIwQjBzNmlycWVMODJaT0FkeFNBMFdUQ1Z0LzBaZzBnSlcwVXRkVVZGT2JtTUhqa0pHcXJ5dHU2SEVFaFlaZ3RWdlp2V1lYUlpDWTBQSXJxaWxMQ28ySVpQL01Pd3FOaWlZaU93K04yVTVCN25JeU43elB2dm1kOGIyYmFZK2pZYVJUbEhlZlkvbTMwU1JsTSt2aGJBSmd3ZXpHbkRtZXdkK01IcEkyWml0bGk1Y3pSVExLMnJ5VXVNWVVGUzcvVVpnUFVSWTkralcwZnY4NkJiWjlRV25TVytaLzdZcXR2TEYxT0o3dld2OHRNVTBvZEFBQWdBRWxFUVZTUmpFMGtKQTlrd1VQUEs2enBaSTFUVWhxWkxWYUNRc0o4STFWV3YvWnJ3RHNhNm1KSmdlKzhxdklMV0lOQ0NBNE5wKy9BZElyT25tRG8yT25NV2ZJNFJwT0owVk52WTkrbUQrazNjRGpCb1dFYzJyMkJXWGMveHZBSk13RVlNK04yc25kOVN2TGdFYTFPMlNuS08wNy90TkV0OWwrcnhoQ251cUtNamUvOWhWRlQ1ekhrMGo2SHZZRzFiL3dmUTBaTllmaWsyYjVsbUxkKzlPb04vOXptbkU0SHU5YS9DM2hIdWJuZEx0LzJuQ1ZQK0oxNzR1QnVEdTVjejZQZitPOHJYdE5rc2VKeHU3SFYxMUp4b1lqeWtrSXVsaFJ3Y05lbjJPcHFlUERMUCtqUWU3aWEyWGM5UnZtRlFvSkR3L2piVDcrSjQ5STB5ZWJXdmRseVJOUEl5YmN5Yy9HanZ1MGhveWFUT213Y1pvdUZvL3Uyc252OXV6ejQ1WDhuUEtyMU1EZ3ZKNHQxYi8yQnhZOTlnMzZEaHJQaDNUOFNFUlhIZ29lZXgyZzBFdHNubWZWdnY4aDl6MzZYeU5nRWpoL1l3WWhKYzVndzV5NEFQRzRYYTkvOEhmZC84ZnRhaGx0RWJpb0tiRVJFZWdFRE1DekcrM2hzSk5oY2NLcmNHK0tjS1BkT244cXJhajNFc1RtOXExUWRLbTNhWnpIQzRFc2hUbU9ZTXpqYXU3ODN1bENZeTZmdi90RnYzMmNyL3V5M3ZmU3JQK1RvM3MwQW5ENnlqOU5IOXJWNXZmR3o3bVRLYmZmeTFIZCs3WHVUKzhhdnYwOTgwZ0Ftejd2SDc5eVE4RWhzdGRXcy9QTi9NL2UrcHhtWVBxN2RkYzlZdEpTZzRGQy8wVUFtczVuNUR6NUhTR2lFcjc5RFlzcGdVdFBITVd2eHNpdjJyekZiTE15OTd5a2lZL3VRdWZWalNvdk8wbTlRZW92enpoemR6NUdNVFl5Y01wZnB0ei9ZN2hWd3BIUGtaRzZuNFBSUnpCWXJEMzNsMy8zZTBMN3lzMjh4OGRhN2ZkTnRadC8xR0I2UG02cnlDNEEzQ0pwNzM5UFk2cXF4MVZWVGtuK0cvbW1qcVNqMURzMkxTZWpMekRzZjhaMFArRUtpNm9veUxoVG1NZXZTQ0svcmtkQXZsWEV6RndHUWUrd0Ftejk4aFlpb09PTDZEdkNkWXpLWlNSNDhncDNyM3VaRTlpNW0zZjBZc1gzNk1YYkc3U1QwRzNqZFAvdHkxcUJnWHdDejQ1TzNLQ3MreDVLbi91R2FyK055T2psMU9JT0w1d3NveWpzT3dLcy9md0dEd1VCa1RBSXhpY24wSFpoT2JKL2tEcXU5dllKQ1FrbTZORnBvNGNOZjhSdWh0SC96S3M2Zk84V2t1ZmUwbUdvVUhoWGI0bHFOSVczNitGczRuTEdSSForOHljS0h2OXppUEtmRHpzNjFiOU4zNERENkRScU93V0JnM2dQUDR2RjRmSCt1a2xLSE1tSDJuYmc5Ymk0VTVISjR6MFptTG43VUZ6Nk9tWDQ3VmVVWEtEdnZuZk1iSFpla2tGaEViZ3I2RjVhSVNDOFViSUpSOGQ1SEk0Y2JUbGMwaFRnbnl1Rk1wWGYvNVJ4dTc4cFRPUmViOWhtQTJHQ0lEL1gyMW9rUGdZUkwzeWVFUUZ3bzlBa0JhdzljYW56QTBERTgvYjNmY3ZiRVFUYTgrMGZ1ZnZLRkZtOEU3UTMxSE51L2piNERoekh1bGtXdFh1Zm92aTNrNVdUNWV0TzBwNGxvYko5KzNQZUY3N0h1clQvdzZkc3ZNblhCQTM3VENDNjNmZlViSE0vYTZiZnZ5S1VnNldyZStyOS85ZHQrNU92L1JVaFlCRFdWRi8wYWNBNGRPNDJrL2tPSWlJbW51cUtNK3BvcXdEdk5xN3Fpak1UK1ExajR5RmVJN1pOTVhVMmw3M2tHZzZIVk4zYlNNWmIvL0FXbUwzeXd4WitQZ2pQSFNFZ2V5SVdDWEtvdVh2Q04xTExWMVdDMzFSTVowOVN2Nk9pK0xSemR0NlhObitGeU90aTM2VVAyYjE3VjVqbFBmKzgzQUp6STNvWEJZT0JJeGlZQVFzSWlXalFTdnRwb2lNU1V3WVNFUnJEdXJUK1FsNVBGeU1tM01uWEJBK1FjMklFQkExRnhmVENhVEV5WXZaaEJJeWV4OWFOWGVlK1BQMkxjTFF1Wk1QdXVUbjNUYnJqQ2xFRERGWTRiREFiMmZ2WUIwUWw5aVlpT3A3VG9MSGNzKzMvMFRSM21xOWZqOFhUcFNKRmQ2OTcxVGFrYlBHb3lmVk9IK3ZXZEtzay93L2x6cHdDSVMweHUwY2NLb0tieUl1LzgvdDk5MjlNWFBzU0lTYk14bWt6Y3N1aGhQbjcxZnpsek5KTkJJL3g3L094ZXZ3SmJYUTEzUGZGdDN6M0hKUFJsdzRvL2MvWjR0dCs1QjdaOTBxem1kekFZV24rTjcvdkM5OXJzQVNZaTBwc29zQkVSdVVsWWpKQWU2MzAwY25rZ3Q3SnBGTTdKY2poVkFRMnR0SVh3QUdVMjd5UG5DajhuM05JVTVNU0hlQU9laEdZQlQxd0lSRjcvd2g2ZHdtQXdZTFpZT0gxNEwxRnhpU1QySDhMRzkvNUMrb1NacEF3WkNYajd1emdkZHFiTXU0L0Uvb1BKUDNXRWlyTHp2cEVMRGZWMWJGanhKMklUa3hreWVncTJ1aHFLTDAyekF1K256TFhWRmVRZU93Q0EwV1Jtd0tXK0lNR2g0U3grN0p1c2YrZEZUS1lyLzYvWjVYTGlkTmg5dlV1dVIvRzVrMXdveVBXRk5PKysrTU5XcDBaY2J0dkhyMS94dUNVb21LZSs4NnZycmt1dVRWbnhPWTd1M1VKODMxVEczcktRRDEvK0djWG5Udm9DbXd1WGx2ZU9UV3dheVRGOTRZTk1YL2hnbTlmODY0Ky96cXk3UHMvUXNkT3UrTE9kRGdkSE1qWVJGWmVJMitXaXF2d0NoYms1REIwM2c5S2lzMXdvT0FONFI2Tng2VTE2NWNVU0d1cHJPWGtvQTREK1EwYVJkenlMYlIrL1RuaGtMSXNmL3liSmc0WmpxNnRoNXlkdkVmSHdsLzJtQ1ViSEpYTDNreStRdldNZGV6ZDl5T2tqKzdqN2lSYzZySytKM1Zidld4bXFycVlTcDhQT2hjSThnQmFycmprY2Rzem0xc01pbzhuRXNtLzlCSUNMSllXY09icWZrUEJJWDFoVFdWYkN1cmQrejd3SG52WHIrOUtaYXFvdTRyVGJ5VDkxbUtqNEpQcW1EdlVkY3pvY2JQbG9PWU5IVHVMMGtYM3NYUGNPWjA4Y1pPYmlaWDU5cklKRHc1bDNxZGZRcHZmL2lzdlZ0RVI0djBIcHJVNFZkYnZkVkphZFo5cUN6N1dZMWpmL2MxOW90VlpiWFEydi9zOC9jUHZTTDErMWdiYUlTRytud0VaRTVDWm1Nc0NRYU8vamptWWo0TTlVd3NrS09IN1IrL1ZFdVhmcVZIdlVPS0NtMG51Tkt3azJlVWZqQkp1OVg0TXVmNWk5WDYybXBuT2I3Mi8rNklqUDJCdnE2emg3SXB0SmM3MVRsazRmMlVmaWdEUlNob3lrL0VJUmh6TTIwajl0TkluOUJ3UGU1c09uait6ekJUYlpPOWZoYUxBeGRmNERHQXdHeWtzS1dmLzJpMzQvdzFaWHcvcExuMklIaFlUeDJBcy94OUZnSXlna0ZMUEZ3aDJQZmcyRHdZQ3RydWFxOVY3cFRmZlY3Tm13MHZkbUhscE9qV2hVWGxKQXhtY2ZFQm9SUlhWNUthT24zVWFmNUVFRXRiRzB0OUhZQTRkWDlXQVhDbktwcmlnRElLSHZBSkw2RCtIY2lVTytma2FGdVRsRVJNY1JmbG1UYVpmVHlmS2ZmN3ZWYXpvZGRyYXVlclhWY0s3ZndIUVdQZnBWQUk3czNVUjliVFZEUms5aHhxS2xITS9heWY0dEg1Ti84akFabjcyUHgrTWR1cmQxMVd0TlA5ZmxCSS9IMTN2bTNtZStRL0tnRVV5WWZSZGpaOXp1bTFwbnE2OEZhTkhzRnJ6aDZyaVppMGdlTXBMVGgvZDJhQlBhb3JNbld2UnZlZi9QUHdhOFBWeWFjelRVWTdHMlBiMndVV2g0SkFCMVZSV1ExQiszMjgzRzkxL0c0L0VRRmR2K25sVTNhc0dEendIZVFPNXlPejU1RTRlOWdXa0xIK1Qwa1gwTUdqR1JuTXh0VkplWE12L0I1d2dLQ1FXOGZaTWFWNGt6dGhJc3ozL3dpeTMyR1kxRzduenNHeTFHRXhYbG5mQUxmSnByREkvTGlzOWRjWlJUVEh4Zk5TRVdrVjVQZ1kySWlMUXdLTXI3dUQyMWFWOWxBMXlvaHd0MTNrZHA0L2YxVUhycGEyc2pjOXBpYzNrZlZmWWJxOVZvZ0IvUHZMRnJnTGVKcU52dFp1alk2UzJPblQyZWpjRmdZUHFpaDN6N1BCNjNiOHFUdmNIRzBYMWI2VGN3M2ZlSmNFTHlJSlorOVljQTFGU1dzZnExWDlNL2JiUnZlVnlEMGNqT3RXOXo3dVFoRmk3OU1yR0p5ZGM4UmFLMDZDeUZ1VmNhNytRdnRrK3liOFJRYzVjdnllMTBPTWpldVo0RDIxYVRQbUVXZzBkTVpOWHlYM0xtYUNaSDltNG1kZGc0aGsrY1JmTGdFV29BR2tEREo4MW02dno3ZmR0bDUvUFpzK0U5YkhXMUJJV0VjdnJJdmxZYkFuczhIcHdPTy9QdWY2YkYxTDhWTC8wbmsrZmRRK293LzE1S1dUdldVbk1wSEtxdnJXYi81bFd0dnBrZVBlMDJSays3allPN1BpVno2MnFlK01kZitvNXRYLzBHRjRyeXVPL1o3L285NTl5Smd4ell0c2F2UG9BMWYvOXRpejlmamN0NHh5ZjE3L0RSS2FuRHh2TEZmL09HckovOC9iZUVSa1F6WjhuanZ1Tm5qalkxSWErdUtHdlg5TC9nMEhBc1FjRytYaTBaRzFaeThYdys5enp6SFN6V29BNnQvM29jMnJPUm5NenRMSDc4bTFnczNucVNCcVF4Yk53TTFyeitHejU0K2FmYzhlalhmS3RoWGM3N2UxN1RZcis5b1o3eUM0V2NQWEd3eGJIWmQzMmVqTS9lOXdWenJRa0tDU043NTNyQUd5SzZuQTZDZ2tOOW83V0FWcWNIaW9qME5ncHNSRVNrWGFLQ3ZJKzBLM3lnV1dWdkZ1UmNGdW8wZm0zdlNKMnVkanh6Ty8zVFJoTWFIb25iN2QvWVo5ek1SUXdhT1luSW1LYW1RRzYzMnpjbHdob1V6R012L054djJXV3p4ZUtienRIWW9OaGlEY0prTnZ2ZTZLVlBtRW51c1V3Ky9PdlBtSHYvTSsxcU9EengxcnNaT1dVdTRQMlVldmY2RmUyK3g4WXBYcU9uM3NiZ1VaTUp2bXlrak1QZXdNbnMzV1J1WFkzYjdXTGVmYzh3YU9SRTM5U3VHWXVXWXJaWU9YNWdCMnZmL0IxaEVkRU1HeitUNFJObitVWVNkSVJ2SHh2YllkZnFMam9xV0x5U3dhTW1zL3ZURlJ6WnU1bTRwQlJxS2k4eTdOSm9tOWFFUlVUN1RUbXFLaS9GNDNIVFVGL1hZc1d5NXFOZGdvSkRTVTBmaDkxVzMrYTFhNnNxQ0EyUGFsZmRrK2ZkaTcyaDZWcjVwNDV3ZE44VzV0MzN0RjhvOU9tN2YrelFaYnl2cEtieUlsWGxwZFJWVnhJYTBmSStTZ3Z6TUZrc0hOMjdoUkdUNTF6eFdyRUovYmhZVXNDaDNaK1J2WE05cys5K3JNdW1RbDNKbWFPWjdGcjdOdU5uM1VIeW9PRTAxTmY1anNVazlPWGVaNzdEbXRkL3pmdC8rUWtMSC82eXIxbHhjMzFUaDJFMnQ1emptcmx0amZmdmgxWUNsZGpFRkpaKzdZZnRyL1BJZmo1OTk0ODgrczBmZDR1UVMwU2tLeW13RVJHUkRoTnA5VDRHWCtWOVdxMEQ3Qzd2aUp3R2w3ZkpjWU1UN0plK05yaWF2bTg4eis1dTlweG0rMXRybW55dEhQWUd5czduVTE1YTVEZGxZUGY2ZDhuWXNCS0F1NTc0dGw5ZzQzSTZzRGZVNDNJNk1abk5HSTFHaksyOG1mQjRQQnpQMmdGNGgvaS8rZHQvWWZLOGV4ay9jeEh4U2YwdnZTbjZEWi8rLy9idVBMcksrczdqK09lNVM4aTl1VGQ3Q0V2Q0VnZ2hCSkE5QXNwcUFFRlJDMEpSYTZzZHFuWnNiVHYyZERwMlBOUHR0RE5IZTlxTzA3SE9sQlpGTzFvVnJVRmtreDFraDdCdllRbExJZ2trSWZ1OTkzbm1qNFI3RXJOQUJNSk5lTC9PeVI4aHo3MDhEeVQzNVBuYzMrLzdlZWRWVFpvMVh5a0RoalY2anZvOGtUSEJMUzRaSXllby83QzdXcnl1WGV1VzZPQ09kWEo1SW9OdFVtNXZWUEFtMURSTkZadytwdHdETzNSczMxWUYvRDZsRFJtcjRSTm1LdHdkSWFsMk5aRERHU2FiM2E3a3ZobEs3cHVoeXZMTE9yeDdrdzd0V0tlZDY3TFZ1LzlRRFJnNW9jRnNqQzlyU255QjNHNjMzRzYzN05jd3VMazlhSXQxU0c1UHBQb09IS1djVGNzVUVSbWp4T1ErNnR6OTJscVVQajl6UXN2Zi9vUE1RRUM3Tnl5VllSZ2FNWEdtenA4OElzdXlkTzdFSVhucnZ2OXRkcnNtUHZTa1Z2enRqODArMzhXQ013MkdIYmZraTAxa2VjZjJLU291VWIyLzhMTmdhMkY3ekkxVVhWbWg0c0o4ZVdQaTlkSENselRqYTkrWEp5cFczVlBTNVltSzFjV0NzeXE1K0xrU3V2VlUzdkg5U2g4eFRtbER4c2plekV5YnhPUStPcmh6dlk3czNxUlJreDlxOFdlMnJadzR1RXVyM3ZzZjlSMlUyV2hROUJVUmtkRzY3K3YvcEk4WC9VNmZ2djhuelgzMjU0MGE0ZUs3OWxCOHZVYXZLdzd0MnFDb3VNUm13Nnl5a29zNmYrcm9OWjNyaFhPMTJ6ZHo5MjhQYnNVS2QwVW9PZlg2NitRQklOUVIyQUFBMmx5RXMvYmpSdGx4N3ZvZWIzYzRkWGU5YW1MTHNyUmh5WnZxblQ1TTNYclYza3grY1dCbXhlVmlCZngrRlp6SmJiU2xxTDVUaC9lbzlPSUYyUjBPeFhWSlZ0ZGUvYlJ0MVdKVlY1UXBNMnVXUEZHeHV2OGJ6MnQ5OXFJbUs3UmJZclBibTIyaU9yWjNxN2FzZkUrVjVaYzFNSE95aG8yL3I4bEs3Nkw4UEMxOTYvY0s2K1JTMnBDeEdwZzVXWjZvaGpOUFhCR1J1ak5ydHVMcXJRcHdSWGcxWk94VTNURm1pazRlMnEyOW0xY29lK0hMZXVDYi8zek5JVUZ6cHNVWEtENCtYZ2tKNFhJNk8wWmdJMTMvOTJsTHJyUU9qWmo0Z0hJUDdGQnhZYjd1ZitLSFRSNXJHSVlpSXFObGN6aGtXWllPYkZ1akxTdmZVNC9VUVRwOWRLOTZwQTVTenVibEtzdy9yZXFLY24xKzlvUmNFVjVsWHVQY3BPcktDcDA3ZFVSanBzMXQ5WFZVVjFZbzk4QU85UjkyOTFXUExTN00xK0ZkR3pWMDNJd1c2K3BiSysvWVBza3dkUDgzZnFpVjc3eXE3SVV2YThialB3Z08zRjM1N211S1NlaXF1SzQ5Z2cxcVBkUHVVSEZodm9yeXp5aXVTMUx3dVV6VFZFMTFwWHpWVmNvWU5URllZUzVKQjdldlU4LytROVFqZFpDaXJqSGN1bEhLU3krcGUwcTZ4czE4dk1Yand0MGV6ZmphOTFWZWVxbFJXSE5GVTgxUVYxTmNWS0M5ZFZ1ZUpNbVNKYU9aV1BQSzZxdTlXMWJKVnRjYUZSV1hTR0FENExaQVlBTUF1TzNaYkxZRzczcWJwcWtOUzk1VTU2U1VKdDhOTjAxVHhVVUZrbW9EbWVZQ0c4dXl0SE50dHBMN1p1alNoZk9TcEx0bVBDcGZUYlZ5RCt6UTRERlQ1SXJ3S3R6dFVkYWNwMXM4eDliVUFLLzc2QTBkM3JWUlhYdjEwNzJQUHFmWXp0MmFQVGFoVzAvTmV1cEZlV1BpbTEzQmNPTEFEbTFkdFZnUDkvNXBvNjhaaHFIZTZVUFZPMzJvTGwwNFQ5VnVHeWd2TFphL3Bscm5UeDdSeXIrOXBxS0NQUFZJSGF6UlV4OVczckY5OHZ0cUIwUGxiRnF1aEZuekc5MW8yeDBPUGZLOVg2dWs2SE10ZmZQM3lqOTlWQ01tUHFEQm83UDA1MTk5VnozVGhtalE2Q3l0WHJ4QU5WVVZ1blBLYktVUEg5OWtoWFp4WWI2TzVtd0pWa0pMMHY2Nm11OGVxYTNmMnJaNTJUc0srSDNLcUJ2bWZiVi9oNXpOSzVReGFwSnNOcnMrVy80M0RibHIyblZYeSsvYnNpcTRQVEpyN2pQNjhFKy8xdEpGdjlPc3AxL1VpWU03ZGVMQVRrMmQ5NnhPSGRuVDRISDVlY2UxSVh1Um5uemh2MlN6MlZSUzlMbldmdmdYRmVibktTSXlwc0V3OFpycUttMzQrQzNaSEE1TitzbzNtejBYdjg5M3c2N0xzcXpnZktDQm1aT1VNV3JpTmIybWRISzVnNE9INjZ1dUxOZXkvL3VETHB3NzJlckFKaWtsWFVsUC9TVDQrU2R2dlNKdmRKeEdUNTNUS0lTK3NpWHFnUkNaK3dNQWJZbkFCZ0NBVnJwdzlxUjgxVldLNjVLczNBUGJsWmsxcThtdzQ4aWV6U29xT0tQTXJGbGFWOWVNWXhpR0pqendEVldVbFNyYzdWRmwrZVc2ajFKVmxwV3FzcncwMlB4ek5PY3puVHE4UnhWbEpmSkd4MnZDZzA4MHVrbHNTdjdwWXpKc052VklIYVF6eC9mcnpQSDlUUjduOWthcmUrLytldisxWDdUNGZGZmFYQmEvOXN1ci90MWYvZTR2RzFVZzQvcVVseFpyOTRhbDh0VlVhWDMySXBtQjJqa3UzdWc0dWVxMlFmWG9OMWg3Tmk3VDFsV0wxWGZRS0hYcmxhYjEyWXVVdmZCbFRaNDl2OEhOZm0zUXNWejd0NjFSbCtRK2VtaitDNDJDdHNTa0ZNMSsra1h0WExkRTJ6NzlVSHMyTGxQNjhIRkt5UmpSNE5pQ003bkJLbXh2VkZ6dGMyK3FQZmFMSzdWYVlwcW1OaTk3UjBkelB0UG9xWE1hTlZ0SmttSFlndGN1MVZadkd6YWIzTjRvVlpTVjZOeUpRenA1YUplbXpQMjJPaWYxYnZUNGEzSHE4QjVkT0hkSzB4LzducVRhbFdSVDV6MnJzdUlpblR0NVdPcytlbDM5N2hpdEhxa0RkZnBJVGpBQWthU3E4c3R5ZVNMbHE2N1N6blZMZEdEN0dzVWtkTk5YdnZXQ0tzcEt0ZVQxM3lodHlCaDFUMGxYY1dHK0pEVWEraHp3K3hyTTdhbXFMTHNoMStYMytiVDZnd1VLK0gwNnZuZXIrbVNNYVBSemFoaEc3ZGJIcTdTOTFWUlhxYWFxUWp2WFppc3FMbEhUSHZuT2x6cW4rb2FPbTY0VmIvKzNMbjUrVmxsem5nbHV4NVJxVjk4QXdPMkt3QVlBZ0hyOFBwL0tTeTlKa2k2Y1BhRmQ2NnRVVmxLa2NMY25PT3ZoU001bXVUeVJHanQ5bnY2KzREOTA0dUJPOWNrWTBlQjVLc3BLdFdYNXU0cnJrcXp1S2VrTnZ1YXJxZFlIZi9xVnFpcktaSm1OaC9CY1dSRmhtcVlpb21LVjBMMlhZaEs2NmRLRmM2MGFNbnkxWXhPVCs2aG52OEVhY3RlMFpvK3BycXpRM3M5V1NxcTltUngwNXowS0MyOWN0M3lGdzlsNEFDbXVqeVZMQldkeWxUcjRUc1VsSmltdVM3SmlFNU9DMjRBcXl5OXJmZllpblRxOFJ3TkdqTmVZZTc4cXd6QVVGdTdXNnNVTDlPNnJQOU93Y2ZjcFkrUUViVnIydGc3djJxalloRzdLZXZncDlXeGgwTFhER2FaUmt4OVN4c2lKeXRtOFhIdTNyTktlVGNzMDY2a1hnME9KMDRhTUNUYWYxVlJYS2Zzdkw4blpLVnpEeHMyNDV1czdtM3RRVzFhK3I2TDhQQTI1NjE0TnpKelU1SEhlbUhnZDM3OU4zcGg0V1phbC9Wcy9WWFJjb213Mm16eVJNWnI1elI5cDJWdXZLUHYxMzJqSzNHZWFiRVJyU1ZWbHVkWXZlVlBKZlRQVVBhVi84TTlqRXJycXdybVRXcCs5U0luSmZYVFhqRWNsMVRZWm5UNmFvN01uRHNtUW9lUDd0eW0yYzNkWmxxV2lnanhsM2pOTEEwWk9rTTFtVTNSOEZ3MjllN3BXdlBPcTdwdzZSeGNMenNnVjRWVk1RbGZ0M3ZCSjNaWWpwNDd2MzlaZzlzK051QzR6RUZEMjZ5K3IrTUo1M2Z2b2Q3Vjk5WWQ2KzVWL1ZlcWdUQ1YwNzZWd2w2ZDJWWXRoS0d2dU04SC9FOU0wWlpvQm1ZR0FURE9nYnIzUzVJcnc2bXp1UVZtV3BYNTNqTmJZNmZOdXlNOThZbEtLWmo3NUl4M2RzMW1XWlNwbjh3bzV3OEpsczl0MWVOZEdPY002OGRvQzRMWkVZQU1BdU8zdDIvS3BEdS9lcVBMU1lsWFhxNW85dG5lckRNT1EyeHNkclBzdXZWU29JN3MzS1dQa1JDVW1wU2dxTGxFNzFueWszdjJITmxqS24zZDByMnFxSzNYWDlFY2EvWDFoNFM3MVNCMGtWNFJYcm9oSXViMVJja1ZFeXVXSmxOc1RKVFBnMXhzdlBhKzBJV00wZk1MOXdjZFpscVVuZnZ5ZlY3MmU1Vy8vUVFWNXgvVzE1MTl1OFRqRE1HUjNPRFQwN3VuTkhyUHg0NzlLa2pLelptbnJxc1VxUEg5YTB4NzVUclB6TEhEamVTSmo5SlZ2dmREazE4cEtMdW45UC81Y2ZyOVBkOS8zV0lNdGZMM1RoeXFtODArMDVvTS9hKzluSzlSMzBDaWxEcjVUS2VuREdvV0lMWW1Jak5ib3FYTTBZdUlES2lrcUNJWTFFeDk4c3NHV21xTDhQRlZWbG1ucXZHZXZhWldWWlZsYTh2cHZkUDdVVVhsajRqWGxxOTlXejM3TmI2TWFOZWtocmN0K1E1Kys5NytTYXVlcjFKODlGZTZLMEwyUFBhZVBGLzFXcDQvdWJYV3dVVjV5U1dZZ29ESDN6bXZ3NXdWNXVWcjc0VUlscHc3VTVIcGJ6TktHanRXcEkzdjA4UnUvbFZRYktBMGZmNy9DM1JHNjcvRWZOSHIrRVJObnl1Mk4wdTROUzFWVmZsbVpXYk5sR0liOHZocWRQWEZJc2l4RnhYYld5SHBWN1RmaXVteDJ1OEpkRWNxYTg3UzZwNlNyYTg5KzJyOXRqVTRlM0tuY0F6dFVYVlhSWkhEYzRCemNIczE3N2xlU2FyK3ZwajN5SFNYM3pXalZlVnhOWkV5OGhrKzRYd0cvWDF0WExRNmVreXZDcTlGVDUxenpsbEFBNkVnTXEvNWFUZ0FBMnFIckhlYWFzM21sVGh6WW9jallCRVhHSk1nYkU2KzFIeTdVeUVrUGF2Q1lLY0h0VHFacEtudmh5eW91ek5lY2YveVp3dDBST3JaM3ExWXZYcUJoNCsvVDhQSDNCWi9UVjFPdDNSdVdCbGZsL1BWMy82TE8zWHRyOHV6NVZ6MmZxb295dmZIUzh4bzJia2FEd09aYTFjNGxPYVluZnZ6N1ZqKzJ2djFiVjJ2VEoyOHJaY0J3VFo0OVAvaDVVcDhCR2ovejYwM1dIZDhJenNLY3VxSERDWEkyTVRlbHZicFpRNGNQYkYrcnBKUUJpb3h0ZW5DdGFab3FLN25Zb09Yc1pqRURnV1lIWVRmbC9Na2pxcW9vVTgrME8xcjF1SmI0YXFybGNJWjlxUnY4NW1xOHp4dy9vRzY5KzdkWlUxVlRydWU2L0Q1Zmt6T0k2ak5OczBGd1l4aUdaQmkzN0pxdjNLTGNqS0Ntbzc3R0FPaDRlSHNNQUhEYkd6ejZIZzBlZlUvd2M5TTB0ZmJEaFhLRWRRcmVyRmlXcGJWL1g2aUN2T01hTi9QeDRJeUZQZ05IYXQrV1ZkcTFib25pdXlRSHQ1ZzR3em8xVzVkN3N3VUMvdXU2eVNrdkxkYVdsZS9wK0w1dFNrenVFMnlTeVJnMVVZR0FYMXRXdktkM1gvMnBSazU2U0ttRE05bXFjSXNOR0RHK3hhL2JiTFkyQ1dza3RUcDA2ZHBDdzlxWGRUMkRhWnNMSVZ1N3F1Vm11SjdydWxwWUk5WFZwdC9DUU9xTFdGRURBQVEyQUFCY1ZYVmxoVll2WHFDOFkvdDB4OWlwU2hzeUp2ZzF3ekEwNGFFbjlmY0YvNjZWNzc2bXNmZk9hN0paNm1aYTk5RWI4bFZYeWRrcFhJR0FYL21uamlvcUxyRlZ6MUZUWGFYenA0NG9kLzkyblRpNFUyWWdvQUVqeGlzemEzYURtNzNCbzdNVTM2V0gxaTlacEExTDN0U1dsZStwejhDUjZ0NDdYWEdKU1lxTVRlQkdDd0FBNEFZZ3NBRUFvQVZuY3c5cDlRY0xWRmxXcW9HWmt6VHFDL01sSkNrNkxsRlpEeit0VC83Nml0Wm5MMUxCbVZ5TnIxdVYwaGJLU2k3cWJPN0I0T2VSc1FrYVBXM3VOVDMyYk81QmJWNzJqb29MODJWWmxteDJ1M3IxSDZvaFk2Y3Bya3RTazQvcDFqdE5Eei96YnpxOGU1TU9iRitqUXp2VzY5Q085Wktra1pNZWJIR0lNUUFBQUs0TmdRMEFBQzJJakUyUTNlN1E1Tm56bFRKZ2VMUEhkZTNWVHcvK3c0KzFQbnVSQm8vT2FzTXpsS1kvOXB5a0x6ZnpvVXVQVkxtOTBlcWNsS0p1dmRLVTNIZWdPcm5jVjMyY3pXNVgrdkM3bFQ3OGJoVVg1aXZ2Mkg2VkZCVzArYlczSjJFMlN6VW1xNCtBVzhwZkxZa3RWd0RhQjRZT0F3RGF2WnMxelBXSzFnNVN4ZlhwcUFOQmMvSXQrUWhzZ0Z2TFh5Vm44UkVsSkNRb1BqNitRNzNHQU9oNFFtZXlHQUFBSVlxd0JqZUN5OEY3Wk1DdFp2a3FaQmlHN0hZN3Eyd0FoRHdDR3dBQWdEWVE3N0prbDNuMUF3SGNIS1pQUmtXaGJEYWJuRTRuZ1EyQWtFZGdBd0FBMEFhaTNUWkZPQU9TV0drRHREMUxxaXFSelY4dWg4T2hzTEN3MmlwekFBaGh2RW9CQUFDMGtaNVJsaHp5M2VyVEFHNC9OUlV5U2svTDRYREk0L0V3dXdaQXUwQmdBd0FBMEFZTXc1REQ0VkRmS0orY2dUTEo5Ti9xVXdJNlB0TXZWUmJKdUhoWWRydGRIbzlIMGRIUmNqZ2NiSWtDRVBLbzlRWUF0SHZVSlhjZ0hieHkxMmF6cVZPblRrcjJYTmI1aThXcXRubGxPc0pyZDBrNU90M3Ewd002QkNOUUxjdVM1S3VRS2kvSTVpdVh3K21VeStWU2JHeXN3c1BEMlE0Rm9GMGdzQUVBdEh0TUJPbElPdjcvcHNQaGtOZnJsZFBwVkVsSmljcks4dVgzKzJXYXBpeXI0MTgvMEZZTXc1RE5acFBEN1piSDQxRlVWSlJjTHBmc05QOEJhQ2NJYkFBQTdaN0xZY2xYMHpGWFpOeHVicGZLWFlmREliZmJyYkN3TUVWSFI2dW1wa1krbjArQlFJRFFCcmdCcnJ5T09KMU9oWVdGeWVsMHl1RndzTElHUUx0Q1lBTUFhUGZpWFpiS2Ewd0ZHTTNXdnQxbWxidFhydFBoY0NnOFBGeVdaUkhXQURlUVlSaU5QZ0NnUFNHd0FRQzBlOUZ1bXdvci9DcjFHWkw0aGJ4OXFsZTVXN2Z5NUhaNEo1eWJTQUFBMEp5Ty81c1FBT0MyUUYxeU8wZmxMZ0FBUUFNRU5nQ0Fkbys2NUhic0M1VzdFUkVSVk80Q0FBQklNaXcyU3dNQU9naS8zNi9MbHkvci9NVnk2cEpEV0pPVnV3NkhYQzZYNHVQajVmRjQ1SEN3YXhzQUFOemVDR3dBQUIySzMrOVhWVlZWWFYxeUdYWEpJU3hZdVZ1M0RTb3FLa3JoNGVHRU5RQUFBQ0t3QVFCMFFLWnB5dS8zeStmelVaY2NvcWpjQlFBQWFCbUJEUUNnUTdwU2tWei9BNkdGeWwwQUFJRG1FZGdBQUFBQUFBQ0VHTllkQXdBQUFNUVVQcTRBQUFHTFNVUkJWQUFBaEJnQ0d3QUFBQUFBZ0JCRFlBTUFBQUFBQUJCaUNHd0FBQUFBQUFCQ0RJRU5BQUFBQUFCQWlDR3dBUUFBQUFBQUNERUVOZ0FBQUFBQUFDR0d3QVlBQUFBQUFDREVFTmdBQUFBQUFBQ0VHQUliQUFBQUFBQ0FFRU5nQXdBQUFBQUFFR0lJYkFBQUFBQUFBRUlNZ1EwQUFBQUFBRUNJSWJBQkFBQUFBQUFJTVFRMkFBQUFBQUFBSVliQUJnQUFBQUFBSU1RUTJBQUFBQUFBQUlRWUFoc0FBQUFBQUlBUVEyQURBQUFBQUFBUVlnaHNBQUFBQUFBQVFneUJEUUFBQUFBQVFJZ2hzQUVBQUFBQUFBZ3hCRFlBQUFBQUFBQWhoc0FHQUFBQUFBQWd4QkRZQUFBQUFBQUFoQmdDR3dBQUFBQUFnQkJEWUFNQUFBQUFBQkJpQ0d3QUFBQUFBQUJDRElFTkFBQUFBQUJBaUNHd0FRQUFBQUFBQ0RFRU5nQUFBQUFBQUNHR3dBWUFBQUFBQUNERUVOZ0FBQUFBQUFDRUdBSWJBQUFBQUFDQUVFTmdBd0FBQUFBQUVHSUliQUFBQUFBQUFFSU1nUTBBQUFBQUFFQ0lJYkFCQUFBQUFBQUlNUVEyQUFBQUFBQUFJWWJBQmdBQUFBQUFJTVFRMkFBQUFBQUFBSVNZL3dlb2UrcCswWEh4WGdBQUFBQkpSVTVFcmtKZ2dnPT0iLAoJIlRoZW1lIiA6ICIiLAoJIlR5cGUiIDogIm1pbmQiLAoJIlZlcnNpb24iIDogIjQ2Igp9Cg=="/>
    </extobj>
    <extobj name="ECB019B1-382A-4266-B25C-5B523AA43C14-2">
      <extobjdata type="ECB019B1-382A-4266-B25C-5B523AA43C14" data="ewoJIkZpbGVJZCIgOiAiMzI0NDM5Nzg2Mjc5IiwKCSJHcm91cElkIiA6ICIzOTgwNDA1NTkiLAoJIkltYWdlIiA6ICJpVkJPUncwS0dnb0FBQUFOU1VoRVVnQUFBRXNBQUFCTENBWUFBQUE0VG5ycUFBQUFBWE5TUjBJQXJzNGM2UUFBQUMxSlJFRlVlSnp0d1RFQkFBQUF3cUQxVDIwTUg2QUFBQUFBQUFBQUFBQUFBQUFBQUFBQUFBQUFBQUNBc3dGWUx3QUJjQlY5NkFBQUFBQkpSVTVFcmtKZ2dnPT0iLAoJIlRoZW1lIiA6ICIiLAoJIlR5cGUiIDogImZsb3ciLAoJIlZlcnNpb24iIDogIjMiCn0K"/>
    </extobj>
    <extobj name="ECB019B1-382A-4266-B25C-5B523AA43C14-3">
      <extobjdata type="ECB019B1-382A-4266-B25C-5B523AA43C14" data="ewoJIkZpbGVJZCIgOiAiMzI0NDQwMzk5MzEwIiwKCSJHcm91cElkIiA6ICIzOTgwNDA1NTkiLAoJIkltYWdlIiA6ICJpVkJPUncwS0dnb0FBQUFOU1VoRVVnQUFCbFFBQUFQa0NBWUFBQURmL05OcUFBQUFBWE5TUjBJQXJzNGM2UUFBSUFCSlJFRlVlSnpzM1hsNFZkV2gvLy9QMm1mSVNVaEFJb1BFV01KUVFVRElPYUtpclMxYUIwRDBKMXJscXZVNjFnSEhJczRERHJmaWlGYW93MVZiaDFJVkhvY1dUTUJhYjFycVZZc2tBVEdJd2lWQklHQ1lDV1E2WjYvZkh5SDVKcERraEVqWUdkNnY1L0dScy9mYWUzK1NSdytRejFsclNR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VCYlk3d09BQUFBQUFBQUFBRFlWL0g0OGFQbDJEZXRNU0VUMDRRKzgrYmxlSjBKNk13Y3J3TUFBQUFBQUFBQUFBQzBkUlFxQUFBQUFBQUFBQUFBY1ZDb0FBQUFBQUFBQUFBQXhFR2hBZ0FBQUFBQUFBQUFFQWVGQ2dBQUFBQUFBQUFBUUJ3VUtnQUFBQUFBQUFBQUFIRlFxQUFBQUFBQUFBQUFBTVJCb1FJQUFBQUFBQUFBQUJBSGhRb0FBQUFBQUFBQUFFQWNGQ29BQUFBQUFBQUFBQUJ4K0wwT0FBQUFBQUFBQUFEWTE1YlMwaTlTVXhKT2RXSitzM25YcmtLdjh3Q2RuZkU2QUFBQUFBQUFhTCtLeDQ4ZkxjZSthWTBKbVpnbTlKazNMOGZyVEFBQUFLMkJHU3B0UU5xQVlVY0VBLzRCWHVkQSsxVlJVYkc2ZVBYeUlxOXpBQUFBQUFBQUFFQkhSYUhpc1l5TXpBd0Y3QjlsN0dDdnM2RDlTZ2dGMTJSa1pFNHNMTXhuNmljQUFBQUFBQUFBdEFJS0ZhK0ZsQ0dqd1VibXNLVEVSUG44UHE4VG9SMkpSV01xS3krWGEyMUlJV1ZJb2xCQmk2dzlhK3dvbjNIZVk1a0dBQUFBQUFEYWp0V2pSNGU2SmliMlVEQm1kbXl2TE9tWGsxUHVkU2FnTTZOUWFTT1NFaE0xK2Fick5lU29RVjVIUVR0U3NIeUZaanovMzlxMlk0ZlhVUUFBQUFBQUFIQ0FoWktUUjFVNjlrMHJYeWlVSEp3Z2lROUFBaDZpVUdramZINmZoaHcxU0tPT0crbDFGTFF6Z1VEQTZ3Z0FBQUFBQUFBQTBPRTVYZ2NBQUFBQUFBQUFBQUJvNjVpaEFnQUFnQTZ2N2w1UnFuSXZUTXZLbXU5MUpnQUFBQUJBKzhJTUZRQUFBQUFBQUFBQWdEZ29WQUFBQUFBQUFBQUFBT0tnVUFFQUFBQUFBQUFBQUlpRFBWUUFBQUFBQUVDTGJTa3QvU0kxSmVGVUorWTNtM2Z0S3ZRNkR3QUFRR3VoVUFFQUFBQUFBQzAyTkNlblZOSlhYdWNBQUFCb2JTejVCUUFBQUFBQUFBQUFFQWN6VkFBQWN1UmZLbHZKTWcwQUFBQUFBQUJBSXloVUFBQkttenQzdDFpbUFRQUFBQzJ3ZXZUb1VOZkV4QjRLeHN5TzdaVWwvWEp5eXIzT0JBQWRSWjk1ODNJazlmRTZCNEJxTFBrRkFBQUFBQUJhTEpTY1BLb3k0Q3lxVUhCcEtEbDVsTmQ1QUFBQVdndUZDZ0FBQUFBQUFBQUFRQndzK1FVQTBMZGp4eWFrU2oxWnBnRkFSMVVXVlVGWG56bFhUc3lwakxuTHZjNERBQUFBQUdoL0tGUUFBRXIwSzF4cG5QZXNmS0ZRY25DQ3BCeXZNd0hBZ2ZUajdPd2RrajcxT2djQUFBQ3dQNHJIak1sUTBIZWVqUHlxaUwzZFovNzhRcTh6QVowWmhRb0FBQUFBQUFBQXRFVitmNFprcDFpWmtQSDdQNWRFb1FKNGlEMVVBQUFBQUFBQUFBQUE0bUNHQ2dBQUFEcTh1bnRGN2Y1KzU2WWpQdjIwek90TUFBQUFBSUQyaFJrcUFBQUE2UEFTL1FwWEJweEZGUW91OVhYdi9uT3Y4d0FBQUFBQTJoOEtGUUFBQUFBQUFBQUFnRGdvVkFBQUFBQUFBQUFBQU9LZ1VBRUFBQUFBQUFBQUFJaURUZWtCQUFBQUFFQ0w5WmszTDBkU0g2OXpBQUFBdERabXFBQUFBQUFBQUFBQUFNUkJvUUlBQUFBQUFBQUFBQkFIUzM0QkFKUStOL3N6c1V3REFBQUFBQUJ0U3N6RXluM3lmV2VzRW1JbVZ1NTFIcUN6bzFBQkFBQUFBQUF0Vmp4bVRJYUN2dk5rNUZkRjdPMCs4K2NYZXAwSkFEcUtQUitBUE03ckhBQ3FVYWdBQUFBQUFJQ1c4L3N6SkR2RnlvU00zLys1SkFvVkFBRFFJYkdIQ2dBQUFBQUFBQUFBUUJ6TVVNRitXYlJva2JaczJhS2YvdlNuNnRLbGk5ZHhBQndnYThlT1RmY0ZuSWtzMHdDZ28yS3ZLQUFBQUFEQUQwV2hnbVpidW5TcEprMmFKTmQxTlhQbVRKMXd3Z2svNkg0clZxelFEVGZjb0t1dXVrb1RKMDZNTzM3Nzl1MzY1Sk5QR2p3M2FOQWdEUmd3UUV1V0xORTExMXlqUC8vNXorcmZ2Mys5TWV2WHIxZVBIajBVREFacmoxVldWalo2ejhaMDZkSkZ4eDNIMHBYb1lQeEtsOFF5RFFBQUFBQUF0Q0hyeDQwYjZRVE1OQ3NsMkNvN09TMHI2d3V2TXdHZEdZVUttcVdzckV6MzNYZWZFaE1UbFpTVXBLbFRwMnIyN05rNjVKQkRXbnpQa3BJU2JkbXlSY25KeWMwYXYyN2RPdDEzMzMwTm5ydmhoaHMwWU1BQXVhNnJxcW9xdWE1YjcveUdEUnQwNVpWWGF2RGd3WHI2NmFkcmorL1lzVU5UcGt6WnI5eDkrL2JWdSsrK3UxL1hBQUFBQUFBQUFQdkxPRTZ5dFhhWU5TWmtITk84SDZJQmFEVVVLb2dyR28zcXJydnUwdHExYXpWdDJqVDE2TkZEVjE5OXRlNjk5MTQ5ODh3ejh2dGI5cC9SMXExYkpVbTlldlhhcit2KzlLYy8xWnQ5TW43OCtDYkhiOXUyVFpNbVRWSlZWWlZ1dnZubUJzZmNldXV0T3VlY2MrSSsrNzc3N3RQcTFhdjNLeThBQUFBQUFBQUFvUDJqVUVHVFhOZlYvZmZmcjRVTEYrcjg4OC9YNmFlZkxrbTYrdXFyOWVLTEwrcU9PKzdRWTQ4OTFxSlNaZTNhdFpLa25qMTc3dGQxZ1VCQXhjWEZzdGFxWDc5K1RZN2R1bldycnIvK2VtM2V2Rmt2dmZTU01qSXlHaHdYREFhVmxKUVU5OW1PNCt4WFZnQUEwRFo4UDI3Y1lWRy9jNVlrbjZKdWRscFdWcEhYbVFBQUFBQUE3UXVGQ2hwVlhsNnVCeDk4VUI5KytLRk9QLzEwM1g3NzdiWG5ycjc2YW0zWnNrVno1c3pSbENsVDlGLy85Vi9OWHJxcnhyZmZmaXVwZXVtdnhvcU94dnorOTc5WExCYlQ5T25UR3gyelljTUdYWGZkZGRxMmJadWVlKzQ1SFhua2tZMk8zYmh4bzFhc1dCSDN1YVdscGZ1VkV3QUF0QTJWUHB2aGszM0lHaE5TOVQ1UkZDb0FBQUFBZ1AxQ29ZSUdiZGl3UVpNblQ5YUtGU3QwNnFtbjZ1R0hIOTVuZHNZZGQ5d2gxM1gxemp2dmFPTEVpZnJ0YjMrcnpNek1aaitqcHNENDVKTlBkT3l4eHg3US9LN3I2dnJycjlmdTNidjEwa3N2YWVEQWdVMk8vOE1mL3FBLy9PRVB6YnAzMzc1OUQwUkVBQUFBQUFBQUFFQTdRcUdDZlh6d3dRZDY2cW1udEgzN2RsMXh4UldhTkdtU2pER1NwSHZ1dVVjN2QrN1VzODgrSzJPTTdyNzdiZzBZTUVEVHAwL1hyMy85YTQwZE8xWlhYbmxsM05LaHFLaElHelpza0RGRy8vTS8vNk5iYnJubGdINE5qdVBvcnJ2dTBtR0hIYWIwOVBTNDQ2KzQ0Z3FkZXVxcGNjZk5uRGxUSlNVbEJ5SWlBQUFBQUFBQUFLQWRvVkJCcmVMaVlqMzQ0SU5hdEdpUmtwT1ROVzNhdE5vOVUycDg4ODAzMnJadFc3MWpFeWRPMUpBaFEzVC8vZmZyZ3c4K1VIWjJ0cVpQbjY2VFRqcXAwV2Y5ODUvL2xDU2RmLzc1bWoxN3R2THo4L2RyZG91azJwS254c2NmZjZ6Rml4ZExrckt5c3RTalJ3OTk4ODAzKzF3M1lNQUFIWC84OFpLa1F3ODlWRGs1T1FxRlFnb0VBbkdmT1dQR2pQM0tDQUFBQUFBZFhjekV5bjN5Zldlc0VtSW1WdTUxSGdBQWdOWkNvWUphZnI5Znk1Y3YxMDkvK2xQZGM4ODk2dFdyVjdPdlBmcm9velY3OW16OTZVOS8wb0lGQzJvTGk4WXNXTEJBb1ZCSU45eHdnejc4OEVPOTg4NDcrMVdvV0d2M1dZTHNyMy85cS83OTczOUxrdDU2NnkxSlVrVkZoVUtoVUwxeDQ4YU4wK1RKazV2OXJLYjA3OTlmYjd6eHhnRzVGd0FBQUFDMFIrbHpzeitUZEp6WE9RQUFBRm9iaFFwcTllelpVN05teldyV0Vsa05DUVFDdXZ6eXkzWHBwWmZ1VTNiVWxadWJxK1hMbCt2c3M4OVdseTVkZFBiWloydldyRm02NXBwcm12M3NhRFNxcEtTa2VzZWVlZVlaNWVYbDZhcXJydExycjcrdTNyMTc2K1NUVDlhVFR6NnBFMDQ0b2Q2MS9mcjFxL2Y2MldlZlZTUVMwZWpSby9mcmF6N2trRVAyYXp3QUFBQUFBQUFBb0gyaVVFRTlMUzFUNm1xcVRKRlV1L243QlJkY0lLbDYyYTlaczJicHVlZWUweU9QUE5Lc1o1U1ZsYWxuejU1TmprbEpTZEdQZi94amZmYlpaL1VLRmIvZnI0c3V1cWoyOWNjZmZ5eHJyYTYrK21xTkhEbXlXYzhIT2hvVFZZVUNobVVhQUFBQUFBQUFnRVpRcU9DZyt2dmYvNjVQUC8xVUo1MTBrbzQ2NmloSlVscGFtc2FQSDYrLy9PVXZPdXVzcytxVkg0M1pzbVdMUm93WUVYZmNzY2NlcTMvODR4KzYrZWFiR3kxNnNyT3pGUXdHdFhMbFNxMWF0YXBaWDhjWlo1ekI3QlIwS0lkblorZUpaUm9BQUFBQUFHaGJvdEZDQlgxUEdsbS9vckZDcitNQW5SMkZDZzZhelpzMzY0a25ucERmNzlkTk45MVU3OXkxMTE2cnYvM3RiN3IvL3ZzMWE5YXNCdmR2U1VoSVVQLysvUlVJQkxSMjdWcWxwYVZKcWk1TkRqLzg4QWFmT1dIQ0JNMmFOVXNmZmZTUlRqLzk5QWJIVkZWVnlYR2NabTA0SDQxR0ZZMUc5M3RwTUFBQUFBRG9xTmFQR3pmU0NaaHBWa3F3VlhaeVdsYldGMTVuQW9DT29zLzgrWVdTbnZJNkI0QnFGQ280S0NvckszWHJyYmVxcEtSRTExMTNuZnIzNzEvdmZLOWV2WFRUVFRmcDBVY2YxZVRKay9YODg4OHJKU1dsM3BnQkF3Wm96cHc1K3VxcnIxUlpXYWtYWG5oQmp1TTB1VXhZdjM3OWRNSUpKK2lGRjE3UXozNzJzMzAycUplcTkxNXBydW5UcCt2dHQ5K091OXdZQUFBQUFIUVd4bkdTcmJYRHJERWg0NWhrci9NQUFBQzBscVkzdXdBT2dQTHljdDE2NjYzNjhzc3ZkY0lKSitpS0s2NW9jTno1NTUrdjAwNDdUY3VYTDljMTExeWo3Ny8vdnNGeGMrYk1VVnBhbWthTkdxV0hIbnBJMmRuWmpUNjd0TFJVTjk1NG85YXRXNmNISDN6d0IzOHRhOWFzVVo4K2ZlTHVFd01BQU5vV0oyYWlNbWE3a2QzdU9FNlYxM2tBQUFBQUFPMFBNMVRRcXI3Ly9udmRkdHR0V3Jac21ZWU5HNlpISDMyMHlUTGlnUWNlMEpZdFc3UjQ4V0pkZU9HRnV1ZWVlM1RLS2FmVW52L3NzODgwZCs1YzNYSEhIVHIzM0hPMWFkTW1UWjA2VlltSmlmV1c0ZHE5ZTdkZWZQRkZ2Zi8rKzhyT3p0YWtTWlAwN0xQUHFrdVhMcnI5OXRzVkRBYjMrMnZadG0yYkZpOWV6SEpmNkpBMmpCdDN0QUptT3NzMEFPaW85cnl2RGZZNkJ3QUFBQUNnL2FKUVFhdjU0SU1QOVBqamo2dTB0RlRISG51c25uenlTU1VuTnozN094UUs2WGUvKzUzdXZ2dHUvZk9mLzlSdHQ5Mm1NV1BHNkxlLy9hMisvUEpMM1g3NzdRcUh3L3JsTDM4cHgzSDArT09QNi9MTEw5ZWRkOTZwT1hQbTZQLys3LzhrVmUvSllxM1ZyMzcxSzBuU0paZGNvcUtpSXIzMzNudmFzbVdMcGsrZjNtaUdsMTU2U1JzM2JsUktTb3BDb1pBQ2dZQjI3dHlwdi8zdGJ5b3JLOU9FQ1JNTzNEY0phQ09pUHR2Rlp3M0xOQUFBQUFBQTBJWVVqeDgvV281OTB4b1RNakZONkROdlhvN1htWURPakVJRnJhYWtwRVM3ZHUzU2YvN25mK3I2NjYrWDM5KzgvOXdTRXhNMWZmcDB2Zjc2NjNyOTlkZDE2YVdYcXFLaVFsT21URkZxYXFvZWYvengybGt1U1VsSmV2cnBwL1hGRjEvb2lDT08wSDMzM1NkSkdqVnFsS1pNbVZLN2NiM2pPTHIvL3Z0MTZLR0g2aGUvK0VXVHo5K3hZNGYrK3RlL0toYUwxUjd6Ky8zcTI3ZXZIbnZzTVVVaWtaWjhPd0FBQUFBQUFBQUE3UmlGQ3ZiTG5EbHptajMyc3NzdTA4OS8vblAxNjlkdnY1OWpqTkdsbDE2cUN5KzhzSFo1cnNjZmYxeHBhV2xLVFUydE56WXRMVTFubjMyMkpPbjIyMi9YaGcwYjZpMFRWdGYxMTE4Zjk5bTMzbnFyYnIzMVZrbFNOQnFWNjdyeSsvM3Ntd0lBQUFBQUFBQUFuUmlGQ2xwVlM4cVV1dXJ1ZFRKaXhJaTQ0NGNNR2FJaFE0YjhvR2ZXMWR4Wk5RQUFvRzBySGp0MmlBTE93NUlKUmwwOWZNUzhlZi8yT2hNQUFBQUFvSDNocDhVQUFBRG84R0orZGZWSkoxcWprTTkxVStOZkFRQUFBQUJBZmF4aEJBQUFBQUFBQUFBQUVBZUZDZ0FBQUFBQUFBQUFRQndzK1FVQUFBQUFBRm91R2kxVTBQZWtrZlVyR2l2ME9nNEFBRUJyb1ZBQkFBQUFBQUF0MW1mKy9FSkpUM21kQXdBQW9MV3g1QmNBQUFBQUFBQUFBRUFjekZBQkFFaFJyVlZBTE5NQUFBQUFBQUFBTklKQ0JRQ2c5T3pzdFdLWkJnQUFBQUFBMnBRdHBhVmZwS1lrbk9yRS9HYnpybDE4QUJMd0dJVUtBQUFBQUFCb3NlTHg0MGZMc1c5YVkwSW1wZ2w5NXMzTDhUb1RBSFFVUTNOeVNpVjk1WFVPQU5YWVF3VUFBQUFBQUFBQUFDQU9acWdBQUFDZ3czT2pLbkVDNW0wakc0aEs2N3pPQXdBQUFBQm9meWhVQUFCYWU5YllVVDdqdk1jeURRQTZxaDlsWjYrU2RJdlhPUUFBQUlEOXNYcjA2RkRYeE1RZUNzYk1qdTJWSmYxeWNzcTl6Z1IwWml6NUJRQUFBQUFBQUFCdFVDZzVlVlJsd0ZsVW9lRFNVSEx5S0svekFKMGRoUW9BQUFBQUFBQUFBRUFjRkNvQUFBQUFBQUFBQUFCeHNJY0tBQUFBT3J5NmUwV3B5cjB3TFN0cnZ0ZVpBQUFBQUFEdEN6TlVBQUFBQUFBQUFBQUE0cUJRQVFBQUFBQUFBQUFBaUlOQ0JRQUFBQUFBQUFBQUlBNzJVQUVBQUFBQUFDMjJwYlQwaTlTVWhGT2RtTjlzM3JXcjBPczhBQUFBcllWQ0JRQUFBQUFBdE5qUW5KeFNTVjk1blFNQUFLQzFzZVFYQUFBQUFBQUFBQUJBSE14UUFRRElrWCtwYkNYTE5BQUFBQUFBQUFDTm9GQUJBQ2h0N3R6ZFlwa0dBQUFBdE1EcTBhTkRYUk1UZXlnWU16dTJWNWIweThrcDl6b1RBSFFVZmViTnk1SFV4K3NjQUtxeDVCY0FBQUFBQUdpeFVITHlxTXFBczZoQ3dhV2g1T1JSWHVjQkFBQm9MUlFxQUFBQUFBQUFBQUFBY2JEa0Z3QkEzNDRkbTVBcTlXU1pCZ0FkVmN4MVZqZytlN21SY1V3MG11dDFIZ0FBQUFCQSswT2gwa2JFb2pFVkxGL2hkUXkwTXdYTFY2aXFxc3JyR09nQUV2MEtWeHJuUFN0ZktKUWNuQ0FweCt0TUFIQWc5ZjNnZzYyUzVudWRBd0FBQU5nZnhXUEdaQ2pvTzA5R2ZsWEUzdTR6ZjM2aDE1bUF6b3hDcFkwb0t5L1hqT2YvVzRGQXdPc29hRWVxcXFxMFkrZE9yMk1BQUFBQUFBQ2dOZmo5R1pLZFltVkN4dS8vWEJLRkN1QWhDaFdQVlZxM09HaE1zV3R0YU51T0hWN0hhWE9zYTJWcWZpM0pPS2FwNFoyWHRSc3JyUzMyT2dZQUFBQUFBQUFBZEZRVUtoNWJ2MkxwdHo4YU9QUlhqai9ReStzc2JWR0MzL2xSS0dDdmRJd0psRmU0cjVXN1lsMjBCc1NNM2JUKzY2WGZlcDBEQUlDMnlwNS92bTlMYVdrWFNVb3RLOXR0Y25LaVhtY0NBQUFBQUxRdkZDcmVjOWVzL0twQVVvSFhRZHFpNGNPSEgrOTMvRWRhYTBOSklWL2gxN201N09zQUFBRDIyN3J5MG1OOUFlYzlhMHlvMkNSZEtQWlRBUUFBQUFEc0o4ZnJBQUFBQUFBQUFBQUFBRzBkaFFvQUFBQUFBQUFBQUVBY0ZDb0FBQUFBQUFBQUFBQnhzSWNLQUFBQUFBQm9zVDd6NXVWSTZ1TjFEZ0FBZ05iR0RCVUFBQUFBQUFBQUFJQTRLRlFBQUFBQUFBQUFBQURpWU1rdkFJRFM1MlovSnBacEFBQUFBQUNnVFltWldMbFB2dStNVlVMTXhNcTl6Z04wZGhRcUFBQUFBQUNneFlySGpNbFEwSGVlalB5cWlMM2RaLzc4UXE4ekFVQkhzZWNEa01kNW5RTkFOUW9WQUFBQUFBRFFjbjUvaG1TbldKbVE4ZnMvbDBTaEFnQUFPaVQyVUFFQUFBQUFBQUFBQUlpREdTb0FBSzBkT3piZEYzQW1za3dEZ0k2S3ZhSUFBQUFBQUQ4VWhRb0FRUElyWFJMTE5BQUFBQUFBMElhc0h6ZHVwQk13MDZ5VVlLdnM1TFNzckMrOHpnUjBaaFFxQUFBQUFBQUFBTkFHR2NkSnR0WU9zOGFFakdPU3ZjNERkSGJzb1FJQUFBQUFBQUFBQUJBSE0xUUFBQURRNFJXUEhkdFRmbk95a1h4VjF2bm5FZlBtcmZNNkV3QUFBQUNnZmFGUUFRQUFRSWNYODJ1QXo1amZ1Y2FFZkZYdWhaSW9WQUFBQUFBQSs0VWx2d0FBQUFBQUFBQUFBT0tnVUFFQUFBQUFBQUFBQUlpREpiOEFBQUFBQUVDTHhVeXMzQ2ZmZDhZcUlXWmk1VjduQVFBQWFDMFVLZ0FBQUFBQW9NWFM1MlovSnVrNHIzTUFBQUMwTnBiOEFnQUFBQUFBQUFBQWlJTVpLZ0FBbWFncUZEQXMwd0FBQUFBQUFBQTBna0lGQUtERHM3UHp4RElOQUFBQUFBQzBMZEZvb1lLK0o0MnNYOUZZb2RkeGdNNk9RZ1VBQUFBQUFMVFkrbkhqUmpvQk04MUtDYmJLVGs3THl2ckM2MHdBMEZIMG1UKy9VTkpUWHVjQVVJMUNCUUFBQUFBQXRKaHhuR1JyN1RCclRNZzRKdG5yUEFBQUFLMkZUZWtCQUFBQUFBQUFBQURpWUlZS0FFQWJ4bzA3V2dFem5XVWFBSFJVNlhPelA1UFV4K3NjQUFBQUFJRDJpMElGQUtDb3ozYnhXY015RFFBQUFBQUF0Q0hGNDhlUGxtUGZ0TWFFVEV3VCtzeWJsK04xSnFBelk4a3ZBQUFBQUFBQUFBQ0FPQ2hVQUFBQUFBQUFBQUFBNG1ESkx3QUFBSFI0YThlTk85SVhjTzYwMWdhdDNLY08vMnQybnRlWkFBQUFBQUR0Q3pOVUFBQUEwUEg1Yktxc0hTdGp6alJSMDl2ck9BQUFBQUNBOW9kQ0JRQUFBQUFBQUFBQUlBNEtGUUFBQUFBQUFBQUFnRGpZUXdVQUFBQUFBTFJjTkZxb29POUpJK3RYTkZib2RSd0FBSURXUXFFQ0FBQUFBQUJhck0vOCtZV1Nudkk2QndBQVFHdGp5UzhBQUFBQUFBQUFBSUE0bUtFQ0FKQ2lXcXVBV0tZQkFBQUFBQUFBYUFTRkNnQkE2ZG5aYThVeURRQUFBQUFBdENsYlNrdS9TRTFKT05XSitjM21YYnY0QUNUZ01Rb1ZBQUFBQUFEUVlzWGp4NCtXWTkrMHhvUk1UQlA2ekp1WDQzVW1BT2dvaHVia2xFcjZ5dXNjQUtxeGh3b0FlQ0FjRHY4ckhBNWZjWUJ2YTRZTUdYTFlNY2NjazlTY3daRklaUGlnUVlOUzlzcVZGb2xFUmgyb1FBTUhEa3dZUG54NHZ3TjFQd0FBQUFBQUFNQXJ6RkFCQUE4WVkzNGk2YVBtamcrSHczMGR4OW0xZVBIaVRZMk55Y3pNN09ZNFRuRXNGcnROMHBOeGJ1bFlhOTlQU2tyYUlPbkVPcmt1a1BTQXBFT2s2a0trYTlldXArMTljU3dXVzdka3laSzhPTS93ZGUzYTlkK1NlZzBiTnV5NFpjdVdmUmRuUEFDMG5walpvb0RKbHJWQjY3Y2J2WTREQUFBQUFHaC9LRlFBb08zekdXTVdXR3NyQmc4ZWZNclhYMys5T1RNejgwUkpSKzQxTGttU0hNY1ptWm1aZWRuZU55a3ZMNS83OWRkZmI1YWt6TXpNczR3eC9heTF0MG5TMnJQR2p2SVo1NzFLcWRzRDMyOTJjL2RjRXd3R3UwdWF1MDhnbis5dFNmOFJKM2RNMGlPUzNnb0dndzlKdW53L3ZtWUFPS0RTczdLK2tYU2dad1lDQUFBQXJXcjE2Tkdocm9tSlBSU01tUjNiSzB2NjVlU1VlNTBKNk13b1ZBQ2dsWXdZTWVKMG44L1gxTktLQXlPUnlKaUdUaGhqQ2hZdlhyeG16OHVZNjdwWEdtTVdKQ1VsZlRodzRNQ1RqVEZuU0RwdnI4dHFudlZ6WTh5d3ZlK1prSkN3U05MbVBmZS9VZEt5dkx5OGR5VnBlMVdWUHpXWVVEczJJeU1qdE9jYVI1SmMxNTFRV1ZuNWtTU0ZRcUV2clAxL24rNk9SQ0xickxVTi9uNWlyWlV4UnBJdUNJZkQ1emZ5dGVibTV1YityS0Z6QUFBQUFBQjBacUhrNUZHVmpuM1R5aGNLSlFjblNHS2ZLc0JERkNvQTBFcDhQbCtXSkY4VFF5N2U4ODgrckxVM1NwcFo4em8vUC8rVHpNek1pWkxlU1VsSk9TMHZMMi9xOE9IRFgzSWNwL1o5M0hHY3JwS1dTUHFEdGZhbHV2ZUxScU5seTVZdDJ5aEplL1pJK1lXazg0NDU1aGovNHNXTDNTZTI3Zno5YllmNkR3czZqbHhKcWFtcFpaTGt1dTZ2alRGeUhLZThvS0NnTkJLSkRKYzB5RnA3WlozYko2djZEM1FOTG1GbXJXMzBHMkNNbWFROU0yc0FBQUFBQUFDQXRveENCUUJha2JWMmFrVkZ4ZlM5ajRkQ29aM1cybWtWRlJXUDFEMmVtSmpvczladWEraGUrZm41SDRURDRmNTVlWG5ySmNubjgzMW1qRG04Z2FGM080NXpkOTBEd1dCd2dhU2EyVEJQU1BvOE56ZjMzY3pNekp2RDRmQU53eE1DVDZjNHpzTXhxWXVSckxYMkxFbHlYWGVENDlTYlpIT0p0Yll3UHovL2Yrc2VOTWI4S3pjMzk5R212eHY3aWtRaTU0amZpd0FBQUFBQUFOQU84RU1zQUdoZGxRVUZCYVY3SDR4RUlqTEdOSFRPSDRsRUdyMVpUWmtpU2RGbzlPaGdNRmc3QTZheXNySnJJQkJZWmEyZDZqak9jM1d2Mjc1OWUrV2U1MDZROUZOcjdlaUJBd2NtR0dOdU44WjhmRUhYbEZ5Zk1aVldTalNTbTVlWDk1RWtEUmt5NURDL3YvYTNDcCtxWjlTOElxbDIyb20xZHBZeFptbnp2aDMxV1d2L1pveHBhbGswQURnZ2F2YUtzc2FFVk9WZW1KYVZOZC9yVEFBQUFBQ0E5b1ZDQlFEYXNNek16QXhqekw5cVhsdHJaenVPTTg5YSs2d2t1YTViTzlidjl6dVNaSXk1em5YZEMrcmVKeVVsUlpGSTVNK3U2eWJ0bVhIeWNkZXVYUjFKWmNhWWV5U2x4Y3NTaVVUR1dXc1BjeHpuMVpwajRYRDRQRW5mV211SGhNUGhJUzM0RWl1c3RRcUh3eVB6OHZLK2FNSDFBQUFBQUFBQXdFRkJvWUkyWS9qdzRWMThQbCtQdXNlc3RYMnN0VDVqakdPdDdSME9oL3ZXUFY5UlViRzVvVS8vQTIyRk1XWllPQnorWlNPbmgreDl6blhkZXJNMXFxcXFkaVFrSkx3c1NkYmFhNDB4cWNhWWxhN3JQdG5RRFp2YXJ5UVdpeTBQQkFKclhOZjlXeXdXSy9mNy9RdXN0VE55YzNQWFRFczQ0YW5ydTNmckhYQWM0MG9LaDhPbGUrNTNlcDFiakplMHE3S3lzdlloeHBoenJMVVRtdmdXeUJqVFJWS1Z0YmF5aVRIZlM2SlFBUUFBQUFBQVFKdEZvWUkydzNHY0VjYVlUK29lTThiVS9mVnJlMStUa0pBd1d0SS9XajhkMERMVzJ2TWxuZFBJNlhNa2phdDdZSy85U3ZUVlYxOXRrZlNBSklYRDRYTWthZkhpeFdza3ZacVptWmtoS1NOZUJtT016Y3ZMcS92L1NYRTRISDVTMG81WUxQYW9KQTBOK0xLU0hPZFVhMHlTa1Z4SlYrM0o4MzNOUlJVVkZYY2xKQ1NjR0FnRVBodytmUGlJcFV1WDdzck56YjJrcVdjUEdUSWtlYzkrTWRQejh2THVqSmNWQUFBQUFBQUFhS3NvVk5CbTVPZm4venN6TS9QL0hNZnAzNXp4MXRyQ3ZMeTgvNDAvRXZEVTFMeTh2SDAyYTQ5RUlsYlNJM2w1ZVEvc2Rjb2ZpVVNxbW5OangzRXVrelRWV2x2UjJCaGpUTTM3Zk8zN2ZTUVNPVWJTelpJbUxsMjZkSmNrbmQwMVpiblBtUEpLS2NHUnl2UHk4dDZTcXZkUUNZVkNrcXJMbldPT09lWjgxM1h6ZlQ3Zm5aTHVxL3VzY0RoOGt6SG1wenQyN0xoazVjcVZqV1lDQUFCQXg3S2x0UFNMMUpTRVU1MlkzMnpldGF2UTZ6d0FBQUN0aFVJRmJVbFUwc3VTSHFsWnRxanVEQlhwL3kxbnRPZjRHNUthOVlObm9LT3kxbGJrNWVXRkdqc2ZpVVFla0hSdnpldWhRNGVtV212ZmtyUlowckdSU09RL3JMWEZrdDdjY3ovakdGUGUyUDBXTDE3OGRUZ2Nma1BTWmRxclVESEduQzdwYU1vVUFBQ0F6bVZvVGs2cHBLKzh6Z0VBQU5EYUtGVFFwaGhqL2lMcFRtTk0xOGIyZ2pER3lGcTdLeGFMWlIzY2RFRGJZNHhKaUVRaTJ4bzdiNjBOMVMwbVE2RlFMMnZ0UUd2dE9ra2pyYlZmRzJNVzNmYjk1by92NjVFYUNqaU9xWFRkdzJyMlVKRTB2WUZuL2tQU1ZVT0hEazNPc3ljdEFBQWdBRWxFUVZUZHN5Ulp6Yk9HU2xyVVNKVGJJNUhJbElaT1ZGWldIcjVzMmJLTjhiOWFBQUFBQUFBQXdEc1VLbWhUckxYcmpUR2ZTanFqcVhIR21HWFJhSlNwNUdnUEhneUh3L2MyY3U3dWNEamNZTW13SDZwYzEyMXNqeFlaWXk2VDlLdWExNHNYTDE2Um1ablpQVDgvdjdhRUdUSmtTTERFU1hMK3VHMTdyOVdWMGV1S1k3R3RrbW8ydlYrdnZXYWlTQXBJa3JVMldITmcrUERodzR3eEdaSmViU1RLUjVMKzJ0Q0poSVNFblkxL2VRQUFBQUFBQUVEYlFLR0NOaVUvUDM5bk9CeitSTkxwa295MXRuYlpyNW9aSzdiNkYva0ZCUVdiUFFzS05OODhhMjMyM2dlTk1TOVphK2RiYSt1VkRFNzFydlF2eHJ2cDRNR0RENVdxLzM5d0hLZlJKYnFzdGRHOUQ5VXRVNDQ1NXBnZTF0cWoxcGFXZnJCK3Q3TXpGQXJkNTdydW0vbjUrZlgyVUxIV25oYUpSSTV5WFhlbnRYYXlNV1pEUVVGQjdhd1NuODkzd1o3bi9XcklrQ0hUQ2dvS0t2ZDZibTV1YnU3TWVGOFhBQUFBMnAvVm8wZUh1aVltOWxBd1puWnNyeXpwbDVQVDZKOVBBUUQ3cDgrOGVUbVMrbmlkQTBBMUNoVzBOVEZyN1plTzQreTAxblp0YUlBeHBzeGF1MGpzbjRLMjcrK1M1dFNVRTNWRklwR1hqREc1ZVhsNUwrOTF5Z21Id3hkWWE3L2IreHBqak05YWF5S1J5RzlVUGV0a3JqRW1hSzNOYVN4QW5VM3BKVW1abVpubkdHTXVNTWIwbHpUUVdudW9wTEpnTURqVTcvZWZMYW1ydGZhZEJ1NlRLbW15NHppeTFtNjExbDRteVVyVis3Skl1bDdTTW1OTS8xQW9ORVBTTlUxL2F3QUFBTkJSaEpLVFIxVTY5azByWHlpVUhKd2dxZEUvbndJQUFMUm5GQ3BvYzF6WC9jSVk4NzJrQmdzVlNUdXN0Zjg4bUptQWxzak56VzF5NmJwR3VIbDVlYWZ1ZmZEb280L3VMbW1BTVdhd3RmWS9qREdQcUhvV1Y1T2Iwb2ZENFFlTk1YZlh2RGJHaEl3eGgxbHJQekhHekl6RllubExsaXo1ZXZqdzRZZGFhNmRKK3R1U0pVdnk5Z25sdW5OOFB0L2RzVmdzSVQ4Ly96dEpzWnB6d1dEd0VXTk1xdXU2Wnh0akJobGpYb2xFSXQyTk1UZVhsWld4bkJjQUFBQUFBQUE2QkFvVnREbExseTVkR3c2SGx4cGpCbHByYTVmNmtxbzNwSGRkZDFsK2Z2NjNIa1lFRHJwQUlERE1XaHVTOUhkcjdhUzh2THh2STVISUEzdVBDNGZEYVpMdU1NYVV1cTVyalRHWFNDcXFPWitYbC9lV3BIb3pab1lPSFpvYTh2dm5kM2VjeERGZGdsUGZIVDA2dFBjeURZN2p1SXNYTHk3ZSszbVJTT1FHVmM5R2VUOC9QLzhUU1o5a1ptYkdITWQ1emxvN0lTRWg0ZDk3aHA0VURvY2ZNc2E0MWxwWGtxdnF2VmdDa29LU2l2THk4bWI4Z0c4UkFEVEpGOVVxK2UzTmpyVytLc2Y1MHVzOEFBQUFBSUQyaDBJRmJkVnJrczV0NklReEp1NytFa0JIazV1YnV6QWNEaCtYbDVmM1JWUGpTa3BLdHZiczJmTTBTV1pQZWZHdHBJZWF1aVlXaTVuaG9XREYxQjZIVnZtTXlUSXhOWGVaQmtmU0xkYmFsWldWbFZmV0hNelB6Mzl0eElnUkgvbDh2c3VNTVdkWWF3dU5NVWRiYTBkYWF3T21abU9rT2x6WHZYdnZZd0J3SVBYSnppNlJOTnZySEFBQUFNRCtLQjR6SmtOQjMza3k4cXNpOW5hZitmTUx2YzRFZEdiNy9GQUxhQXNHRGh5WWtKS1NVaVNwZDgweFk0eXN0U1U3ZCs0OFl1WEtsUlVleGdNNm5MVm5qUjNsTTg1NzFwaVFpV25DbmszdjRob3hZc1JQcmJVbFM1Y3VYYkdmai9TcCt2Y2d1K2NmZHordkJ3QUFRQnRSUEg3OGFEbjJ6ZjM5c3lRQUlEN2VZNEcyeGZFNkFOQ1FQWVhKbkFZK3lQNFh5aFNnN1ZpeVpNbS9XbENtU05WN3NFVDMvSnN5QlFBQUFBQUFBRzBlUzM2aHpZckZZbi8wKy8xWFNrcVVKR3R0aGJWMmxzZXhBQUFBMEVKcEE0WWRFUXo0QjNpZEE2aW9xRmhkdkhwNVVmeVJRUHZCZXl6YUN0NWpBWFJrRkNwb3MzdyszM2ZXMm0rTU1TTWt5VnE3S2hxTnJ2STZGd0FBYUgvcUxtMm9LdmZDdEt5cytWNW42bXd5TWpJekZMQi9sTEdEdmM0Q0pJU0Nhekl5TWljV0Z1YXpEajA2aE1NSERrOFArTTNydk1laUxlQTlGa0JIUnFHQ05tdnIxcTA3dTNmdi9yL1cydUY3RG4xZFZWVzF6ZE5RQUFBQWFKbVFNbVEwMk1nY2xwU1lLSi9mNTNVaWRFS3hhRXhsNWVWeXJRMHBwQXhKL0xBUEhVSkFTdWM5Rmw3alBSWkFaMENoZ2phcnNMQ3d2SHYzN2d1Tk1aZGFhMzJTUGxteFlzVk9yM01CQUFDZzVaSVNFelg1cHVzMTVLaEJYa2RCSjFTd2ZJVm1QUC9mMnJaamg5ZFJnRmJCZXl5OHhIc3NnTTZBUWdWdFdsVlZWWDR3R054a2pFbHlYWGVoMTNrQUFBRHd3L2o4UGcwNWFwQkdIVGZTNnlqb3BBS0JnTmNSZ0ZiRGV5eTh4bnNzZ0k2T1FnVnQyckpseTVhSHcrRVZrcnJsNStjdjhqb1BBQUFBQUtDK1B2UG01VWpxNDNVT0FBQ0ExdFlwQzVXZVBZY2srdzUxZXdSY1gwK2ZFK2ppZFI0MGJYZWxtK3M0SnBneE9ITzAxMWtRWDlTMXUzM0dsdXphWExGcDB5YVdhQVBTQmd3N0loandEL0E2QjlxdmlvcUsxY1dybHhkNW5RTUFBQUFBZ002dVV4VXF2WHNQNzVMWVhmY1ltYk5rVEVpT0RWbGpPOVgzb0QycWNHWGtXc25vUXEreklMNkFvNmlNVTU3Y00xU1IzR1BFaDd1Y3F2dExDZ3BLdmM0RmVPSHdnY1BUQTM3enVvd2Q3SFVXdEY4Sm9lQ2FqSXpNaVlXRitXenFDUUFBQUFDQWh6cE5tVkQ5UXkzbjk1SWRMMk1jbjgrbmhJU2dmRDZmMTlHQURpVVdjMVZaVWFGb0xDWXJlMVFYTnpBME5IRFlwTzlXTGx2bGRUWTBMbjF1OW1kaW1ZWURMaUNseTJpd2tUa3NNVEZSZmorLzU2RDVZdEdZeXNyTDVWb2JVa2daa2loVUFBQUFnRTRtWm1MbFB2bStNMVlKTVJNcjl6b1AwTmwxaWtJbExlMllKSDhnK3FxUmZoRUlCUFdMMFQvVHNjZUVsWDU0bWxKU1VyeU9CM1FvcGJ0MmFlMjY5Y3JOVzZJUC8vNnhVMWxaZGJyUDcvOUQ3OTdEeDIzY3VIU1gxL2tBTHlRbEp1cUc2NjVXNXZCaFhrZEJPMUt3ZklWbVBQL2YyclpqaDlkUkFBQm9VdkdZTVJrSytzNlRrVjhWc2JmN3pKL1Bod0FBNEFEWjh3SEk0N3pPQWFCYXB5aFVBaW14M3hpcmt4TkNDWHI0L3J0MDJpa25xMnZYRkJsanZJNEdkRWpXV3AzNy80M1hHYWVkb3R2dXZsOWxaZVUvRFIyaXU3UlI5M3FkRGZDQ3orL1RVWU4rckZISGpmUTZDdHFaUUNEZ2RRUUFBT0x6K3pNa084WEtoSXpmLzdtWVZRa0FBRG9veCtzQXJTMDlQVDNSTWZZL2pESE9LVDgvU1dOUFAxWGR1bldsVEFGYWtURkdYVk5TOUl2UlA5T1kwMzRoWTR6ak9NNGw2ZW5waVY1bkF3QUFBQUFBQUlDVzZQQXpWR3dvOVZBWkUvTDcvVHA2MkJCMTZkTEY2MGhBcHhFS2haUTUvR2hsTGZoSUZaV1ZnVUFncFpla0lxOXpZVjlyeDQ1Tjl3V2NpU3pUQUtDak9qeVV2R2hMYWVrZ1NVb3RLOXZ0ZFI0QUFBQUFRUHZUNFFzVjQzTlRaVTBvR0F3cVBZMzlsb0dEcmM5aHZaV1lHRkpGUldVd2x1RHZJUXFWdHNtdmRFa3Mwd0Nnd3pKejVzUWtzU0VOQUFBQTJwWDE0OGFOZEFKbW1wVVNiSldkbkphVjlZWFhtWURPck1NWEt2NllrMlFEOHZ0OERodlFBeDVJU1VsUndCK1FqSHlPOWZFL0lRQUFBQUFBUURNWngwbTIxZzZ6eG9TTVk1Szl6Z04wZGgxK0R4VUFBQUFBQUFBQUFJQWZxc1BQVUFFQUFBQ0t6anl6ZThCbmp6ZkdjVXhaNVJlSGZmamg5MTVuQWdBQUFBQzBMOHhRQVFBQVFJZm5jOXhCUnVhUFZwcmwrdjBSci9NQUFBQUFBTm9mQ2hVQUFBQUFBQUFBQUlBNEtGUUFBS2hqK1BEaFhUSXpNMDhVeTJJQ0FBQUFBQUNnRG41WUJBQkFIVDZmcjRjeDVwTndPTHpLZGQyWEhjZjVxN1YyZlg1Ky9rNUpNYS96QVFBQXREVXhFeXYzeWZlZHNVcUltVmk1MTNrQUFBQmFDNFVLQUFBTk1NWU04UGw4MDZ5MTl4aGpGa2Npa1VXdTYrWkwraVEvUDcvUTYzd0FBQUJ0UmZyYzdNOGtIZWQxRGdBQWdOWkdvUUlBUUNPc3RUTEdKRXY2dWJYMlo0N2o3TFRXZmg4T2g1Y2FZMTdkc1dQSGh5dFhycXp3T2ljQUFBQUFBQUJhSDRVS0FFQW1xZ29GRE1zME5NQmFXL05MWTYzdEtxbXJNV2FncEhOVFVsSTJoc1BoMmJGWTdOWEt5c3FpOHZMeVhZV0ZoWHovQUFBQUFBQUFPaUFLRlFBSGhYV3RFdngyWUdabXB0ZFIwSUF6aTRzbDZmWTlMME9abVptalBZempLV05NN3pxL3JqMWVwMWlwL2ZXZXNUZjYvZjVmKy8zKzVZbUppVjkyNjladGthUlBsaXhaa25ld01nTUFBQUFBT3Fob3RGQkIzNU5HMXE5b2pPV25BWTlScUFBNEtJeWtVTUM1eEhHY0k3M09BalRGV3V1clc2VFVhS2hjcVZPc2hDU0ZKV1g2Zkw0TEpIMmZtWm01b2lwbVA5OFZ0ZnZlREFBQW9BTlpQMjdjU0NkZ3Bsa3B3VmJaeVdsWldWOTRuUWtBT29vKzgrY1hTbnJLNnh3QXFsR29BRGhvSEdNQzF0cVExem1BcGhoam5QMjlaczllS3pVdmZaS1NqREhkakhVVERtZzRBQUNBTnNnNFRySzFkcGcxSm1RY2sreDFIZ0FBZ05aQ29RTGdvTENTZGxmRy9wQVVjRlo2blFWb3lwNWx2TjdhKzNqZEpiLzJHaTlKNWRiYXJ5VjlhYTFkRkl2RlBsbTZkR2x1eHNEaG94UXdsN1JxWUFBQUFBQUFBQndVRkNvQURncmpHRlhHek1wdnZzclA4VG9MOXJWaDNMaWpGVERUV2FaQkNvZkRmV3RtbThRcFVXU3RMYkhXL3NWYU95c2FqYTZxcXFyYXRtTEZpcDBITFN5QVprdWZtLzJacEQ1ZTV3QUFBQUFBdEY4VUtnQUFSWDIyaTg4YWxtbG9RSjN5eEJwanlpVHRjRjEzbVRIbXhaMDdkODVkdVhKbGhiY0pBUUFBQUFBZFZmSDQ4YVBsMkRldE1TRVQwNFErOCtieFFWWEFReFFxQUFBMHdoZ2phMjJwcE1YR21IOWJhM05qc2RqblM1Y3VYZTExTmdBQUFBQUFBQnhjRkNvQUFEVEFXbHNvNlkxWUxKWVZqVVlMQ3dvS05rdXE4am9YQUFBQUFBQUF2RUdoQWdCQUhSVVZGWnNURWhKRzUrWGwvYThvVUlBT1k4M1lzUVA4QWQrTnh0aEF0TXErY0VSVzFwZGVad0lBQUFBQXRDK08xd0VBQUdoTENnb0tTdlB5OHY0aHloU2dRM0g4Nm1sa0oxcVppM3pTNFY3blFldWJQWHUyN3Jubm5pYkh2UGZlZTdyKyt1dC84TE4yNzk2dFRaczIvYUI3Yk4yNlZZV0ZoVDg0UzFQV3IxK3YyMjY3VFN0V3JHand2TFZXWDM3NVpkeXY1ZE5QUDlYU3BVdGJJeUlBMU5xd1lZTTJidHpZcXM5NDdiWFhOSFBtekNZekZCUVVOSG1QalJzMzZxT1BQbEpwYWVtQmpnY0FhSU9Zb1FJQUFBQ2d3eWtwS1ZGUlVWR1RZelp2M3F4VnExYkZ2ZGR2Zi90YmJkKytYWTgvL25pRDUrZk9uYXRubm5sR0N4WXNVTmV1WGZjN2EwVkZoUzY0NEFKMTdkcFZiNy85dHZ6KzV2MDF6WFZkYmRteVJSczJiTkNhTld0VVZGU2tvcUlpM1hERERVcFBUOTluL002ZE8vWHh4eDlyd29RSkRkNnZzckpTbDExMm1XNjk5VlpkZE5GRmpUNzNpU2VlVUVaR2hxWlBuOTdvbUczYnRqVmEzTVNUbXBxcUgvLzR4eTI2RmtESDhjQUREOGp2OXpkWmVPeHQ5KzdkS2lrcDBicDE2MVJZV0tpaW9pTDE3TmxUVjExMVZZUGpseXhab3MyYk56ZDZ2OW16Wit1ZGQ5N1JQLzd4ajBiSDVPZm42KzY3NzlhZi8veG5EUm8wcU5sWkFRRHRFNFVLQUFBQUFEUmgyN1p0MnJadFcrM3IwdEpTTFZxMHFQYjErKysvcjBHREJtbng0c1g3WEh2Y2NjZXBTNWN1VGQ0L0lTRkJ2L3JWci9Uc3M4L3FqVGZlME9XWFg5N2srS0tpSWwxenpUWGF2SG16WE5ldGR5NFlET3JFRTA5VWVucTZWcTllclg3OStqWG5TenpnQ2dvS2RPT05ON2JvMmxOT09VVlBQUEhFQVU0RW9LMWJ1SENoWG5ycEpUMzk5Tk02OU5CRDl6ay9jK1pNRlJVVjZUZS8rWTNTMHRMcW5YdjAwVWVWbFpXbFhidDI3WE5kMzc1OWRlV1ZWMnJuenAycXFxcHE4TjRIdzhVWFgveURaaUwrNUNjL2FiVFlCd0FjUEJRcUFBQUFBRHFGOWV2WGErZk9uYld2TjIvZXJHZzB1czlNaWgvOTZFZEtURXhzOUQ3cjFxM1RsQ2xUbEpDUUlHTk03ZkY3NzcyMzl0ZldXbFZVVk9qdHQ5L1d3SUVEbForZjMrVFNOWWNlZXFpNmQrK3VYYnQyYWNHQ0JZMk9TMDFOVlNRUzBlREJnOVc5ZTNlRlFpSE5uajFiTjkxMGs4NDQ0d3oxN3QxYnhoZ1ZGUlZwNHNTSnV1eXl5elJwMHFRbXZ5OU5LU2twVVZWVi9WVXdvOUdveXN2THRYNzkrbnJIL1g2L2V2WHFWZS9ZekprekZZbEVtdjI4aXkrK3VNVlo0YUZvdEZCQjM1TkcxcTlvckhYWHJrT0g0N3F1WG5qaEJiM3l5aXM2NnFpalZGWlcxdUM0b1VPSEtpc3JTK2VkZDU0dXVlUVNYWEhGRlFxRlFwS2tvNDgrV3BzM2IxYnYzcjIxZVBGaWxaZVg2N0hISGxONmVycVNrcElrVmMrdVc3SmtpV2JPbktrZi9laEhMY3BhWGw2dUxWdTIxRHUyZGV0V1NkWHZseWtwS2ZYT2RlL2V2ZmIzazdLeU12WHMyVlBqeDQ5djBiTmJtaGtBY0dCUnFBQUFBQURvRUw3KyttdGRlZVdWa3FwLzZCK0x4ZlNUbi94RVV2V3NoL0x5Y24zODhjZjdYTGYzOGxZdnYveXl3dUZ3M09lOS9QTExHakprU0lQbkNnb0tkTWtsbDlTK25qVnJWb1BQM3RzZi8vakhKczlISWhHOTlOSkxldWFaWnlSVmwwU3paODlXLy83OWRkaGhoOVdPNjl1M3I2NjY2aXE5K09LTDJySmxTNVA3eVh6OTlkY3FLaXBTTkJxdGZiMWd3UUwxN3QxYmp6NzZxTDc5OXR0OXJsbTNicDNPT3V1c2VzZlMwOVAxbDcvOHBkNnhRQ0NnaElTRXByL29PdW9XVkdnLytzeWZYeWpwS2E5em9QMVp1M2F0cGs2ZHF2ejhmRjE4OGNXNjhjWWJGUWdFR2h4Nzhza25hK1RJa1hybGxWZjA2cXV2YXU3Y3VicjU1cHMxWnN3WW5Ybm1tVHJ6ekRNbFNWT25UdFdxVmF0MDVKRkgxcnYrdXV1dTA3WFhYcXZMTDc5Y3YvLzk3elY0OE9BR254T05Sdlgzdi85ZGtyUjY5V3BGbzlIYW9ydXlzbElQUFBCQWc5ZmRmUFBOK3h4NytPR0hOVzdjdU5yWDZlbnBqUzQvQmdCb0h5aFVBQUFBQUhRSXJ1dXF2THhjeno3N3JMS3pzL1hWVjEvcHpqdnYxSnc1YzFSZVhxNDc3cmhETjkxMFUrMzQyYk5uYThHQ0JYcmxsVmZxM2FkbWxzV2lSWXZrdXE2MmJ0MnEwdEpTZmY3NTU1S2tidDI2U2FyK1FXQXdHR3d3eTlxMWErdTl2dmZlZXpWbHlwUkdzOWVzd2YvSUk0OG9Nek96MFhHTlBhOGhWMTk5dFlMQm9HYk1tQ0hIY1hUZWVlYzFPRzcrL1BsNjY2MjM2cjMrOE1NUGRjb3BwK2lPTys3WVo2UGxSeDU1UkwxNzk2NHRyMnJVZkZLOHJwdHZ2cm5aZThKSTBxNWR1NVNSa2RIczhRRGFyM2ZmZlZkUFBmV1VFaE1UTldQR0RKMTQ0b21OanYzeXl5K1ZsWldsQlFzVzZEZS8rWTFlZSswMVRaMDZWZmZjYzQ5NjkrN2RyQkk4TFMxTnI3enlpcTY2NmlwZGUrMjFldlhWVnhzY1YxNWVycWxUcDBxU1lyR1lYTmV0ZlQxanhvemFRcnRHYm02dVhuLzlkZDEyMjIwNi9QREQ2NTFqVHhVQTZIZ29WQTZpNHVKaVZWWldxbS9mdmkyNmZ0T21UZkw3L1Rya2tFUDJPZWU2cmdvTEM5Vy9mLzhmR3ZNSCtlYWJiOVMvZi8vOStrdlQzb3FMaTlXN2QyODVqdFBvbUkwYk42cDM3OTV4NzVXZm42LzA5SFQxNk5Gam4zT0xGaTNTaUJFam12MlgwbDI3ZHFtcXFxckI3NzlVL1lldTh2SnlkZTNhdGNuc0I4T0dEUnNVQ29VYXpRcnNJNnExQ29obEdqcVIwdEpTUmFQUkp0OG5tdnRldTJyVkt2bDh2Z1ovQUZaWVdLaEFJTERQWHk0Qm9EV05IRGxTK2ZuNUtpd3MxUEhISDYrRkN4ZHE0OGFOKy95WnNGdTNibkljUjBjY2NVU0Q5NWswYVZLOVBVcHFsczU2NDQwM0pFbDMzWFZYc3pOMTY5YXR0b2hwU00zNzhTR0hIQkwzdlhmVHBrMWF1SENoSkduNzl1MlNwRTgvL1ZTYk5tMlNKQjEvL1BHMSt3dGNkdGxsMnIxN3R3WU9ITmpvL1c2NTVSYmRjc3N0cXFpbzBJa25ucWhiYnJtbHlVM3BFeE1UbFpxYXFwTk9PcW5KbkZMMTdKLzkyY2RseG93WnpSNExvSDNic1dPSFJvd1lvWWNlZW1pZjkrZnk4bktkZSs2NVdyaHdvY2FPSGF2dnYvOWUzYnAxMHltbm5LS01qQXdkZGRSUm1qVnJsdjcxcjM4cEhBNXI0Y0tGdGUrQmE5YXMwZGF0Vy9YZWUrOUpVdTExa3RTelowODkvL3p6ZXZMSkordk42cXNyT1RsWm4zMzJtU1RwMldlZmpic3AvZTdkdXlWSjRYQzRXUVhLaWhVcldyU1hTcTlldlpwVkhBRUFXaGVGeWtHeWMrZE8vZktYdjlTSUVTUDAzSFBQN2ZmMXJ1dnF1dXV1VTFKU2tsNTg4Y1Y5UHYwMVo4NGNQZkhFRS9yZDczNVh1NnhCVThyS3lyUm16UnF0V3JWS3ExZXYxc1VYWDl6Z0Q5VTJiZHFrNzc3N1RtdlhybFZKU1ltdXVPS0tSdSs1YWRNbVhYVFJSVHJyckxOcVA3Mnh2N1p0MjZZTEw3eFFKNTU0b2g1NjZLRUdpNW4zMzM5ZjA2Wk4wMzMzM2RmazJxT3hXRXlUSjAvV3NjY2VxOGNlZTZ6ZXVkemNYRjE3N2JVNjg4d3o5ZEJERDhYTlZWcGFxblBPT1VmRGh3L1g5T25UR3h6ejYxLy9XanQyN05DNzc3NzcvN04zNTJGUmxlMGZ3TC9QbVJrWUVSQlFUTnhTYzBWRlp0Q3ljc0VsdDF6U3pEYk4xL1F0Uzh1dFROTXl5NnpNTE10RXM5TE1uN21VTGU1cGlsdHB5aUlnYnFTWXFDa295aUl3Mi9QN0EyZGVocGxoTVhFUXZwL3I2cEk1NnoyakhjNmMrM251dTlqakFmbGZ3TDI5dlIzS0wyUm5aMlB5NU1ubzA2ZVBiY3B5YVgzeXlTZUlqbzdHcGsyYi9sVnlpeXFQdXBzM3A0QmxHaXFWOGVQSEl5TWpBeEVSRVU0YmMvNzExMThZT25Rbyt2YnRXMlNaR0FENC9QUFBFUjhmajYxYnQ5b2xsTE95c2pCOCtIRFVyRmtUMzN6emphMSt0VE9IRGgzQ3BVdVhISllyaW9KZXZYb0JBRjU2NlNYNCtQaGc5dXpaRHRzbEp5YzdKSFJPbkRpQmMrZk9GUmw3WVMxYnRuU28vMDlFbGRmR2pSc2hwY1M3Nzc2TGpJd00yejJsdFVIOWdnVUwwS1JKRTZmN3BxYW1ZdFdxVmZEMTliVXRNNXZOT0hUb2tOUHRyWDFjQ3ZkektTZ2tKQVJWcWxUQjJiTm5NWGZ1WEFENXZWb0E0TWNmZjdSZGcyZk5tb1dyVjYvYXlwRlpFMEZGSGJ1czNIZmZmV2pidG0ySnQ5ZnI5YngvSmFva2hnOGZqdUhEaDBNSWdkemNYTVRIeHlNcUtncUhEaDFDZkh3OFRDWVQ2dGV2ais3ZHU2TlRwMDdRNi9WUXFWUzIvVFVhRGJwMDZRSUFXTDE2TldKaVlnRGtsK1dTVXRxdWs0MGFOVUtMRmkyZzFXcmg3KytQMnJWcnUveGVmenRzMnJRSksxYXNLUFYrSFRwMFlFS2xrcnFTbFhVb3dNZXp1MkpXaTh2WjJSd0FTZVJtdkZPOVRYeDhmREJnd0FDc1hyMGFDUWtKYU5XcVZhbjJWeFFGVTZkT3hlalJvL0hMTDc5Z3lKQWh0blhuenAzRFo1OTlobTdkdWhVNVJmYnJyNy9HcWxXcmtKR1JZZGRZMHRmWEZ5MWF0SUNpS0ZpMmJCbXVYYnVHakl3TVpHWm13bXcyMjdaVHE5WG8xS21UeTlGdFc3WnNnWlFTUFhyMEtOVjdLOGpQenc4dnZQQUM1c3laQXlEL3kyREJoM01wS1NtWU8zY3VHalpzYUx0eGNpVTJOaGJYcmwxenVwMWVyMGZIamgyeGNlTkd0R3JWeXU3emRHYkJnZ1ZJVDA5SFdGZ1lmdi85ZDd0MXRXdlhSbEpTRWhJVEV6Rm8wQ0JiS1lpQzdybm5IcnVSaGxsWldkaXhZNGZUODFhdFdoVnF0UnJ6NXMzRGd3OCtXT3dzazZpb0tOdElIQ0QvUy9XZVBYc1FFaEppcS92cXpFTVBQZVQybVRSRTVEN2p4bzNENk5Hak1YcjBhQ3hac3NUdVdtTTBHakY5K25Sb05CbzgvdmpqUlI0bk56Y1hCdzRjUUo4K2ZSeXVLZDdlM2hnNWNpVG16NStQbVRObk9pUzNDL3IyMjIreGQrOWVoK1VhamNhV1VERWFqUTZOa1FFZ0lpSUNTNWN1eGRkZmYyMzMrM1h0MnJVbFRuSmJ6WjQ5R3oxNzlpelZQa1IwNXpoejVnem16NTl2OS9yYXRXdVlPSEdpYlZtSERoMHdhTkFnQVA4ci9lWHA2UW1OUm1PN243TW1WS3kxOVYzcDNyMDdybHk1WWp0T1hsNWVzUTNpQzhaWG1MWEJ2VTZudzc1OSt3RGs5MmFaTjI4ZTVzeVpZNXN4RWhzYmkySERobUhnd0lGNDlkVlhTOVhEeEVwS2lTdFhydUNkZDk3QndZTUg3ZGJsNXViaTdObXpkZ081MnJWcjUxQUdCOGhQaHQvTVBlZWpqejVxOS9kQzVkdUZ2bjNEb2NqdnBCQmFZY2JBb0EwYkl0MGRFNVZ2VjY1Y3dkNjllNUdRa0lDRWhBUWtKU1hCYkRhamV2WHFDQXNMdzJ1dnZZYjI3ZHZiWnRzVlo4R0NCUUR5KzUvMDdOa1RRVUZCZGttTEYxOThFWC85OVJmZWYvLzltMDVLWEwxNkZhZFBuOGJZc1dQdGxsdWZtNHdZTWNLdUQxUkVSQVJDUWtJY2p2UGNjOC9aOWRpeU9uUG1ESjU3N2psTW1EREJkdjliME0xY3k2bGlhQmtabVFYZ2lMdmpJS0o4VEtqY1F0YjZuNjVZeXdXTUhEbXl5RkZYR3pkdWhKK2ZINlpPbllyZHUzYzdIR1ArL1BsMlg3Uk1KaE5NSmhQMjdObUREaDA2MkczL3hSZGZvR1hMbGdEeWIxZ1VSY0ViYjd5Qm1qVnI0cTY3N2tMTm1qVnRzMTFXcjE2TitQaDREQnMyRE5XcVZVTkFRQUNxVjYrT0dqVnFJREF3RUFFQkFSQkNJQzR1RGkrODhJSkQzTmFIWEVYVmhpN3NoeDkrUUsxYXRYRHQyalVjTzNZTUFOQ2dRUU8wYTljTysvZnZ4NDRkTytEajQyUGJQaUlpQWthakVVOC8vVFFTRWhJQUFBRUJBVTVIQm03ZHVoV2VucDRPbjRuVm0yKytpVkdqUnNIYjI3dklHTGR1M1lxMWE5Y2lJQ0RBVnQ2aG9DNWR1bURuenAzdzh2TENuajE3Yk9VWENoby9mcnpkRGRIT25UdGhNcG5RdG0xYmZQLzk5dzdiMzNQUFBZaUtpc0txVmF1Y2xpdnIyYk9uN1hOWnVuUXA5dS9mNzNCekZSY1hoN2k0T0lkOXJmOWV3c1BEZVVOR1ZNbElLZkhubjMvYVhnOGFOQWlyVnEzQyt2WHI3WnAyYnQrK0hTZE9uTUR3NGNOeCtmSmxYTDU4R1dxMUdtRmhZUTdIM0wxN04zSnpjOUc5ZTNlbjV4dzJiQmoyNzkrUDJyVnJ3MlF5RmZuN3IwdVhMbmozM1hkdHIzLzY2U2Q4L1BISFJiNm4xYXRYNDhzdnY4UVRUenpoZExDQ3Y3OC9mdm5sbHlLUEFlUS9GSDNtbVdlSzNZNkk3bXdGa3lJQWNQbnlaU2lLWXJlczRMMW5jUllzV0ZCa0UzV0R3WUR1M2J2anZmZmVzMXYrN0xQUG9uLy8vbmJMRGg4K2pCa3pabURtekpsbzA2YU4zYm9EQnc0NEhNUEtlbzJMaTR2RHhZc1hNWGp3WUlTR2h1S0REejdBakJremNPellzU0pMMnhSa1RRNXQzTGdSMzN6ekRjTER3ekZ5NUVnMGFOQUEzMzc3TFdiTW1BRi9mMys3ZmJLenN6RnQyalFFQmdiYUxiZk9uQmt4WWtTcFN4Ni8vdnJyYkU1UFZNRmxaMmZqblhmZXdkMTMzNDJhTld2YWtoS1hMMS9HcjcvK2lsOS8vYlhZWTN6eXlTY09wUWQzNzk2TnExZXZJakF3RUlzWEw4YkFnUU5SczJaTmZQREJCNWd5WlFxZWYvNTVUSmd3QVU4KytXU0o0alNaVE1qTnpjWHp6eitQNk9ob3JGMjdGdSsvL3o1bXpacUZSbzBhT1MyUHVHN2RPdXpkdTllaGZLUFpiSVphclViVnFsVlJ0V3BWaC8yc3lmcXFWYXM2ZlE1QVJFVGxBeE1xdDVEUmFFUnViaTdHakJuajhFV2pKUGJ0MjRlZE8zZmFYbzhlUGJySTJzV2pSbzNDa0NGRGlwd1JVcmhlc1orZlg3RmxwTWFQSDEvaytscTFhdUg1NTUrM1czYmt5QkZzMzc0ZGZmcjBjVm4yd0Jsck11UFlzV05PUit1OTl0cHJUdmQ3NjYyM2JEOTM3dHpaWWJwdVRrNE90bXpaZ3M2ZE95TW1KZ1pUcGt4eEdjTzc3NzVyOXdBUCtOOEl1MTI3ZHVITk45OUU3OTY5OGM0NzcyRDI3Tm1vVjYrZTdhR2JsQkwvL2U5L2taZVhoKysrK3c2blQ1L0dEei84Z0ZtelpoV1pxUG5oaHgvUXRHbFRWS3RXRFRObnpuUzZqWWVIQjlhc1dlTjAzWDMzM1dmM1pWK24wMkhKa2lVdXoxZlF5cFVyaTB6OEVWSEZaVGFiblY1cm5ZMG9Cb0J2dnZrRzMzenpEWUQ4NjdXejJ0SHIxcTFEWUdBZ1dyUm9VV1RKeWNPSER6dGMwOVJxdGQweGhSQ1FVdUxvMGFObzNtVEUvaElBQUNBQVNVUkJWTHk1WFVrSFo5YXRXNGM1YythZ2YvLytMcFA1UW9naVM0MVpNY0ZjOGFsTXlJQUd2d3NKRDVPaVhIRjNQRlMydW5idENwUEpCTFBaakFjZmZCQW1rd21kT25WQzdkcTE3ZTR2di96eVMxeThlTkhsUFdkeHZ2enlTMXRaTFdmR2pSdm5kTG0vdjc5RDM1Yno1ODhEeUsvdlgzaGRVbEtTMCtQOC92dnZ0blduVDUvRzBxVkxjZnIwYVV5YU5BbmR1M2RIVUZBUXhvOGZqOE9IRHhlWlVObTJiUnUyYk5saW0ybWRscGFHYnQyNm9YLy8vbWpldkRucTFhdUgvL3UvLzBOT1RvNURJc2g2YlI4OGVMRGQ4dXpzYkFCQWVIaTRYZEsrT05ha1RrbjdIQkxSbmFsZXZYcllzMmNQdEZvdFltSmljT0RBQWJ6Kyt1c0lDZ29xZHQvTGx5L2JQUk1veUhydm1wT1RnOGpJU1B6NDQ0LzQ5Tk5QMGJScFUzejY2YWQ0NzczM3NHSERCZ3dhTk1qbC9WOWFXcHF0UDh1cFU2Y0FBQ3FWQ3BNblQwYWRPblhRb0VFRGRPL2VIZHUyYmNQOTk5OXZOMkRJWkRMaDNYZmZSYWRPblJ3U0tpYVRpZGMySXFJS2dBbVZNdkRRUXcrNWJHeFpsS3RYcjlvbFZPNisrMjZjT25YS2FYa1RLNVZLNWZJWGN1M2F0VXYwRUttMGF0YXM2VENLZDlpd1lmRHo4OE8wYWRQcytydWNQMzhlRnk5ZUxQR1UyaSsvL05LaHBOakNoUXZ4eXkrL1lNdVdMUTdidS9xU3VubnpabVJuWjZOYnQyNW8wS0NCUXdLb09FRkJRZmpubjMvdzJtdXZvVnUzYm5qcnJiY2doTUFERHp5QVYxOTlGWDUrZnVqZnZ6OVdyRmlCd01CQWpCczNEblhyMW9XM3R6Zm16WnVIcVZPbnVteW9lZXpZTWNUSHgyUDY5T2tJRFEzRmpoMDdTaFdiTTVtWm1VNUxqVGx6NXN5WmYzMCtxbmhTK3ZWdXJ4TEtqeXpUVURtTUdUTUdqejMybU4yeVAvNzRBMU9uVHNYaXhZc2RtbWt1WGJvVVAvendnOE54enB3NWc0TUhEMkxJa0NIUWFyV2x2dFk2S3dHVGtwS0NVYU5HWWVYS2xVWHV1M1RwVWl4WXNBQjkrL2JGOU9uVFhZNWtOcHZOSmVvWmtKS1NVcktnNlk0VnRIbHpJb0JIM1IwSDNSNXo1c3pCNXMyYmNlVElFZHZBbW9DQWdGdCtucFNVbENJZmptVm5aNWZKL1RpUVAzTjk0Y0tGZU9DQkIvRDc3Nzlqd0lBQjZOcTFLMmJNbUlIR2pSdGo0TUNCYU5teUpYNzY2U2VuSTZFTDJyaHhJNUtTa2pCdzRFQ3NYTGtTdzRjUHR4dlk1ZWZuaC9Ed2NLeGN1UktEQncrMkpieHpjM1B4OWRkZm8yUEhqZzYvTzZ3SkZlc2dvNGNlZXNqV3VObVpHVE5tb0VlUEhyYUVTdUdla1VSVThSVCsvMXlyMWFKS2xTckY3dWRxbTkyN2QrUFlzV05vMTY0ZHNyS3lzR2pSSW93Wk13YVRKazNDdW5Ycm9ORm9NSDM2ZEdSblp4YzVtQ1kxTlJVclY2NUUrL2J0RVJBUWdHUEhqam4wd24za2tVZXdhdFVxYk5xMHlTN1J2R2JOR3FTbXBtTGt5SkVPeDgzS3lpcTJRZ2FSTTZmRHc3VytWYXJVZ0lkWlpGd3pwRGFNak14MWQweEVsUmtUS3JkUXMyYk5NSFRvMEZLVkNTaW9WYXRXR0RwMHFOMU54ZVRKazNIaHdnV24yNXRNSm56MzNYZFl1M2F0MC9WdnYvMDJ1blhyWnJjc05UWFZvWVo5VUZEUXZ5cHpzbVBIRGlRbUp1S2xsMTV5dUNGYXZYbzFWcXhZZ1FNSERwU291YVNYbDVmRDUyZjlrdXJzYzNVMmV0bHNOdHRHcFhoNWVkbG1sT1RtNXNKZ01OZzFCaTBvUFQwZEowK2V0R3VFK2RWWFg4SGYzOS8yZDlDNGNXTk1tVElGclZ1M3h0bXpaN0YzNzE1a1pHVEF6ODhQWjgrZUJRQk1uRGdSV3EzVzlqb3dNTkR1Yy9ueXl5OEJBUGZlZXk4QUlDTWpBMy84OFVleG40MlZzOTRuU1VsSkphNHhYVlNkYnlLcUhMUmFyY00xMWZyRjFObDEyTlVYenErLy90cTJyNGVIQjU1NTVobFlMQlpjdVhLbHlESUZrWkdSYU51MjdVMS9vZHk4ZVRNV0xGaUFKNTU0QXErODhrcVJaV0d1WGJ0VzVHeFBJcXBZQWdNRDhleXp6K0srKys1RGJHd3NrcE9UY2Q5OTk1WForYVpPblZyc052K212MkJSMXExYmh4TW5UbURod29XMkhuOTkrdlRCM1hmZmplRGdZR1JrWkNBOVBSMVhybHhCZW5vNjB0UFRiYk5adnZycUt5eGJ0Z3hYcmx6QnVISGpNSDM2ZE5Tb1VRTjVlWGt1RTlvalJvekFzR0hEc0dyVktqejk5Tk1BOHZ1OXBLZW5PeDNrZE83Y09RZ2hiRFAzcjErL2poNDlldUNoaHg2eTJ5NG5Kd2VUSjArMjNhTmFCNU54NWlCUjVmUG1tMi9lOUw2NXVibVlPM2N1K3ZidEM1UEpaRXRlZlA3NTU3aDgrVEtrbExoNDhhTHRlbWk5UGlZbkorUHExYXNZUDM0OExsKytEQjhmSDN6eXlTZll0bTBiZkgxOThlbW5uOXJLa3hmVXBFa1RkT3pZRVJFUkVlamF0U3U4dmIyUmtwS0NSWXNXb1UrZlBnNnpGdzBHQTdLeXNzb2t1VThWbjliYnU3MUJrZDlKcUxSYWI0K0JBRGdBa3NpTm1GQzVoVUpEUXhFYUdvb2pSNDRVVzFiTG1XWExsbUhDaEFsMnk1ejExN0JxMzc0OVhuNzU1Vkk5S0RJYWpiWnlBZ0NRbkp3TUh4OGZ1NFJLd2ZXRmFiVmF1eHVBNjlldjIyb3lQL0hFRXlXT3c1WENUZHlBLy9YOGNGWktKaTh2RDUwNmRiSmJ0bm56Wm9lUnh0ZXZYMGZ2M3IweGNPQkFseVhOZHUvZWpiZmZmaHNUSjA2MGZVbHMyYklsSG43NFlmenp6ejlGeHYzSUk0KzRYTGQ0OFdLMGJkc1dBSEQwNkZIYkxDVHIrengvL2p6ZWZ2dnRJbzlmVUpjdVhSeEdRckxrRnhHVnh2ejU4L0g1NTUvYkxiUDIrUm8xYXBUVDYzRGhoSGxLU2dvMmI5N3NjT3dYWDN3UldWbFpkazFBQys4M2FkSWtkT3JVcWRqK0tLNDg5TkJEc0Znc0pmcGRXNjFhTlVSRVJCUzczYmx6NS9ENjY2L2ZWT05rSWlvL0FnTURNV2JNR0lmbFk4YU13Y01QUCt4UTV0WFZmV2FyVnEyd2VQRml1MlhwNmVsWXNtUUpUcHc0Z2ZIang2Tno1ODU0OXRsbmJhVzBaczJhaGF0WHIyTHUzTG0yZlg3NDRZZWJIbXhWbERObnp1RGpqei9HZ0FFREhCbzI3OWl4QTg4Kys2emRJQnExV2cwL1B6L2JiQmtQRHc4MGJ0d1lBUUVCcUZldlhvbHE5UWNIQjZOLy8vNzQvUFBQb2RmcmNmTGtTYXhac3dZVEpreHdLRE1NNU0vS3JsKy92dDFJOHZyMTYrT0JCeDZ3Mnk0ek05UHVkVjVlSGdBbVZJZ3FveFVyVnFCUm8wYkZibmZod2dVOCtxajlwTk01YytZZ0xTME56ejc3TEw3NDRndmJjb3ZGZ21IRGh0bG16Vmw1ZTN2RDM5OGY2ZW5wVUtsVUNBd01STk9tVFZHM2JsMTRlSGlVcURUWHhJa1RNV1RJRUx6NzdydVlPblVxWG5ubEZYaDdlMlB5NU1rTzI1NDdkdzRBSEs3WlJFUjA1MkZDcFF3VXJzMWNValZyMXJUOS9QdnZ2K1BWVjE4dGNudWowZWowb1ZoQjFsNGdWblhxMUxGcmFQL3BwNS9hTlNnR2dINzkrcms4WG9jT0hlejJYN0JnQVM1ZXZJZ1BQL3p3bGt6TGYrNjU1eHhxcG03ZXZCbjc5KzkzT2xxbDRJMFNrSjg0V2JCZ0FYeDlmWkdSa1dGYjd1WGxoUll0V21EcjFxMFlOMjZjMDlITSsvZnZCNUNmc0Nob3hZb1Z0Z1o1aGIzeHhodkl5TWl3KzB3S3ExYXRHb0Q4ZmlzRnYyQmJOVy9lSFB2MjdYTzVmMG5FeDhlWE9JbFgrRWFTaUNxZm5qMTdPanc4UEhic0dKWXZYNDVSbzBhaFRwMDZkdXUyYjkvdThMdGkzcng1RUVJNFhQdmJ0bTJMaUlnSS9QMzMzNmhmdjc3RHVhM2xDYnQyN1Zwa2pBV3YwNm1wcWRpMmJSc3VYcnlJcTFldjJ1cjFPeHRGL2Nnamo5Z2VHRTZhTkFuanhvMHIwVXlZWnMyYTJYNFBFRkhGNCtucGlZTUhEenJjbysvZXZSdUhEaDF5bU9ucjcrK1BqSXdNTEZ5NEVBa0pDVGg1OGlSTUpoTldybHlKRGgwNm9FNmRPZzQ5L0RRYURUUWFqVjF5b3JTbEVGMnhKcjJ0MThiVHAwK2pXclZxR0RkdW5OMDlMd0IwNzk0ZHdjSEJDQWdJZ0wrL1B3SUNBbXd6dEk4ZlA0Nm5ubm9LdzRZTmMwaHNsTVNrU1pNUUd4dUxNV1BHSURNekUvMzY5Yk1OUkNvb0x5OFA4Zkh4RHVkSVMwdHpLTU5ZdUF4WWJtNStGWk95S3BWR1JPVlhmSHc4MHRMU2l0M3V5aFhIVm1oSGp4N0YyTEZqSGU1amZYeDg4TnBycjhIZjM5OTJUUXdJQ0lCR293R1FueFM1ZlBreXBrMmJWdXA0NjlldmowbVRKdUg5OTkvSHdZTUhZVFFhOGNVWFh6aE5wRWRGUlFGQXFYck9FaEZSK2NTRVNobnc5L2QzYU5aWVdxMWJ0OGFpUllzQTVOZlpuRDE3Tm5yMTZtVTNHNk53VS9yTXpFeTg5dHByR0RCZ0FIcjI3QWtBTjFWT3BlQURxb2lJQ0tTa3BOaEc4eFU4M3E1ZHU3QjY5V3JVclZzWFhidDJ4ZEdqUngybXdsckxDdnp5eXk4T1NZeCsvZm81bEFHNy8vNzdIZW92SnlZbTR1REJnN2IzVkZEaEdUeGZmLzAxVWxOVE1XblNKSWRaR0QxNzlzU3NXYk53K1BCaGhJYUcycTJUVXVMUFAvOUVpeFl0N0VhTW1FeW1Ja2NWYWpRYTI0aS9vbGdzRnZ6ODg4K0lqWTNGa0NGRDdCb3ozNHFTWDNYcTFNRnp6ejFYb3YzMzdkdUhqUnMzbHZoOFJGVHhORy9lM09HYTZ1WGxoZVhMbDZOOSsvWU9KUXFTazVQdEVpcC8vUEVIZHUzYWhXSERoam4wdCtyUm93Y2lJaUt3YmRzMnA3V2o5Ky9mRDdWYWpjNmRPenVOVFVvSndMNi95b1VMRi9ENTU1L0RZREFBZ08xbklZVHR5N0RWdVhQbjhOTlBQeFgzRVpUSXJGbXpISkxzZE9jNjM2ZFBXNkZSVmdCU0s4eGlaSzBORzM1emQweDA2MGtwY2UzYU5hU21wdUtmZi81QmVubzZ2dnJxSzZTbnArUG8wYU9ZTVdPRzNmYVhMbDFDUWtLQzAzdjMzTnhjYk55NEVTRWhJWGp4eFJkeDc3MzNvbG16WnZqc3M4K2N6cHcyR0F5UVVqcGRWNjllUGF4YXRhckU3OE5zTnVQUW9VT29VcVVLcEpUNCtlZWZBZnl2RDB6bnpwMVJxMVl0ZUh0N095UlVXclJvZ1JZdFdwVDRYS1dSbDVlSCt2WHJZKy9ldlFEeVo4dzdHNmkwZS9kdVpHVmxPVnpyVjYxYVZlem5jUG55WlFDd2xRb2pvc3JqazA4K0tiS1VhMUZtekppQnBrMmJPaXdYUXR4VUJaR1M4dlB6ZzZlbko5TFQweEVhR3VyUWlON3ExMTkvaGIrL3Y4TjlOaEVSM1htWVVDbW5mSHg4MExwMWE5dnJWcTFhWWMyYU5YanFxYWRzWHk2RUVBZ0tDckp0WnkxVk1tREFBS2VqSHN4bWM1RTNKems1T1ZDcjFYWUpqV3JWcWlFdExjMGh5WkdTa21MN1FtcWRDcnR2M3o1YmY1Q0M1d1R5cDk4VzFxdFhMNGVFU21KaW9zTzAvNHNYTDhKaXNlRFFvVU1PeDhqTXpMUkxlSGg1ZWFGang0N28yTEdqUTBLbFM1Y3VtRDE3TnJadDIrYVFVRWxNVE1UVnExY3hkT2hRdTJYRGhnMXpPS2N6eGRYbUhqSmtDQUNnYjkrKzZOaXhvMTFDNVZhVS9Bb0lDSENhY0hMbTh1WExUS2dRVlhKbno1NTF1S2FlUEhrU1FQN292c0tqaFF1WGd2VHk4a0xObWpVeGF0UW9oNFJLL2ZyMTBhUkpFNmNKRlpQSmhELy8vQlB0MnJWejJjL0tXcUttWUtJa0pDUUUrL2J0dytqUm8rSGo0NE1QUC93UUgzMzBFZUxqNDdGczJUSzcvV05pWXV4R0p1N2R1eGNIRGh6QTJMRmpTMTArcG5IanhxWGFuc28zaTBxcVZWSldrMEpvcGNXaUtYNFB1aFAxNnRYTE5yclozOThmdFdyVndyRmp4eEFjSEl5NHVEZ2NQWHEweE1rR3JWYUxuVHQzT3R5djl1elpFODJiTjNmWWZ1WEtsY2pLeW5JNnlLVzBzeTFVS2hWZWUrMDF1L3ZpaHg5KzJPNTdnTE1ZL2kxWHZmWU1CZ1BXcmwyTHhZc1hRd2lCaVJNbllzK2VQWmcyYlJvMmJkcUVGMTU0d2ZhNVNpbXhmUGx5ZUhsNUlUdzgzSGFNQng5OEVPSGg0ZWpZc2FQVGMxaExnOFhHeGdJQTdyNzc3bHY1MW9qb0RyQjgrZklTM1grZFAzL2VvYkpHV1Z3VEFkZlh4Wk1uVCtLamp6N0N3WU1IMGI1OWV6end3QU9JaUlqQW9FR0RNSExrU0F3YU5NaDJYVHQ1OGlTaW82TXhlUEJncDMxZ3JhelZKSXJhaG9pSTNJOEpsVnZvbzQ4K2N0a2d2alRtekptRHc0Y1AyejMwTmhxTnlNdkx3NU5QUG1tM2JQSGl4VmkrZkRta2xFaExTNE5XcThWTEw3MWtkN3cxYTliQTE5Y1h1Ym01dUhidG10MnNqaE1uVHRoK3ZucjFhckV6TGF6YmpSMDdGbmw1ZVdqUW9JRnQrYWhSb3pCcTFDaTdiVC8rK0dPc1dMRUNlL2Z1TFZGVCtsbXpacmxjNTZwa1FzRVpKUU1HREVDL2Z2MXNwUUlLOHZQemcwNm53NDRkT3h5YUdGdExiblh2M3QyMjdPNjc3OGJDaFF1TGpibWdsU3RYNHRTcFU1ZytmYnJkOHJ2dXVndUtvc0RmM3gveDhmRjI2MjVGeWErWW1CaW5veUdkWVZONklscXpabzFkWXJlZzJiTm5PMTFlY0laaW16WnQ4UEhISDd1Y0JkbTFhMWNzWHJ3WVo4K2VSYjE2OVd6TER4OCtqS3lzTEhUcjFzMWxiRGs1T1FDQXFsV3JGdmtld3NMQ3NHclZLbHZEVVN1ZFRnZWRUbWQ3L2ZQUFAwT3YxMlBFaUJGRkhvK0lLb2E1YytmQ3g4Y0h0V3JWY2loSnFGYXJTOTBueWRuOWEvUG16WjArdU51K2ZUczhQRHlLSE9TaTBXZ3daTWdRcDZPb0MxdThlREd1WDc4T2k4V0M2dFdyMjkxMzMycDc5dXhCVkZTVXJRK2g5VHZCcVZPbjhPT1BQMkxEaGczSXlNaEFlSGc0cGt5WmdzREFRRHoxMUZQNDdydnZzR0RCQWd3ZE9oUWhJU0hvM2JzM2F0U29nY1RFUkR6NzdMTjJmd2ZPQmxoRlJFUWdKeWNIMWFwVmc0ZUhCeTVkdW9SMTY5YWhTWk1tRG1WN2lLamllK2FaWjI1NmhzcXRaQzNYcmRGb3NHWExGdHMxTVM4dkQ3Lzk5aHZXclZ1SG1KZ1lWS3RXRFRObnprVGZ2bjBCNU04ZWZQUE5OekZ2M2p4ODhjVVg2TjI3TndZTUdJRDU4K2REQ0lISEhudk00VnhMbGl5QjBXaUVTcVhDamgwN0FEQ2hURVJVM2pHaGNndjE2TkhEWVdaSVFrSUNmdmpoQjd6d3dndTJIaW14c2JINCtlZWY4ZUtMTHlJd01ORGhPRTJiTmtWUVVKRERMSXFiWlIwUmw1T1RnNnRYcjlxVjlFcFBUN2Q5V2JsNDhXS0pFaXFMRnk5R1Nrb0tQdnp3US96NjY2KzJzbDcvaHFJbzBHZzBXTGh3b1VNVHVrV0xGbUg5K3ZWT1oxVk1uanpaYmhSejllclZBZVNQdm5iRzJnVDV5SkVqYU5XcWxXMzUzcjE3MGFSSkU3c0hmMVdyVmkxMjVrbGhtelp0Z3FJb3BkNXY2OWF0SmRxdWF0V3E2TkNoZzhQeXUrKysyMkUwNUY5Ly9ZVjc3cm5IWVZ1Vy9DS3F2S3dsc2thUEhvMUhIbm5FYnQwZmYveUI2ZE9uSXlJaXd1RkIzNG9WSzJ6bFpxeUtHZ1hZc1dOSExGNjhHRHQyN01EdzRjTnR5L2Z1M1F0RlVZb3NvMld0aVYzYzd5TzlYZzhoQkhidDJ1V3lqRU5TVWhLU2twSVFIaDZPMWF0WEYzazhxenAxNmppOXpoTFJuYUhnRE8vQ0preVljQnNqY1U2ajBaUzQxMkxoR2VKbEtUMDlIZDkrK3kxVUtoWGF0bTJMTGwyNndHS3g0TzIzMzBaOGZEdzZkdXlJRVNOR29FMmJOclo5aEJCNDZxbW4wS05IRDN6NzdiZjQvdnZ2VWJ0MmJjeWNPUk85ZS9kMld2YXhzSlNVRkx1WmptcTFHaUVoSVpnNmRXcVp2RThpS3Q5R2p4N3RzbVJXUWVucDZmand3dy9MTEE0aEJDSWpJL0hQUC8vQXo4OFBvMGVQQmdBY09uUUliN3p4Qm1yVXFJR1hYMzRaano3NnFOM0FucnAxNitMcnI3L0c3dDI3c1dUSkVxeGZ2eDREQnc1RTA2Wk4wYkJoUTZmZno0OGNPWUk5ZS9ZQXlQKytQM1RvVUx0ckxSRVJsVDlNcU54Q3JWdTNkdmdTWjMwdzlNZ2pqOWcxcVB6NTU1L1J1WE5ubDlOWmE5V3FoU1pObXNCc05qdVVYaWtKalViak1DcnYvUG56Q0E4UHQvVkRBZklibzFsTHVVUkhSNk5kdTNiRkhudjQ4T0ZvMGFJRnVuVHBnbDkvL2JYVXNUblRybDA3bDgyQXJTVmFuRDFjSzl5VXZqaldoRXBrWktRdG9aS2Ftb29qUjQ3Z2hSZGVjTmgrL3Z6NUxrZHhPMk0wR21FMm0rMW1pL2o0K0RpVXhDbnM5ZGRmaDFxdExuSVdqOUZvUk4yNmRlMGU5RVZHUm1MTW1ERm8yTEFoamh3NUFpa2wyclp0aTdObnorS05OOTdBNE1HRE1YbnlaTHZqZE92V0RmMzY5Y1AyN2R2THRKWXNFWlUvS3BYSzViWFcrbVhRMjl2YjRYbzdkdXhZakIwN3RzVG5hZEdpQlFJREE3Rno1MDY3aE1xdVhic1FGaGJtOUhvZUZCUUVqVWFEdi8vK0czZmRkUmRVS2hWcTFhcUY5dTNiT3oySHI2OHZ1bmJ0aXFWTGw2SjM3OTVPUjUxZnYzNGRXcTBXKy9mdkwxSEQrZHpjWEF3WU1JQUpGYUpLeE5rTTY1djFieC91M1hmZmZiYW14YVZSdTNidEV1L1hyRmt6cDl2Mjc5OGYvZnIxY3hnWi9zRUhIeUE3Tzl0aHdGTkJOV3JVd0lRSkUvQ2YvL3dIWGw1ZVVLdlZSYzQ2TCtqZGQ5L0ZPKys4Zzd5OFBGZ3NGbFNwVXFYVXM0aW9mTGlTbFhVb3dNZXp1MkpXaTh2WjJjbnVqb2Z1TEczYXRNR2VQWHVnMVdwTGZBMTQ0b2tuWEs2Yk9YTm1pYzg5Yjk0OHA4czNidHdJS2FYZGRmSEJCeC9FNHNXTEVSSVM0bENHdTZCT25UcWhVNmRPdUhqeEl1NjY2eTQwYWRMRU5ndTdzTGx6NTlxcVNCUitoa05FUk9VVEV5cGxiUHYyN1FnS0NySkxwaFJsd1lJRjZOcTFxNjFSMmZIangwdmN4Nk9nSGoxNjRMMzMzck5iZHViTUdZY0hVMkZoWVFnTEM4T0pFeWVRbHBaV29vUktyVnExbkRidXZCbW5UNSsyNjF2aWpNbGtnc2xrS3JhazFhT1BQb3FKRXljV3VVMzkrdlZSdDI1ZFJFWkcyaDRPUmtaR0FvRFRFalM5ZS9kR3k1WXRiYTlQblRvRmk4WGlNaEcyWnMwYUpDY24yeVV4Q2pkTWRtWDA2TkZGbHFTWk1XT0dYYmt3ZzhHQXQ5NTZDOTI2ZGNNYmI3eUJwVXVYd21ReW9XM2J0cWhYcng0bVQ1NXMremRnamVmUW9VTzQ1NTU3OE50dnYrR0hIMzZBbDVjWEd5NFRWUklQUC93d3JsNjk2bks5eFdJQmtQOXdzYWhTQzQwYU5jSzMzMzViN1BrZWVPQUIvUExMTDdoOCtUS3FWNitPMDZkUDQ4eVpNM2pxcWFlY2JqOWx5aFFBd01zdnY0eWNuQnlNR0RFQ24zMzJXWkhKamFGRGgyTDQ4T0ZZdjM0OUJnd1k0TERlMm51bEpMS3pzOUdwVXljRUJRV1ZhSHNpb29yRzJiVy9KQ1BGclc2MmlieWlLTFkrQTNUbmFoa1ptUVhnaUx2am9EdVRvaWlsN2pWMU96aTdMclp0MjdiRSsxdXZvWXFpdUN4blc5ekFTaUlpS245NDFTNURhOWFzd2RHalIwczhxdGRpc1dEWnNtVklUazdHM0xsejdkYk5ueisveEUzV1hubmxGWWRseDQ0ZFExWldsc3N5Q011V0xZTmFyUzV4SDQ1YnBYcjE2c1dXWC9qdHQ5OFFFeE5UN0hiT3BzODY4OG9ycjlnMVE5NitmVHNhTm15SWhnMGJPbXpidEdsVHU5STNreVpOd29FREJ6Qjc5bXgwNnRUSllmczllL2JnNHNXTGRyMVl5c3JPblR1Um1abnBVTGJIYXZEZ3dVaE5UY1h4NDhkaE1Camc0ZUdCVHo3NUJGcXRGb3NXTFVKU1VoS21UWnVHSlV1VzJDV05pS2hpR2oxNk5QTHk4bHl1VDBwS3d0cTFhL0hVVTAraFZxMWFMcmR6MVV5K3NDRkRoaUE4UEJ3K1BqNEFnRzNidGtFSVVXUVNOeVVsQmZ2Mzc4ZVRUejZKSDMvOEVXUEdqTUhDaFF0ZDltcHAwS0FCSG5yb0lYend3UWRvMnJScGlSdE5PL1AzMzM4RHlDL1ZRRVJFUkVSRVJFVGtEQk1xWmNCc05tUDU4dVg0L1BQUDBheFpNeno5OU5OMjY2MmpENHhHbzkzeVM1Y3VRVXJwZEhSc3RXclZTanpMeGRtTWlOOSsrdzFhclJaNnZkNWhYV0ppSXJadDIrWlFscXcwVHA0OGlWT25UamtzUDNQbURJRDhCMm5PcHU1MjZ0UUpnd2NQTHZMWVo4K2VSVnhjWExIYmxWVEhqaDF0UDZlbHBTRXFLcXJFcFI3ZWYvOTl2UFhXVzVnNGNTTG16Sm1EcmwyNzJxMDNHQXkzclluZTh1WEwwYXhaTTF1U1RGRVVoNGJ6TDd6d0Fpd1dDeFJGUVU1T0RwS1NrdkRZWTQ5QnJWWmp6cHc1R0Rac0dKWXVYZXFRd0tQS1I0RTZEdExBTWcwVldMOSsvWXBjdjJmUEhxeGR1OVp1bHVTL1ViaHA4OWF0V3hFYUdtcnJkVldZeVdUQ3pKa3pFUmdZaUJkZWVBRWRPblRBMkxGak1YNzhlQ3hZc01DdUJFSk1UQXptejUrUG5qMTc0dlhYWDBkc2JDekdqeCtQT1hQbTNIVE42ZDkrK3cwQTdQcHJFUkVSRVJFUkVSRVZ4SVRLTFpTV2xvWWRPM1pnOWVyVlNFNU9SdXZXcmZISko1ODQxTmEwTmo2ZlAzOCtldlRvQVNFRUxCWUxkdTdjQ1FCT1p3c2NPSERBMXV1a09GZXVYTEZMakZ5NWNnV3JWNjlHang0OUhLYVpYcjE2RmErKytpcTh2THhLMURqU2xkOSsrdzFmZmZXVjAzV0tvdUROTjk5MHV1NlhYMzRwOHluK2t5Wk5jbGs3MzJLeFFFcUpaY3VXT1pTdzJiaHhvME9kZjQxR2cxbXpaaUVzTEF3ZE9uVEE4dVhMa1pxYWlxcFZxeUlyS3d1UmtaRUlDd3U3cVRnWExWcUVMNy84MHVWNmF3OFZBRGgzN2h6UzA5UHRaai9WcTFjUDMzLy9QWll0VzRhYU5XdmE3V3N3R1BEcnI3L0NhRFNpYytmT0FJQ0FnQUFzV2JMRVlWdXFuR3F2WDM4ZExOTkEvOEtLRlNzUUVSSGhjbjF1Ymk3T25qM3JNQk55MXF4WjZOaXhJOTU2NnkzRXhNVGdzODgrZzFhclJidDI3VEJ0MmpUTW5Ea1RjK2JNd2JScDAzRG16QmxjdTNZTk8zYnNRSXNXTGFEVDZlRHI2NHVQUC80WVk4ZU94WC8vKzE4c1hiclU1YXk3VTZkT1llblNwZkQxOVlXWGw1ZnQ5L1BKa3lleFk4Y08zSHZ2dmJiZjBVUkVSRlJ5cDhQRHRiNVZxdFNBaDFsa1hET2tOb3lNekhWM1RFUkVGVVhRaGcyUkFGaWJtS2ljWUVMbEZwbytmVG9PSGp5SUdqVnFZTktrU1hqODhjZWhVcWtjdG12ZHVqV2VlZVlaL1Bqamp6aDQ4S0J0dVZhclJZOGVQUnhtUFFEQTVzMmJTNXg0dUhqeG9sMlpLazlQVHdRSEIrTzU1NTV6Mk5aaXNjRFQweFBUcDA4dnNzUkxjVWFQSG8zUm8wZmY5UDVscVUrZlBqYzFZdGxWUXpnaEJBWU5HZ1FBU0U1T3hzOC8vd3dnZitaUmt5Wk5NRzdjdUp1S3MxdTNiclpraHpOcjE2N0ZsU3RYQUFCMTZ0VEJoZzBiSUtXMHJSOHhZZ1QrK3VzdmZQSEZGdzVsZllRUXVPdXV1ekIrL0hpN21xKzFhOWUrcVZpSmlBb0xEUTNGODg4L1grcjlHalZxaERWcjFtRHo1czJZT0hFaTdyLy9mdHU2L3YzN0l5OHZEMTI2ZE1HZmYvNkpTNWN1d2MvUEQ1TW5UOGFBQVFOc013SmJ0R2lCcjc3NkN1dldyU3V5aEdGQVFBQzJiOThPbzlGb2QvMzA5ZlhGd3c4L1hHeHBTU0lpSW5KTzYrM2QzcURJN3lSVVdxMjN4MEFBa2U2T2lZaUlpS2dzTUtGeUM3MzExbHRJU2twQysvYnRpMjBxTm03Y3VCSTllRy9ldkRuMjdOa0RyVmJydEdSV1NWU3RXaFVSRVJGT1MxRUZCQVJnNWNxVkxwTUhNMmZPTFBMWWhSdmZsNFVKRXlhVStpRlh2WHIxRUJVVlZVWVIvYytiYjc3cGN2YU5Ldzg4OElCRGJDV0p0V2ZQbm5hdkMvOTdxRkdqQmhZdFdsU3FXSWlJckRwMjdIaFQxODB0VzdiWWZyN1pjbGwxNnRSQlVGQ1EwLzRxanozMkdJRDhhOXlFQ1JQUXQyOWZoOW1EUUg0L2xZa1RKeFo1SGo4L1Avenh4eDhBOHN0eldpd1dBTTVMWlJJUkVSRVJFUkVSRmNhRXlpMVVxMWF0ZnpYTHd4bEZVZURsNWZXdmoxTlVYdzlYeVJRaXFqeE85dTd0R1FBRXNrd0R1WU5hclM2eVdiM1YwS0ZEYjlrNVZTcVYwMW1rVkhGNW1FV3lTUzNlaElRS3dGRjN4ME5FUkVSRVJFUjNIaVpVaUlnSVZkVFFHWVR5SThzMEVGRkZWWFBUcG44QUxIRjNIRVJFUkVSRXBYR2hWNjhHOEZBOUNnRTE4c3lyZzdac1NYWjNURVNWR1JNcVJFUkVSRVJFUkVSRVJPV1JXdDBBa0s5SUNLMVFxdzhBWUVLRnlJMXVyaWtIRVJFUkVSRVJFUkVSRVJGUkpjS0VDaEVSRVJFUkVSRVJFUkVSVVRGWThvdUlpSWlJS3J5VWZyM2JxNFR5b3hSQ0M2UGx5ZHFiTm0xeGQweEVSRVJFUkVSMForRU1GU0s2MDZoYXRXcjFRR2hvcUorN0F5RWlJaUlpSWlJaUlxTEtnek5VaUtpOFV6VnExTWk3V3JWcWRhU1VmWVFRendraG1rZ3BRd0ZjZFhkd1JFUkVSRVJFUkVSRVZEa3dvVUpFNVZLclZxM3FxZFhxVGdCQ2hCQnRBZHlyS0lxM3UrTWlJaUlpSWlJaUlpS2l5b2tKRlNJcVQ5UjZ2YjYzeFdJWktvVFFDU0h1a2xKNkN5RVVBSkJTUWdqaDdoaUppSWlJaUtpQW9BMGJJZ0VFTk5MdHJBQUFJQUJKUkVGVXVUc09JaUlpb3JMR2hBb1J1VTJEQmcyMDFhdFg5ellhamZWVkt0WFRBSjRFRUtRb0NxU1VrRklDZ08xUElpSWlJaUlpSWlJaUluZGhRb1dJYnJ0V3JWcUZxRlNxVGtLSU1DbGxXN1ZhM1JpQUZuQ2VQSEV4SzZWdGFHaW9mOWxHV25tc3ljZ01IdXpyNnlFQTlhYXM3TkRRMEZCM2gxUWhYTStUOVF4Z1FwQ0lpSWlJaUlpSXFDSmdRb1dJYmcrTFJCVVA5TkxwZEpNQkJOOG81K1VKUUFDT2laVGlTbnNKSWQ0WFFwaktLdHpLWmtYbWRhekl2RzRBWUFEd21xSW83ZzZwUXFqaVlUbG16QU0vVENJaUlpSWlJcm9wWm1IT1ZVRjFWa2g0bW9VNTE5M3hFRlYyVEtnUTBXMmpRSGdBOEFYZ0JVQmxYWDZUSmIwOHBaUzhobEc1Sm9TaUJzenVEb09JaUlpb1RGM28xYXNCUEZTUFFrQ05QUFBxb0MxYmt0MGRFeEZSUlZGMy9lYjlBTzUxZHh4RWxJOFBJNG5vOWxBRXNvMzQ1VWg4ek1SV3JWcUZhRFNhemxKS3ZSQ2lyUkNpTVFCdHdjUkt3WitkelZhUlVrNlFVdjUxTzBJbnVsblg4eXoxcEpCejNCMEhFUkVSVVpsU3F4c0E4aFVKb1JWcTlRRUFUS2dRRVJGUmhjU0VDaEhkZGdrSkNYRUE0b0tEZzcwOVBUMnJTeWtiQ2lHR0FCZ2toTGdMc0Urb3VFaXVISXFOalQxOCs2SW1LcjBHalVQYVExTjArVG9pSWlJaUlpSWlJcm96TUtGQ1JHNlRtSmlZQlNBTHdCa0FrUURHNlhTNkFRQ2VGVUtFQXZDVFVtckZqU3pLVFpZR294Skk2ZDI3cmtxalBNNHlEVVJVVWVXWUVCTUFTenQ0bU1YMTlNdzBkOGREUkVSRVJFUkVkeDRtVklpb1BESEd4TVI4RCtENzRPRGcraHFOcHBNUW9yVVFvcTJVOGw0aGhMZTdBNnl3MUtnTGdHVWFpS2pDYXJKNWN4NkFGSGZIUVVSRVJFUlVHdWY3OUdtcmFNUjdFdkNVUmpteDlxWk5oOXdkRTFGbHhvUUtFWlZMaVltSmZ3TllBVURkcWxXcjZvcWlORlNwVkQya2xNTVZSV25rN3ZpSWlJaUlpSWlJaU1xYVVCUnZLV1VyS1lSV0tCeG9TdVJ1VEtnUVVYbG5Ta2hJdUFqZ0lvRDlBTjdWNlhRZERBYkRXVGZIUlVSRVJFUkVSRVJFUkpVSUV5cEVkS2N4eDhURTdISjNFRVJFZEdjNTJidTNyNjlLMVJLS1dUSGtXWTdXMjdyMWlydGpJaUlpSWlJaW9qdUw0dTRBaUlpSWlJaktXaFUxZ2kyS1hHY1dxZzBxbGVwZWQ4ZERSRVJFUkVSRWR4N09VQ0VpSWlJaW90dkdiRElqOGVoeGQ0ZEJsVlRpMGVNd0dvM3VEb09velBBYVMrN0VheXdSVlFaTXFCQVJFUkVSMFcyVGs1dUx6eUsrZ0VhamNYY29WQWtaalVaa1pHYTZPd3lpTXNOckxMa1RyN0ZFVkJsVStJU0tTUzJ6TlJCR2k5bUNyT3pyN2c2SHFOTEp2bjRkSnJNSmtEQ2JwU25MM2ZFUUVSR1JleGlrNVlLSEVCY3NVbXF2Wm1TNE94eXE3S1M4YUpEeWdydkRxQ2pNd3B5cmd1cXNrUEEwQzNPdXUrT3BqQ3hDWGxMQWF5eVZFN3pHRWxFRlZ1RVRLb1k4ZVVuamlSeUQwWWgvTGw1MGR6aEVsYzZsUzZuSXpjMEZnRHdwRGJ5aElpSWlxcVRPSDQ4N1diOXh5NkdLV2xQVDNiRVFtWVZNTzM4czdxUzc0NmdvNnE3ZnZCOEErMU81MGQ4bjQ1TjVqYVh5Z3RkWUlxcklLbnhDNWRMcGhMUUd6ZHRrRzQxR0hEMTJITG01dWRCcXRlNE9pNmhTTUJnTVNEeDJITG01ZVFCa1hzcUpFOHhxRWhFUlZWNld2NU9PSkFKSWRIY2dSRVFWRUsreFJFUkV0NEhpN2dCdUF6T2taYldVMHZMcmJ6dHhNRG9XT2JtNWtGSzZPeTZpQ2t0S2lkemNYQ1FjT1lxZjFtK0VsTklDeUc4QW1Od2RHemtuVE1nRHhGa2g4VGZMTkJBUkVSRVJFUkVSRVRtcThETlVBTUNRZWZrekQ5K2FmYkt5c2p1OU5IRXl1blRxaUpCV3dhaGJ0dzU4dkwzZEhSNVJoWktabFlWejU4NGova2dpZm92Y2crenM2NURBSDhhTXRBL2RIUnU1Vm1mejVoaXdURU9aTVp2TU9IcjhKRHc5UGQwZEN0MUJFbzhlaDlGb2RIY1lSRVJFUkVUa1RpWlRNanhVY3dXa0dpWnpzcnZESWFyc0trVkM1Zno1ODlkcis5UjR6a09LaGRldVpZVC92R0dUc21uck5sVDE4b0phWFNrK0FxTGJ4bWd5NHZyMUhCaU5Sa2dwSlNUMm1tRWVlLzc4K2V2dWpvM0lYWEp5YzdIb3k2L2hvZkZ3ZHloMEJ6RWFqY2pJekhSM0dFUkVSTVU2MzZkUFcwVWozcE9BcHpUS2liVTNiVHJrN3BpSWlDcUtvQzFia2dGODVPNDRpQ2hmcGNrbW5EOGVkN3hHaldhUFZLMmhuUzBnQnhpTUJvM2htbEVEUU9YdTJNZzFhWkVRMXA4QkNFVVV0VG1WRDJaQUdnVmdsRUp1elRSZG4zUWxLU25EM1VFUnVZTkZ5RXNLeEFXTGxOcHJHWHd3VGpkSnlvc0dLUys0T3d3aUlpSlhoS0o0U3lsYlNTRzBRaEVzQTBGRVJFUVZWcVZKcUFCQVd0cnh6TFEwdkJRWUdEeFZWZDFTUTJOUkJhb1VUVlYzeDBXdWVhcVYrbHFOSEtrSW9jbk5zM3lUYThGeGQ4ZEVSVE5aNUhXVmtLblpWMHlwcWFtSldlNk9oOGlkL2o0Wm4xeS9jY3VoaWxwVDA5MngwSjNMTEdUYStXTnhKOTBkQnhFUkVSRVJFVkZsVjZrU0tsYXBxWWxaU0VVV0FOWWRMT2RDUWtMdVV5dnFwbEpLclpkV2xYd3NPanJTM1RFUlZVVC85T25UR2hveGoyVWFiam5MMzBsSEVnRWt1anNRb3NxdTd2ck4rd0VFdVRzT0lpSWlJaUlpdW5OVnlvUUtFUkhaTTZsa1ZaVVVMTk5BUkVSRVJFUkVWSTVjNk5zM0hJcjhUZ3FoRldZTUROcXdnWU9OaWR4SWNYY0FSRVJFUkVSRVJFUkVSRVJFNVIwVEtrUkVSRVJFUkVSRVJFUkVSTVZneVM4aUlpSWlxdkRPOStsek45UmlKQ0RVa0dKNTdmWHJqN2s3SmlJaUlpSWlJcnF6TUtGQ1JFUkVSQldlUlNXRFZCRC9sUUphbU15N0FUQ2hRa1JFUkVSRVJLWENrbDlFUkVSRVJFUkVSRVJFUkVURllFS0ZpSWlJaUlpSWlJaUlpSWlvR0N6NVJVUkVSRVJFUkVRM3oyUktob2Rxcm9CVXcyUk9kbmM0UkVSRVJHV0ZDUlVpSWlJaUlpSWl1bWxCVzdZa0EvakkzWEVRRVJFUmxUV1cvQ0lpSWlJaUlpSWlJaUlpSWlvR1o2Z1FFUkZnUWdvMFlKa0dJaUlpSWlJaUlpSWlGNWhRSVNJaTFOMjhPUVVzMDBCRVJFUkVSRVJVcmx6Snlqb1U0T1BaWFRHcnhlWHNiQTZBSkhJemx2d2lJaXBEZXIyK2ZVaElTS3NDaTlUQndjSGVoVFpUYml4VDNjdzVkRHBkN1VLdmcwc1lXMGl6WnMxOENoOUxyOWUzdjVrNG5HbmN1TEZuU0VoSXcxdDFQQ0lpSWlJcWZ5NzA3UnQrb2YvREY4NFA2SnQrb1cvZmNIZkhRMFJVa2JTTWpNd0tXci8xU0syTkd4TmFSa1ptdVRzZW9zcU9DUlVpb2pJa3BmeFNyVlpQdDc3VzZYU2p0RnB0SmdyTUVOVHI5ZmRxdGRwTW5VN1h4Y1ZoUk4yNmRhczRXeEVjSEZ3THdHbTlYai8reHJINkNpR09oSWFHUGwxTWFJcVU4aWN2TDYrdGRpY1NZZ2lBTGRiWGpSczM5dFRyOVgwTC85ZW1UUnRkTWNjSEFKV3ZyKytmYXJYNjkxYXRXdFVyd2ZaRVJFUkVSRVJFUkVUbEZoTXFSRVRsbTlEcjllc0NBd05YQVJDRlYycTEydWNCUUFpeEdnQ2lvNk0zQXppZ0tNcENuVTUzdDZ1RGhvYUc5aE5DTkVReFpiNDhQRHo4QWF3di9KOUtwWHF0QkxHYkFjd0dVTXZEdytQdEVteFBSRlJtMUdhUkxRUVNCR1M4U29nTWQ4ZERSRVJFUkVSRWR4NzJVQ0VpS3Qra2xESkJDREZkcjlmUGlvNk9ubVpkRVJZV1ZzMWlzYndNNE51b3FLZ0xOeGFiQVl3QThMaWlLT2RkSFZRSThSS0FoSmlZbUhVQWNLUlg5dzRCSHA1ckRVQzF0eTVkdGx4cDBFQUxBSjZlbmdvQVdDeVdnUWFEWVRzQWFMWGFRMUxLaTlaajZmWDZxMUpLcDc5UHBKUVFRZ0RBRUoxTzk1aUxXS0tqbzZNN2xmZ1RJU0s2Q2JVMmJZb0g4SkM3NHlBaUlpSWlLbzNUNGVGYTN5cFZhc0RETERLdUdWSWJSa2JtdWpzbW9zcU1DUlVpb2xzc0pDU2tvVXFsZXZ6R3l4b0FXdWgwdWlrQVN0dzhyazJiTnZjS0lSckh4c2F1akltSm1hSFQ2ZG9MSVY3WDYvVngwZEhScXdIQVlyRk1Fa0lFU0NtSDZuUzZKNno3U2ltdGY3NmkwLzJ2TXBlVTh2blkyTmovdTlFanBSdUFSOFBDd3RSUlVWR1dENjltZnY1cWRYVXREMFdCQlVCQVFFRE9qWFA4VndnQlJWRnlFeE1Ucy9SNmZRaUFabExLa1FYQzlRWVFDV0M3cy9kaWpjY1pJY1NMQUx4Sytya1FFUkVSRVJFUlZTWmFiKy8yQmtWK0o2SFNhcjA5QmlMLyt6Y1J1UWtUS2tSRXQ1aGFyVzRJNEpVYkwvMmtsUDVDaUZla2xMc0FiQ3R1LzdDd3NPWlN5azBBREdGaFlSdWpvcUt1S1lyeXBKUXlHc0RYWVdGaHV3MEdReFVoeENzQXJnc2huaSs0djVSeWloQkNCZURkZ3N0Tkp0TWZOMzc4RU1DQjZPam9kYUdob2VOME90M1lFRS9OeHo2SzhvNFpxQ3J5WjhYMEF3Q0x4ZktQb3RoVmh4d21wVXlPalkzOXZlQkNJY1RlNk9qbzkwdjhJZDJnMStzZkFYOFhFUkVSRVJFUkVSSFJIWUFQc1lpSWJySG82T2dkeUorWkFwMU9seUNFU0lpT2puN2l4dXZSQU5DbVRadG1hclhhREFBV2kwWGNLSXVGa0pDUVpoYUxaUnVBWExQWjNDMHVMdTRhQUVSRlJhWHA5Zm9oVXNvRzBkSFJGM1E2M2E4QXFnQzRGaDBkdmFMZytYVTYzWCtrbE9xWW1CaTc1UUNnMStzSEF1Z2dwUXh2M0xpeHB4QmlzaEJpeHhCZm4yaVZFQVlKVkJHQUpTWW1aanVRMy9SZXJiYjlxbEFCZUJyQVZ3QnMwMDZrbFA4bmhJaTdtYzlLU3JsTkNNRitYa1JFUkVSRVJFUkVWTzR4b1VKRTVBWXFsU3FoUUdtdUxrSUlDQ0gwS3BWcUpZRHJpcUowaTRtSithdmdQdEhSMGZzQjdOZnI5YThDZUVoS21TU0VDQ3pOZVMwV1M5aU5HU2M3ZkgxOUZRQTVRb2hwQUdvWHQ2OWVyKzhqcGF5bEtNb3k2ektkVHZjb2dKTlN5bUNkVGhkY21saHV5Sk5TUXFmVHRZMkppVGwwRS9zVEVaWEl1ZDY5ZFlwR3RSaUFKNlQ1NWFEMW0zZTVPeVlpSWlJaUlpSzZzekNoUWtUa0JsTEs3bEpLODQyWGhodC9maUNFaUJGQ1BGeWd5YnlkNE9CZ2J3RFRBS3dGOERlQVNUcWRMcXZnTmtJSXJaUlNGRnd1aFBnck9qcTZqVXFsK3R4aXNXd3ptODI1YXJWNnE1VHlzK2pvNkwvZjg3ei9vekgrMWU3U0tJcXdBTER1SzZYc1VlRFFmUUZrR3d3R1dlQzRqMGdwQnhiMVhvVVFWUUVZcFpTR0lyYTVCSUFKRlNJcU0xSU5UMERXazBKb1lSSlYzQjBQRVJFUkVSRVIzWG1ZVUNFaUttTlNTdC9RME5CUmlxSm9wWlFtQUlpSmlka0Z3QVFBTjVyRUE4RFczTnpjd1ltSmlWbk9qdE9tVFpzNmlxS29wWlFEY25KeUVxcFVxVElWK1QxVVJoYzZuME1QRll2Rmtna0FOeEkxRjNRNjNWd0FHV2F6K1gwQWFLbFJiZkpTbE81U0NDOEJXQUNNQWdCRlVTNVpqNUdYbHpmVjA5UHpBWTFHODJ0SVNFaWJ1TGk0N09qbzZHRkZ2ZmZnNEdCdnJWYWJLYVdjRnhNVE02VVVIeHNSRVJFUkVSRVJFVkc1d29RS0VWRVowT3YxTFFEMGxWTFdFVUswQk5BTHdFd0FGMTN0STZXYzZ5cVpBZ0NLb2p3dmhKaHFNQmpxSGp0MjdMSk9wd01BWTJsNnFOeUlMUXpBT0FDUHg4WEZaUU5BZjErZm95b2hjZzJBcHdMa3hzVEVyQUx5ZTZob3RWb0F3SkVqUjY2RWhZVTlackZZWWxVcTFSUUFieFE2Nzh0Q2lBNFpHUm5Ea3BLUzhvcjdqSWlJaUlpSWlJaUlpTzRrYkFSTVJIU0w2WFM2aVFBU0Fjd0I0QXRndjVTeVVYUjA5TXgvZWVqQkFBNG5KQ1M0VE1vVXAyWExsZ0ZTeWxWU3lzdFN5blo2dlg2TlRxZWJiMTB2cFJTS0VMbXU5bytLaWpvRzRGc0EveW04VGdqUkE4QjlUS1lRRVJFUlZTNVhzcklPUVpxNkt5Ylo4VXBXRnN1NEVoRVJVWVhGR1NwRVJMZVlsRElhd0ZRaHhQY0FmZ0p3SmpZMk52bmZIUFBHakpjV0FGNHJ0TXBUcjllUEwzVCtla0lJVmNIbFVzck1tSmlZcjdSYWJVMHBaV01wNVRrQWJhV1V4NFFRQjErOWRIbkhHelVDdEJwRkVRYUxwVmFCL2l2ekNzY2loTmdGWUZUTGxpMERqaHc1Y3FYQU9Wb0NPT2ppTFV6VzYvV3ZPRnRoTUJqcS9Kc2tFUkVSRVJHNVY4dkl5Q3dBUjl3ZEJ4RVJFVkZaWTBLRmlPZ1dpNDJOalFRUUNRQTN5bkxkRkoxT055VXZMMjlaWW1MaVAxTEt4NFFRc0Znc2F3cHVJNlgwQkdDWFVCRkMzQ1dsRkFXWEN5RXVBUGdxS2lycWVHaG9xSDlzYk94VjY3cmc0R0NQRnQ0QkRid1VaWklKOEsyaUtDZVFYNTRNQU02alVHa3ZBSm9iNS9hd0xnZ0pDV2tsaEdnQVlKbUx0N01kd0MvT1ZuaDZlbWE2L2hTSWlJaUlpSWlJaUlqS0J5WlVpSWpjcUVHREJsb3BwUkJDMkMxdjNMaXhyeERpUFE4UGp3d0FFVUtJWjZTVWZ4YWU2U0tFeUlpT2ptNVFjSmxPcDlzT1FCMFRFeFB1NUpTeVlESWxMQ3lzaHBTeXhkOVhNNVpsVmRHc2Z6TTllMitxd2ZCTFRHeXNYUThWS2VWRGVyMitoY1ZpeVpSU1RoUkMvSk9ZbUdpYlZhSlNxWVlBZ0pSeWFIQnc4SHVKaVltR1F1ZU5qbzZPWG5BVEh4RVJFUkVSRVJFUkVWRzV3SVFLRVpHYmhJYUdQcUFveXRkU3ltbUYxL240K05RRkFFVlJ6b2FHaG5ZR2NBK0FoYmZnbkk4SUlZWUlJUm9CYUN5bHJBNGc1MCtnNVRPcDEvUUF2TTFTcmlxOG54QWlBTUJFUlZFZ3BVeVhVdjRIZ0FUeSs3SUFHQU1nUVFqUlNLdlZmZ2JnK1g4Ykt4RVJFUkhkR1U2SGgydDlxMVNwQVErenlMaG1TRzBZR2VteUp4OFJFWlZPMElZTmtRQ0MzQjBIRWVWalFvV0lxR3paVFQwUlFsUUJBSjFPRndGZ3BKVHlvQkRDMnNSZFUyRFQ0QnQvSmltSzhycVVVaHFOeHJXRkR5NmxWSWVHaHRyTlJCRkMrRXNwVllXWHExU3FmeXdXaTFZSVVVdEt1VThJc2NCc05zY2NQbno0V0VoSVNIVXA1WHNBdGgwK2ZEaW04SGtzRnN0YWxVcjF1dGxzOW95TmpUMEx3R3hkNStIaE1Wc0lFV0N4V1BvTElab0pJYjdTNi9YK1FvaHhPVGs1TE9kRlJFUkVWTUZwdmIzYkd4VDVuWVJLcS9YMkdJZ2I1VytKaUlpSUtob21WSWlJYnJHd3NEQXZLZVd6Rm92RlJ3alJSRXE1cThEcVhqZis3QytsZkRZMk52YWI0T0RndXp3OVBTMEFwdXYxK3ViSVQ2dzhCeUF0T2pyNmhFNm51eXFFMkptUWtIQzI4TG1FRUZXRkVEdWRMRWZoNVJhTDVadVltSmovQUxDYmdkS3laY3NBdFZxOUdZRFdZckU4NSt3OUtZcGlpWXFLdWxCNHVWNnZINHY4MlNnL3hjYkc3Z093THpRMDFLd295a0lwNVVCUFQ4OC9iMnphVWFmVHZTMkVzRWdwTFFBc045Nm5Cb0FIZ0RNeE1UR2ZPVHMzRVJFUkVSRVJFUkZSZWNDRUNoSFJMUllWRlpXbjAraytVaFRGQThCZlpyUFpWcXJMWXJFY0ZFSmttRXltNStMajQ5TUJJREV4OFIrOVhqOEZ3R1FBOHdCQVNubGVTdmxmQU9hWW1KaVhBQ2d1VG5jdE9qcTZSZ2xEc3poYmFEYWJoYWNRYWUxVXFsa3pndnpNR1g3aDJoS1dhVkFBakpkU0poa01ocEhXaGJHeHNkKzBhZE5tdTBxbCtvOFFvcWVVTWxrSTBWcEsyVlpLcVhGb0dBUEFZckc4WHNMM1FFUjBjMHhJZ1FaekJhVGFaRFludVRzY0lpSWlJaUlpdXZNNFBOUWlLazlDUWtMdVU2dlZQMGtwdFVLSUo2S2pvN2U2T3lhaWtnZ0xDL082ZHUyYU9Ta3BLYS9RS29FYnZVZktrNVIrdmR1cmhQS2pGRUlyekJoNG8wWnJzZHEwYWROQlNwa2FGeGQzdkpTblZPRi9uNFdFaTJRUEVSRVJFWlYvRi9yMkRZY2l2eXZ0dlNRUkVSWHZRcTllRGVDaGVoUUNhdVNaVndkdDJaTHM3cGlJS2pQT1VDRWlLZ05SVVZIWFhhd3FkOG1VZitQdzRjTjdiM0pYYy9HYkVCRVJFUkVSRVZWeWFuVURRTDRpSWJSQ3JUNEFnQWtWSWpkeVZVS0dpSWlJaUlpSWlJaUlpSWlJYm1CQ2hZaUlpSWlJaUlpSWlJaUlxQmdzK1VWRVJFUkVGVjdCWGxFd1dwNnN2V25URm5mSFJFUkVSRVJFUkhjV3psQWhJaUlpSWlJaUlpSWlJaUlxQmhNcVJFUkVSRVJFUkVSRVJFUkV4V0JDaFlpSWlJaUlpSWlJaUlpSXFCanNvVUpFUkVSRVJFUkVOeTFvdzRaSUFFSHVqb09JaUlpb3JIR0dDaEVSRVJFUkVSRVJFUkVSVVRHWVVDRWlJaUlpSWlJaUlpSWlJaW9HUzM1UnVSRVNFbEpWcFZMVktMaE1TaGtrcFZRSklSUXA1VjA2bmU3dWd1dno4dkl1SnlZbVp0M2VTSWtxbnJyck4rOEh5elFRRVJFUkVSRVJsU3RtWWM1VlFYVldTSGlhaFRuWDNmRVFWWFpNcUZDNW9TaEtHeUhFdm9MTGhCQUZmLzZtOEQ2ZW5wN2hBSGFWZlhSRVJFUkVSRVRreklWZXZSckFRL1VvQk5USU02OE8ycklsMmQweEVSRlZGRGNHUU43cjdqaUlLQjlMZmxHNUVSc2IrNmZGWWpsVjB1MmxsTWt4TVRHL2wyVk1SRVJFUkVSRVZBeTF1Z0dBVnlURWxCcy9FeEVSRVZWSVRLaFFlV0lDOENVQVNDa2hwWFRZb05EeWJ3RVliMXQwUkVSRVJFUkVSRVJFUkZScHNlUVhsU3RDaUo4QlRCRkMrRHBMcU56WUJsTEtiTFBadk9uMlJrZFVjYVgwN2wxWHBWRWVaNWtHSXFxb0ZLampJQTNkRmJOYXFOVHFNKzZPaDRpSWlJaUlpTzQ4VEtoUXVTS2xQQytFK0FOQXo2SzJFMElrbUV3bVB2QWx1bFhVcUl2OE1nMWFvVllmQU1EL3Y0aW9RcW05ZnYxMUFFZmNIUWNSRVJFUlVXbWM3OU9ucmFJUjcwbkFVeHJseE5xYk5oMXlkMHhFbFJsTGZsRzVFaHNibXltbDNDZHZURThwT0V2RityUE1GNXVZbUhqWlBWRVNFUkVSRVJFUkVSR1ZQYUVvM2xLaWxZUm9MUlRGMjkzeEVGVjJUS2hRZVdPV1VzWUxJVEpkYlNDRXlBRndFT3lmUWtSRVJFUkVSRVJFUkVTM0NVdCtVYmxqc1ZnT0NTRXVBZkIxc1VtR2xITDM3WXlKaUlpSTdtd25lL2YyREFBQzRXRVcxeTlscHRYNzQ0OGNkOGRFUkVSRVJFUkVkeGJPVUtGeUp5NHVMZ1ZBbkJBQ1FINnBMMnU1THlFRUxCWkxRbXhzN0VrM2hraEVSRVIzbUNwcTZBd2E1V0FlUE9KVS92NmQzUjBQRVJFUkVSRVIzWG1ZVUtIeTZodFhLNFFRaTI5bklFUkVSRVJFUkVSRVJFUkVUS2hRdVpTWm1ibFZTbm14NERJaEJLU1VxWm1abWV2ZEZSY1JFUkVSRVJFUkVSRVJWVTVNcUZDNWxKU1VsQWRncmJYc1Z3RS8zMWhIUkVSRVJFUkU1WUJabUhNQmNWWkkvSjMvTXhFUkVWSEZ4S2IwVkc2WnplYWxhclY2SklBcUFDQ2x6Sk5TL3ArYnd5SWlJaUlpSXFJQzZxN2Z2Qi9BdmU2T2c0aUlpS2lzY1lZS2xWc3FsZXFzbFBLRUVBSTNacXI4WlRLWi9uSjNYRVJFUkVSRVJFUkVSRVJVK1RDaFF1VldlbnA2Sm9EZjVmK3pkK2Z4VWRYMy9zZmYzek5ua3NtS1FOZ2lLZ291YkVrbXVHQlZwSXBWRUwxcVhhNzAxdHJiWGk1cXRlNTFxVnB0WFZDeHhWWjdYVnAzY1MwcXE5WnFsTTBsSkFFUlJTS05HZ1Zad3BaMU1uTyt2ejlJOHNzK1dRaER3dXY1ZVBUUm5PLzVublBlRThaVzVqUGZ6N2VHcE0rcnE2dTN4VG9YMEJPWnNLcG8wd0FBQUFBQUFBQzBqSlpmMkdzVkZSVlY5dTdkZTVFeDVtZldXcCtrSld2V3JOa1o2MXhBVDdUL2dnWDVvazBEQUFBQUFBQjdsM0M0U0hHKys0MnNxM0NrS05aeGdIMGRCUlhzMWFxcnF3dmk0dUkyRzJNU1BjOWJGT3M4QUFBQUFJQ0d2cHMwNlVqSGIrNjJVcnl0dGxlbno1K2ZHK3RNQU5CVERGcTRzRWpTakZqbkFMQUxMYit3VjF1MWF0Vm4xdG8xMXRwMUJRVUZIOGM2RHdBQUFBQ2dJZU00eWRacWxKVVpiUnduT2RaNUFBQUF1c28rc1VKbHdJQ01KTk03MU05djNUU2ZjZm1YdTI2bU11emxPVEp4UTQ3SUdoL3JMT2g2RWErNnpERyt6ZVVsNFUyYk5xMHVqWFVlQUFBQUFBQUFBSkI2ZUVGbHdJQ01wTVQ5ek5VeU9sOG1FSkN4OFZiV0grdGNhSitLc0RXU2xZeTVNTlpaMFBWY3h3M0xtTXJrdnY3S3BMNFpjOHFjOEYyYlZsTlk2V29iSmswYUxiOTVnRFlOQUhxcXdYTVdmQ0JwVUt4ekFBQUFBQUM2cng1YlVObC9XTVpnditzOFpLWFRqWkhQNS9NcFBpNU9QdGNYNjJnQVdoR0pSQlNxQ2lrY2lVaFdJNUk4LzVqQXNGR1hmbE80NnN0WVordkp3ajZiNUxObWxEVW1ZQnpEU2o0QUFBQUFBUFlDNnlkUEhpL0h6ckxHQkV4RVp3K2FPemNuMXBtQWZWbVBMS2dNSGp3NHdlYzNUeHJwWkwvZjFmZ1RqdGZZbzQvVS91bURsSnFhR3V0NEFGcXhjK2RPZmJ0K2d6N096ZFBiNzc3blZGZFgvOGpudW45UFR4OHo4YnZ2bHBmSE9oOEFBQUFBQUFDQWZWT1BMS2k0S1gybnllcUg4WUY0M1hqZGxUcHowa1QxNnBVcVkweXNvd0ZvQTJ1dHpqN3pkSTMvMS9HNjdmZDNxNktpOG5oL2F2V1YrazUzeFRvYkFBQUFBQUFBZ0gxVGp5dW9EQjQ4T01GWS9WakdPQ2VkZUlMK1kvSWs5V0pWQ3RDdEdHUFVLelZWRTA4NVdjcysrRWl2elpudkdLdi9IRHg0OEIrTGk0c3JZcDBQQU5EOUZFK2NPTmpuZHk2UWtSdXVETDk2d0p0dkZzWTZFd0FBQUFDZ2UzRmlIV0IzczRFK2ZhMHhTYTdyYXZTb0VSUlRnRzRzT1RsWldSbWpGUmNYSnhrVDhQdFQrc2M2RXdDZ20zSTFXTksxVnVZR244ODNMTlp4QUFBQUFBRGRUNDhycUJpZjE4ZklKc1hGeFdsdytxQll4d0hRU1lNR0RsQkNRa0NTRFVUaTNiUlk1d0VBQUFBQUFBQ3diK3B4QlJVMzRpUmFhL3crbjZPVWxKUll4d0hRU1NrcEtmSzdmbG5KNzhqSFA5UUFBQUFBQUFBQVlxTEg3YUVDQUFBQUFBRDJvSEM0U0hHKys0MnNxM0NrS05aeEFBQUF1Z29GRlFBQUFBQUEwR0dERmk0c2tqUWoxamtBQUFDNldvOXIrUVVBQUFBQUFBQUFBTEM3c1VJRkFDQ0ZWU3kvYU5NQUFBQUFBQUFBdElDQ0NnQkFneGNzS0JadEdnQUFBQUFBMkt1VWxKYm05a21KbitCRVhMT2xySXd2UUFJeFJrRUZBQUFBQUFCMDJQckprOGZMc2JPc01RRVQwZG1ENXM3TmlYVW1BT2dwUnVia2xFcjZOTlk1QU96Q0hpb0FBQUFBQUFBQUFBQlJzRUlGQUFBQVBaNEpxMHArODQyeGlwZlBWc1E2RHdBQUFBQ2crNkdnQWdCUThSa1R4L3FNTTVzMkRRQjZxdjBYTE1pWGRIU3Njd0FBQUFEdDhlL3g0d09wQ1FscGlvdVlIZHREbXc3T3lhbU1kU1pnWDBiTEx3QUFBQUFBQUFEWUN3V1NrOGVHL003SFZZcGJHVWhPSGh2clBNQytqb0lLQUFBQUFBQUFBQUJBRkJSVUFBQUFBQUFBQUFBQW9tQVBGUUFBQVBSNEd5Wk5HaTIvZWNCSzhVNVlOd3lZTjI5cHJETUJBQUFBQUxvWENpb0FBQURvOGNJK20rU3pacFExSmhDeFhtcXM4d0FBQUFBQXVoOWFmZ0VBQUFBQUFBQUFBRVJCUVFVQUFBQUFBQUFBQUNBS1duNEJBQUFBQUlBT0t5a3R6ZTJURWovQmliaG1TMWxaVWF6ekFBQUFkQlVLS2dBQUFBQUFvTU5HNXVTVVN2bzAxamtBQUFDNkdpMi9BQUFBQUFBQUFBQUFvbUNGQ2dCQWp0eVZzaUhhTkFBQUFBQUFBQUF0b0tBQ0FGRDZuRG5sb2swREFBQUFPdURmNDhjSFVoTVMwaFFYTVR1Mmh6WWRuSk5UR2V0TUFOQlRESm83TjBmU29Gam5BTEFMTGI4QUFBQUFBRUNIQlpLVHg0Yjh6c2RWaWxzWlNFNGVHK3M4QUFBQVhZV0NDZ0FBQUFBQUFBQUFRQlMwL0FJQWFPM0VpZkY5cEg2MGFRRFFVemtSczk2NmVreFdybncrOW9vQ0FBQUFBTFFiQlpVOVpOT21UU29ySzlPUUlVT2l6djNuUC8rcCtQaDRqUnMzcnN0enJWdTNUbzg5OWxpVDhkVFVWRjErK2VWS1RrN3U4Z3k3MjdmZmZxdjk5OSsveGZObFpXV3kxcmJwdFMxYnRreFpXVmxLU0Vob01PNTVuajc4OEVNZGUreXhuYzRiUzdObXpkTEtsU3Viako5d3dnbWFOR2xTREJJaFZoSmNCVVBHbVczbEN3U1M0ODZXbEJQclRBQ3dPNlhQbi8rVnBGdGpuUU1BQUFCb2ovV25uVFpFY2I0Znk4aFZWZVRGUVFzWDh1VWdJSVlvcUhUUzRzV0x0V3paTWwxMzNYVU54cmR1M2FyOC9Id2RkZFJSU2tsSjBhT1BQcXBGaXhacDRjS0ZVZS81NnF1dktpVWxwYTZnOHRWWFgybkRoZzF0eWpOOCtIQ2xwcWEyT1g5SlNZbmVldXV0Qm1PSmlZbDY5TkZIV3l3NFdHdTFmZnQyRlJVVmFkMjZkU29wS2RFdmYva001YVFrQUFBZ0FFbEVRVlRMSnZNaWtZZzJiTmlnYjc3NVJzWEZ4VXBNVEd6d0lmMldMVnRVWGw3ZTVxejFHV00wZVBEZ0p1TWZmZlNSTHJ2c01sMTMzWFU2Ly96em03MzJubnZ1MFpJbFMvVG9vNDlxMkxCaExUNWp6Wm8xK3RXdmZxWGYvT1kzVGU3MStPT1A2NUZISHRGdHQ5Mm1NODg4czBPdm9kYi8vZC8vYWNPR0RmcmQ3MzRuYWRkNzU3Nzc3dE9RSVVNMGRlclVCbk1YTFZxazNOeGNYWFhWVlhWakpTVWwrdmJiYjl2MHJGNjlldW5BQXcrc096N3JyTE8wY09GQ3JWcTFxc0c4L3YzN1UxQUJBQUFBQUFDSU5kY2RJdGxyclV6QXVPNkhraWlvQURGRVFhV1R2dnp5Uzczd3dnczY4TUFEZGNFRkY5U052LzMyMjdybm5udjAwa3N2S1NVbHBWUFBlUG5sbHpWcjFxdzJ6WDNra1VkMDVKRkhkdXA1ZDl4eGg0WVBIOTVrL0txcnJ0TEtsU3UxWThjT2VaNG5hVmRobzIvZnZqcnp6RFAxMm11djZmMzMzOWVPSFR1MGZmdDJsWmFXTnJpK2YvLytPdlhVVStYeitTUkpmL3pqSC9YbW0yOHFMaTZ1WGZrOHoxTTRITmJISDMvYzVOeVJSeDZwazA0NlNkT25UNWN4UnVlZGQxNkQ4Mis5OVpibXo1K3ZNODg4czlWaWlpUzk5OTU3a3FRZi92Q0hUYzVkZU9HRm1qMTd0dTYrKzI0ZGV1aWh6ZjYrSk9uWlo1L1Z6Smt6VzN6R1AvLzVUN211cTNuejV1bmlpeS9XMHFWTDlkaGpqNm02dWxxSEgzNTRrL2xMbHk3VlN5KzlKTS96ZE0wMTEwaVMzbm5uSGQxOTk5MnR2cFphSjUxMGt1Njc3NzY2NDRTRUJNMllNVU5UcGt6UmxpMWIyblFQQUFBQUFBQUFBTmdYVVZEcHBKLys5S2Rhc21TSi92akhQeW96TTFOSEhIR0VKT245OTkvWFFRY2RwS0ZEaDNiNkdiLys5YTkxNG9rbmF0cTBhZnJ6bi8rc3JLeXNCdWM5ejlPdmZ2VXJiZHEwcWNVUDl0dnFuSFBPYWJhQUlFbnIxNi9Yc0dIRDlPTWYvMWdEQmd6UWdBRURsSmFXSnRmZDlUWmF1M2F0Tm0vZXJOTlBQMTI5ZS9kV256NTkxTGR2WDZXbHBhbC8vLzdORnBiR2p4L2Y0QVArdG5qMzNYZDEvZlhYTnhnckxpNnVXNlV4ZWZKa3JWaXhRcSs5OWxxRDFSaWhVRWgzM1hXWEJnNGNxRk5PT1VVZmZ2aWhKT21nZ3c3U3dJRURtenpuelRmZlZHWm1wdnIxNjlma1hFcEtpdTY0NHc3ZGUrKzlyV1k5OGNRVG03UWZpMFFpdXV1dXV4UVhGNmZFeEVTZGUrNjVldnJwcDNYaGhSZXF1cnBhWjV4eGhpNjc3REtscGFWcDllclY2dGV2WDEyRzY2NjdUaVVsSlhyKytlY1ZDQVIwMldXWGFjS0VDUm85ZW5UVTM5c05OOXpRN0hoYVdwcHV2ZlZXL2ZyWHY0NTZEd0FBQUFBQUFBRFlWMUZRNlNUSGNmUzczLzFPNTU5L3Z1NjU1eDQ5K2VTVEtpMHRWVzV1cnNMaHNJNDc3amhKVW5WMXRTS1JTTjF4clFNT09FQXZ2UENDdG0zYnB2ZmZmMStTdEhuelpwV1dsdXFOTjk2UXRHdUZ4RkZISGFWSmt5YnB6anZ2MUZOUFBhVzB0RFJKdTRvcGYvakRIN1JtelJvOThzZ2pTa3BLNnZCclNVcEswbVdYWGRicW5FTVBQVlEvK3RHUFdqeC93QUVINlBMTEwyL3pNNy80NGd0Tm56Njl6Zk1sTmR2ZTZ2WFhYOWZmLy83M0JtT2JObTNTcFpkZTJtVHV6cDA3RzJTODVwcHJOR1hLbEFaejh2UHpWVlJVcEp0dXVra3paODdVU3krOTFHS2U1dHFkVFowNlZULzcyYyswWk1rU1ZWVlY2V2MvKzFuZHVULy8rYy9hdm4yNy92S1h2eWd1TGs1eGNYRzYrT0tMOWRCREQ5VmxLUzh2MXdNUFBLQlpzMlpwM0xoeG1qRmpocVJkNzdjNzdyaEQzMzc3clpZdVhhci8vdS8vMW43NzdhZjk5dHV2eFh5MTR1UGpXengzL1BISDY5aGpqOVd5WmN1aTNnY0FnTzZvK0l5SlkzM0dtVzJOQ2FqYXV6QjkvdnpvZlZnQkFBQUFBS2lIZ3NwdWtKNmVyanZ2dkxPdVJkTXJyN3lpVUNpa0cyKzhVWW1KaVpLa045NTRRNTkvL25tVGxSVzE1emRzMkZCWFdBaUZRcEpVZHp4NjlHaWxwS1RvcHB0dTBpV1hYS0tmLy96bnV2LysrOVduVHgvZGZ2dnR5cy9QMXdNUFBLQ01qSXhPdlk1VFR6MjFUUi9NNzA0K242L0podS9SSkNRa05GczRTa3BLMHJ4NTg1cU1UNTA2VlgzNzltMjJMZGI0OGVPYmZjWXJyN3dpU1RyNTVKTzFkdTFhOWU3ZHUxMFpnOEZnWGFiNzc3OWZwYVdsdXV5eXl6UjM3bHc5K2VTVG1qSmxTb01ON1MrNjZDSzk4ODQ3ZXZUUlJ5VkpUejMxbEVwS1NuVHV1ZWZxa2tzdWFYRHYrUGg0elp3NVUwbEpTUW9FQXUzSzFacnp6eitmZ2dvQUFBQUFBQUFBdElDQ3ltNXk0b2tuU3BLcXFxcjAvUFBQYSt6WXNUcjMzSFByenRldWVHaHBvKzhqampoQ1M1WXNrU1JObXpaTktTa3BUVnBoSlNRazZPR0hIOWFWVjE2cGl5NjZxSzVsMUZOUFBSVjFQNUMyR0RkdVhOUTV1Ym01VFZhVUhIMzAwUzIyQ1l0bTZOQ2hHalpzbUJZdlhxenE2dXE2LzRSQ0lZVkNJVlZWVmRYOXA3S3lVaFVWRlFxRlFuV3QxZW96eGpUYlZzem44OG5uODdWNUw1dmk0bUs5OWRaYmtuYjl6bzg2NmlnZGRkUlJLaWtwVVdwcWFsMkxzOGJXcmwwcnovTWE3SDF5eGhsblNKSnV2LzEyclZtelJzdVdMVk13R05TUlJ4NnBSWXNXTmJqK3pEUFAxTU1QUDZ3Wk0yWm8rUERoK3V0Zi82cEREam1rMldmMTdkdTNUYStsUFk0OTlsaTVycXR3T0x6Yjd3MEFBQUFBQUFBQTNSMEZsVTU0NDQwM3RHM2JOa2xTY25LeXpqbm5IRzNidGsxRGhnelJ4UmRmdk51ZVUxbFpxVldyVmlrdkwwL3Z2UE9PMXE1ZHEwTVBQVlI5K3ZUUmh4OStxRXN2dlZUSEhIT01oZzhmcm9NT09rakRodzlYbno1OTJ2MmN3dzQ3TE9xY3NySXlmZmZkZDNYSEJRVUZpb3VMcXl1b2hFS2hCdWNiUzAxTlZYSnljb094d1lNSGE4aVFJWXFQajFkY1hGemRmNjlaczBaejVzelJ2ZmZlcTBBZ29FQWdvTVRFeEJaWHFKU1dsalpwcVNidEtuSVpZNW85MTV5Ly9lMXY4anl2d1ZodWJxNHV1ZVFTUGZEQUF6cmhoQk9hdmU3cHA1L1cvUG56OWR4enp6VW8rSngyMm1tYU4yK2VsaXhab2xOT09VWGp4bzNUVFRmZDFPdzkvdlNuUCttV1cyN1IyclZyTldmT0hFMmRPclZ1QmMrdHQ5NnFpb3FLdXJuVHAwK1g0emh0ZWsxdDRmZjdkZkRCQjJ2dDJyVzc3WjRBQUFBQUFBQUEwRk5RVU9tRVo1NTVSa1ZGUmZJOFR3TUhEdFE1NTV5alZhdFc2YXl6enRLbVRaczBmLzc4dXJuZmZQT05LaXNyRzR6VjZ0MjdkNFAyVC9WdDNyeFpaNTU1cHFxcXFwU1VsS1Rqano5ZXYvbk5ieFNKUkZSUlVhSGYvdmEzZXVPTk43UjA2Vks5K2VhYmlrUWlldnJwcHp0VVVHbkxxb2Z4NDhmcm1tdXVxVHV1dnplSUpLMWF0YXB1VlVaemZ2M3JYK3VpaXk1cU1KYVJrYUVqampoQ1ZWVlZUZVl2V0xCQXc0Y1BiekxlM0g0Z2dVQkF0OTU2YTVQeGh4NTZTTW5KeVUyeVNtcFMyUGpzczg4MFo4NGNwYWFtYXNlT0hYWGpvMGFOVWlBUTBKdHZ2dGxpUWVXamp6NVNlbnA2ZzJMS3FsV3JkTmRkZDJuTm1qV2FPbldxcGs2ZEttTk1peXVWSk9uWlo1L1ZMYmZjb3FlZmZscXZ2UEtLamovK2VGMXd3UVVxTFMxVmVYbTUxcTlmcitMaVlubWVWMWRRdWVXV1cvVE9PKyswZUU5cFYySHBnQU1PYUhWT1I5NDNBQUFBQVBadGcrYk96WkUwS05ZNUFBQUF1aG9GbFU1NCtlV1hKZTFhS1ZDN29mek1tVE8xWmNzV1NaSzFWbFZWVllxUGo1Y3hSdFphM1hMTExZcUxpMnV3c21EVXFGRk5DaW9sSlNWNi9QSEhaWXpSelRmZnJINzkraWs3Tzd1dTNkUjExMTJualJzMzZxbW5udEswYWRNMGJkbzBWVlJVYU4yNmRSbzVjbVM3WDR2UDUydXhsVlY3REI4K1hMZmNja3ZkOFJWWFhLRmpqamxHUC9uSlR5UkovZnYzcnp0bnJaVXhScEwwd2dzdjZNRUhIMnhRS1BFOFQ2RlFTS2VkZGxxRGE2cXFxdlN2Zi8ycnlYNHZydXZxMUZOUGJaTHBtV2VlVWQrK2ZaczkxN2lnTW4zNmRBVUNBZjNrSnovUlgvLzYxN3J4UUNDZ0UwODhVZSs5OTE3ZG4ybDloWVdGMnJ4NXMzNzYwNS9XamIzNjZxdTY2NjY3TkdEQUFOMTg4ODNxM2J1M2NuSnltdm10TlhYKytlZHJ3b1FKZXY3NTUvWHV1KzlxNnRTcGV1Q0JCeVJKVHp6eGhQN3lsNzgwbUY5Wldhbms1T1M2MzNOem5udnV1YWpQM1oxN3NnQUFBQUFBQUFCQVQwSkJaVGQ3NDQwMzZuNys5Tk5QZGRGRkYrbmhoeDlXVmxhVzFxeFpveWxUcG1qR2pCbjZ3UTkrME9DNmJkdTJLU2NuUjh1WEw5ZW5uMzZxOHZKeUZSUVU2TlJUVDlVdmZ2R0xOajA3SVNHaFE4VVVTWXBFSXFxdXJwYmY3Mjl4VHVNMldJMVZWRlNvVjY5ZURmWVFjVjFYdlh2M2JqQldxN3k4dkVIN3IySERodW1GRjE2b08zNzc3YmMxZmZwMC9mT2YvNndiS3l3czFBVVhYTkRzODhQaHNISnpjNXVNbDVXVnlYWGRaczgxbHBpWXFHblRwalhiVXV6a2swL1dnZ1VMdEhUcDBpWjd4aXhkdXJSdVRxMFRUamhCVTZaTTBiUnAwN1I0OFdKZGUrMjFiU3BZMUJhU25ubm1HYjM2NnFzcUxpN1c0TUdEbzE3WHUzZnZKcXQvNmt0UFQyL1NicTJ4OHZMeXFNOEJBQUFBQUFBQWdIMFJCWlV1Vkx1L1NtSmlZb3R6d3VHd1hOZlZKNTk4b3QvLy92ZEtTRWlRNHpnYVBYcTA3cjc3YmcwYU5Fano1OC9YblhmZTJlQzZVQ2drYTIyVGZVRW1USmlnMjIrL3ZVTjV2L3Z1T3gxMDBFRXRucStvcUZCaFlhRmVlZVdWdXJHU2twSzZuN2R0MjZZRER6eXd6YzhyS3l2VHdJRUQ2NDRMQ3dzYnZKN2F3a0w5TVd0dGkvZXJyS3pVLy83di83WjR2clZ6dGE2ODhrb05HelpNcjcvK2VwTnp4eDU3ck9MajQvV3ZmLzJyU1VGbDhlTEY2dCsvdjBhTkdsVTMxcjkvL3didDBTVHBILy80aHdZTUdOQnFodHpjM0FaWjIxSk1hWXNKRXlaRW5iTjU4K2JkOGl4MFA0UG5MUGhBdEdrQUFBQUFBR0N2RWpHUlNwOTgzeGlyK0lpSlZNWTZEN0N2bzZEU2hWYXRXaVZqVEt0RmhtblRwdW00NDQ3VEdXZWNvWWNmZmxqWjJkbTYvUExMbFpLU29rR0RkbjIyT1dMRUNGMXh4UlVOcm52dHRkZTBjK2ZPQmkybUpMV3JvTkhZNnRXcm94WlV2dmppQzMzLy9mZDFZL1UvZ04rNGNhTXlNakxhL0x3dFc3WW9LeXRMa3RTdlh6K2RldXFwdXVHR0crck92L2ZlZS9yVG4vNmsyYk5uMTQydFg3OWVkOTU1WjVQMlpINi9YNzE3OTI1UTdLazFiZG8wOWUzYnQwbFJTdHExWWJ6UDU2czdQdXl3dzFyTUd3Z0VkUFRSUjJ2Um9rVjFoVEJKS2kwdDFZb1ZLM1RlZWVmVnRURHJqaW9xS3ZUVlYxL0ZPZ1lBQUFDQWJtYjlhYWNOVVp6dnh6SnlWUlY1Y2REQ2hVV3h6Z1FBUFVYTkZ5Q1BqblVPQUx0UVVPa2ltelp0MHF4WnMzVE1NY2UwMnVicHUrKytVMGxKaWRMUzBwU1dsdGJzbkNGRGhtaklrQ0VOeG5KemM3Vng0OFlXMjE5MXhPTEZpelZ4NHNSbXoxVldWbXJyMXEyNitlYWJkYzQ1NTlTTno1czNULzM3OTFkUlVaRzJiTm1pUXc4OXRFM1BxcXFxMHRkZmY2MkREejVZeTVZdHE5dmY0NUpMTHFtYnMyUEhEdTNZc2FQQldLMXAwNmJwK3V1dnJ5dmcxRzc0M2h6WGRlVzZicE05VnlUcGd3OCthRlBlV3VQR2pkT2lSWXYwOGNjZjErMTdzM2p4WW9YRDRRYnR2bHF5Yk5reTllclZxOVU1WDM3NVpic3l0Y2RMTDcya1VDaWtLVk9tTk5qSFI1SVdMVm9VdGEwYkFBQUFBRFRodWtNa2U2MlZDUmpYL1ZBU0JSVUFBTkFqVVZEcEFwOTk5cG11di81NmhVS2hCaXRMYWx0L2ZmMzExL3JCRDM2ZzFhdFhhK1BHamEwV0lZcUxpN1YxNjlZbTR6dDI3RkI1ZWJrKytlU1RKdWY2OWV2WG9KVldXNzM3N3J2YXRtMWJzNFdIMnBVTGpkdFBuWDc2NlpLazU1OS9YcEowMUZGSHRlbFpuMy8rdVR6UDAvRGh3N1ZtelJxdFc3ZE9EejMwVUlNNXk1Y3YxM1BQUGFkcnJybEdvVkJJSDN6d2djYU5HeWZQOHpSMTZsU1ZscGJxSC8vNGgyYk1tTkhxczZxcXFtU01hZEllcmJFLy9PRVBUVnA1TlZaN2ovZmVlNit1b0pLVGs2TzB0RFJsWm1aR2U5bTY3Nzc3b3M1cGIxR2pQZk0vK3VnamZmVFJSL3F2Ly9xdkp1Zis4WTkvdE91NUFBQUFBQUFBQUxBdm9hRFNTYUZRU0d2WHJsVjFkYlU4ejlNTEw3eWdHVE5tS0RrNVdROCsrR0NEemRqVDA5TjEyR0dINmI3Nzd0T01HVFBrZVo3NjkrK3ZFMDg4c2NYN1AvYllZNW83ZDI2TDV5KysrT0ltWS8vMVgvK2xxNjY2cXQydnBhcXFTczg4ODR3dXYvenlKdWR5YzNQbE9JNUdqQmpSNUZ3NEhOWnp6ejJub1VPSHRubS9qd1VMRmlndExVMEhIbmlnMXF4WkkyT01nc0ZnZ3psYnRteVI2N29LQm9QNit1dXY5ZXl6ejJyeTVNa04ycEpsWm1aR2ZhMVBQUEdFa3BPVGRkNTU1N1U2cnkycmF3WU1HS0RiYnJ1dExtdGxaYVVXTDE2c3laTW5OMW54VWQ5QkJ4MmtDeSs4VUNrcEtUTEdOTHVhcHJTMFZEZmNjSU9PUHZwb2JkeTRVWDM2OUltYTUrV1hYOWIyN2R1anpxdjF6VGZmNkpCRERta3kvdkhISCt2amp6OXU4MzNROHhSUG5Ealk1M2N1b0UwRGdKNnFJcXpWcVQ1empweUlFNHA0bjhVNkR3QUFBQUNnKzZHZzBnbVZsWlc2K3Vxcjlja25uOGgxWGQxNTU1MzZuLy81SDIzY3VGRVhYM3h4azVVZVBwOVBUenp4aEZhdVhLbXlzaklGQWdGbFptWTIyYlErSEE3WDdjVngrZVdYNitjLy8zbVRaOTkzMzMzYXNtV0w3cm5ubmlibm9yV1VhazF0MGVMZ2d3OXVNUDcyMjI4ckl5TkR5Y25KVGE1NThjVVh0V0hEQnQxMTExMXRlc2EyYmR1MFlNRUNuWGZlZVUyS0VJOCsrcWdLQ2dwVVhsNnV6WnMzYSt2V3Jab3dZWUoyN3R3cHovUDArT09QNi9lLy8zM2QvS0ZEaDJybzBLR3RQdSsxMTE1VDM3NTlkZTY1NTdZcFh6Um5ubmxtM2MvdnYvKytLaW9xb3JiN091S0lJM1RFRVVkbzBhSkZ1dUdHRzdSdTNUcjk3bmUvcTJzSFYxSlNvaXV1dUVMZmZ2dXRwazZkMnVwZU5KV1Z1L1lmdS9iYWE3Vm8wU0pkZXVtbGNsMVgyN2R2bDdXMnhYMWNTa3BLVkZSVXBMUFBQcnZCZUZWVmxlNjk5OTQydlhiMFlLNEdTNkpOQTRBZTY5QUZDM1pJV2hickhBQUFBRUI3ZkRkcDBwR08zOXh0cFhoYmJhOU9uejgvTjlhWmdIMFpCWlZPdVBMS0s1V2JtNnQ3NzcxWDFscmRmUFBOV3J4NHNjYVBINis1YytjcU1URlJQcDlQanVQSTUvUEo4enlGdytFRy8vbjg4OCtWbUppb0NSTW1hTjY4ZVlwRUlscTllclVtVDU0c1NTM3VyWktZbUtqUzB0SW1lNnQwVmpnYzFvMDMzcWdubjN5eTdzUCtaY3VXYWVYS2xicjk5dHViekYreFlvVWVmUEJCalJneFFxZWNja3Fibm5IUFBmY29GQW8xMkl1bDFySEhIcXVoUTRjcU1URlJTVWxKU2t4TVZFSkNnc0xoc0Q3ODhFTjkrZVdYZGUzRmtwS1NPdkZLMis2a2swNVNWVlZWcytmQzRiQ2tYZStGK2c0NTVCRE5uRGxUbjM3NmFaTnJwa3lab3Rtelp5c25KNmZ1TlJRV0ZtcnQyclc2N0xMTHRIMzdkaTFhdEtqQk5jT0hEMWRhV3Bxc3Rjck4zZlgvbXl0WHJ0VDA2ZE0xWWNJRVBmcm9vM3JycmJkMDFWVlhhZmp3NFUyZVdWRlJvWGZmZmJmWnZWNW16cHlwZGV2V3RmRzNBUUFBQUFBQWdEM0ZPRTZ5dFhhVU5TWmdITlAwbTg0QTlpZ0tLcDB3Y09CQVhYZmRkVHJwcEpNa1NRY2ZmTENlZSs0NUxWNjhXQnMzYm16ejNoWm5uMzIyVGovOWRNMmNPVk9TdFAvKyswZHRUOVdWMXE1ZHF4dHV1RUgzMzMrL1hOZlZnQUVEZFBUUlJ6ZTdZYjIxVnYzNzk5Zjk5OS9mYXN1citnNDQ0QUJkY3NrbFNrOVBiM0p1OU9qUnpWN3ovZmZmYS9yMDZaSjJyZlE1NFlRVE5ITGt5SGE4cW83NzVTOS9XVmM0YWF2OTl0dFBuMzc2YVpOQ1MzMDMzM3h6azdIYTkwQmp0WVVUei9Qa2VaN0dqQm1qTysrOFUvMzY5Wk1rWFhqaGhmcmlpeStVbjUvZmJPc3UxM1dWbnA2dTIyNjdyY0UrTnkrOTlKSmVmUEhGZHIwMkFBQUFBQUFBQU5nWE5kOGJxQnNiTWl4anJGeG5WbXBxOHBBSDc3OUhKNTdRK2tia25WRldWdGJpS2duUDh4UUtoUlNKUk9SNW5pS1JpS1JkeFFCalROMS9PNDRqMTNYcmloR2U1N1c1TUxFbnRkWktxckt5c200MVMxdEVJcEc2MTE1Ny9jNmRPK3VLQTYzeFBFL0dtQmF6N0F1MmJ0MnExTlJVK1h5K1dFZlpJejc0S0ZkWFhIT0RObTNadkVIV1hGajBlVUZPckRQMVJNVm5UQnpyTTg1c2EwekFSSFQyb0xseitUMEQ2RkhzZWVmNVNrcExreVNwVDBWRnVjbkphZCszSlFBQUxWby9lZko0T1hZVy95NEpBTHNmL3hzTDdGMVlvZElKcmJXY2NoeW5YVVdHK3RmdGpWb3JZTFQzZFRZdUJBUUNnVGJmWTIvOS9leEp2WHYzam5VRUFBQzZuVzhyUzQveStYY1ZqdGVieEFzbExZeDFKZ0FBQUFCQTk4S24wd0FBQUFBQUFBQUFBRkZRVUFFQUFBQUFBQUFBQUlpQ2xsOEFBQUFBQUtERElpWlM2WlB2RzJNVkh6R1J5bGpuQVFBQTZDb1VWQUFBQUFBQVFJY05uclBnQTBsSHh6b0hBQUJBVjZQbEZ3QUFBQUFBQUFBQVFCU3NVQUVBeUlSVkpiK2hUUU1BQUFBQUFBRFFBZ29xQUFEdHYyQkJ2bWpUQUFBQUFBREEzaVVjTGxLYzczNGo2eW9jS1lwMUhHQmZSMEVGQUFBQUFBQjAySGVUSmgzcCtNM2RWb3EzMWZicTlQbnpjMk9kQ1FCNmlrRUxGeFpKbWhIckhBQjJvYUFDQUFBQUFBQTZ6RGhPc3JWMmxEVW1ZQnlUSE9zOEFBQUFYWVZONlFFQUFBQUFBQUFBQUtKZ2hRb0FRQnNtVFJvdHYzbUFOZzBBZXFyQmN4WjhJR2xRckhNQUFBQUFBTG92Q2lvQUFJVjlOc2xuRFcwYUFBQUFBQURZaTZ5ZlBIbThIRHZMR2hNd0VaMDlhTzdjbkZobkF2Wmx0UHdDQUFBQUFBQUFBQUNJZ29JS0FBQUFBQUFBQUFCQUZMVDhBZ0FBUUkrM2Z1TEVmbkxORDQza3E3Yk8rd2ZNbmZ0dHJETUJBQUFBQUxvWENpb0FBQURvOFNLdWh2cU1tZWtaRS9CVmV4ZEtvcUFDQUFBQUFHZ1hXbjRCQUFBQUFBQUFBQUJFUVVFRkFBQUFBQUFBQUFBZ0NscCtBUUFBQUFDQWpndUhpeFRudTkvSXVncEhpbUlkQndBQW9LdFFVQUVBQUFBQUFCMDJhT0hDSWtrellwMERBQUNncTlIeUN3QUFBQUFBQUFBQUlBcFdxQUFBcExDSzVSZHRHZ0FBQUFBQUFJQVdVRkFCQUdqd2dnWEZvazBEQUFBQUFBQjdsWkxTMHR3K0tmRVRuSWhydHBTVjhRVklJTVo2WEVFbDdOb3l2MnpJaTNncUxTdVBkUndBblZSZVhxNXdKQ3dqVllkdHVEVFdlUUFBQUFBMHRIN3k1UEZ5N0N4clRNQkVkUGFndVhOellwMEpBSHFLa1RrNXBaSStqWFVPQUx2MHVEMVVRbFYybzVWMmhxcXJ0ZUg3NzJNZEIwQW5iZHkwV1pXVlZaSlZoYldoOWJIT0F3QUFBQUFBQUdEZjFPTUtLaHYvdldxenBKM1YxZFg2N1BNMUtpdG5sUXJRWFZWVVZtcjE1MnRVVlZVbEs1VVZmL0VGVlZJQVFJYzRFUk9XTWR1TjdIYkhjYXBqblFjQUFBQUEwUDMwdUpaZmtpSkcrb2UxZHR4Yi8zclhPZVhrSDJyY2NjY3FFQWpJR0JQcmJBRGF3RnFyeXFvcTVTN1AxK3pYNThyelBFL1dlMEZTT05iWmVxcmlNeWFPOVJsbk5tMGFBUFJVNmZQbjUwbzZJdFk1QUFBQWdQYjQ5L2p4Z2RTRWhEVEZSY3lPN2FGTkIrZmtWTVk2RTdBdjY0a0ZGVldYYm5uY1RVNDd0N1MwYk56MU45K21FMDg0VHNHTTBkcC8vM1NscHFURU9oNkFWdXpZc1ZQZnJWK3ZncFdyOU83N2kxVldYaTRyTFl1VWJmMXpyTE1CQUFBQUFBRHNTWUhrNUxFaHg4Nnk4Z1VDeVhGblMrSUxrRUFNOWNpQ1NuRnhjVVg2NFgybXhsbno4STRkTzhmUG5mK204K1kvMzFGaVlvTDhyai9XOFFDMG9ycTZXdVVWRmFxdXJwYTExcFBWa29naXZ5b3VMcTZJZFRZQUFBQUFBQUFBKzY0ZVdWQ1JwTy9XckZ5VGxuYjRXVW45NG04eE1oZUVxa054b1czVmZobjVZcDBObldjOXE5b0dibGFTY1dqbjFvTkVKRnR0cEdvcnZiWXpVdmJia3NMQ0hiRU9CUUFBQUFBQUFHRGYxbU1MS3BLMGVmT2FuWnMzNi9vQkF6SnVONzFEL2Z6V1RmUEpUWTUxTG5SZXZPc2NHUERiWHpqRytDdXJ2S2NxUGEySmRTYnNIaEd2dXN3eHZzMFYyNzdmK1AzMzM1ZkZPZzhBb0dkWVAzSGlDUG1kMzBzbUx1enA5d2ZNbmZ0UnJETUJBQUFBQUxxWEhsMVFxZlg5OXl2TDlMM0tKQlhGT2d0Mmo0eU1qR05jeHozTVdodElEUGlLUHMvTG8zOGtBQUJvVWNSVnFrLzZnVFVLK0R5dlQ2enpBQUFBQUFDNkh5ZldBUUFBQUFBQUFBQUFBUFoyRkZRQUFBQUFBQUFBQUFDaTJDZGFmZ0VBQUFBQWdLNVJVbHFhMnljbGZvSVRjYzJXc2pKYWJRTUFnQjZMZ2dvQUFBQUFBT2l3a1RrNXBaSStqWFVPQUFDQXJrYkxMd0FBQUFBQUFBQUFnQ2hZb1FJQWtDTjNwV3lJTmcwQUFBQUFBQUJBQ3lpb0FBQ1VQbWRPdVdqVEFBQUFnQTc0OS9qeGdkU0VoRFRGUmN5TzdhRk5CK2ZrVk1ZNkV3RDBGSVBtenMyUk5DaldPUURzUXNzdkFBQUFBQURRWVlIazVMRWh2L054bGVKV0JwS1R4OFk2RHdBQVFGZWhvQUlBQUFBQUFBQUFBQkFGTGI4QUFGbzdjV0o4SDZrZmJSb0E5RlJlV0pzY3YzblJ5UHJEMHJleHpnTUFBQUFBNkg0b3FBQUFsT0FxR0RMT2JDdGZJSkFjZDdha25GaG5Bb0RkNmNBRkM3NlVkR1dzY3dBQUFBRHRzZjYwMDRZb3p2ZGpHYm1xaXJ3NGFPSENvbGhuQXZabEZGUUFBQUFBQUFBQVlHL2t1a01rZTYyVkNSalgvVkFTQlJVZ2h0aERCUUFBQUFBQUFBQUFJQW9LS2dBQUFBQUFBQUFBQUZIUThnc0FBQUE5WHZFWkU4ZjZqRFBiR2hOUXRYZGgrdno1QzJPZENRQUFBQURRdmJCQ0JRQUFBQUFBQUFBQUlBb0tLZ0FBQUFBQUFBQUFBRkZRVUFFQUFBQUFBQUFBQUlpQ1BWUUFBQUFBQUVDSERabzdOMGZTb0ZqbkFBQUE2R3FzVUFFQUFBQUFBQUFBQUlpQ2dnb0FBQUFBQUFBQUFFQVV0UHdDQUdqd25BVWZpRFlOQUFBQUFBRHNWU0ltVXVtVDd4dGpGUjh4a2NwWTV3SDJkUlJVQUFBQUFBQkFoNjAvN2JRaGl2UDlXRWF1cWlJdkRscTRzQ2pXbVFDZ3A2ajVBdVRSc2M0QllCY0tLZ0FBQUFBQW9PTmNkNGhrcjdVeUFlTzZIMHFpb0FJQUFIb2s5bEFCQUFBQUFBQUFBQUNJZ2hVcUFBQVZUNXc0Mk9kM0xxQk5BNENlS3VJNWF4eWYvYm1SY1V3NG5CZnJQQUFBQUFDQTdvZUNDZ0JBY2pWWUVtMGFBUFJZQjgyYnQxWFN3bGpuQUFBQUFOcmp1MG1Uam5UODVtNHJ4ZHRxZTNYNi9QbTVzYzRFN01zb3FBQUFBQUFBQUFEQVhzZzRUcksxZHBRMUptQWNreHpyUE1DK2pqMVVBQUFBQUFBQUFBQUFvcUNnQWdBQUFBQUFBQUFBRUFVdHZ3QUFBTkRqRlo4eGNhelBPTE90TVFGVmV4ZW16NS9QZmlvQUFBQUFnSFpoaFFvQUFBQUFBQUFBQUVBVUZGUUFBQUFBQUFBQUFBQ2lvT1VYQUFBQUFBRG9zSWlKVlByays4Wll4VWRNcERMV2VRQUFBTG9LQlJVQUFBQUFBTkJoZytjcytFRFMwYkhPQVFBQTBOVm8rUVVBQUFBQUFBQUFBQkFGSzFRQUFESmhWY2x2YU5NQUFBQUFBQUFBdElDQ0NnQkEreTlZa0MvYU5BQUFBQUFBc0hjSmg0c1U1N3ZmeUxvS1I0cGlIUWZZMTFGUUFRQUFBQUFBSGZiZHBFbEhPbjV6dDVYaWJiVzlPbjMrL054WVp3S0FubUxRd29WRmttYkVPZ2VBWFNpb0FBQUFBQUNBRGpPT2syeXRIV1dOQ1JqSEpNYzZEd0FBUUZkaFUzb0FBQUFBQUFBQUFJQW9XS0VDQU5DR1NaTkd5Mjhlb0UwRGdKNXE4SndGSDBnYUZPc2NBQUFBQUlEdWk0SUs5bm9aR1JsSlBwOHZyZjZZdFhhUXRkWm5qSEdzdFFPQ3dlQkI5YzlYVlZWdFdiMTZkZW1lVFFwMFgyR2ZUZkpaUTVzR0FBQUFBQUQySXVzblR4NHZ4ODZ5eGdSTVJHY1BtanMzSjlhWmdIMFpCUlhzOVJ6SHlUVEdMS2svWm95cC8vTlRqYStKajQ4ZkwrbTlyazhIQUFBQUFBQUFBTmdYc0ljSzlub0ZCUVVmZVVHUEg3Y0FBQ0FBU1VSQlZKNjNycTN6cmJWRitmbjVTN3N5RXdBQUFBQUFBQUJnMzhJS0ZYUUhZVW1QUzdyTFdpdXA0UW9WU1dvMC9veWs2ajBaRUFBQTdOMitPdjMwM242ZlBjWVl4ekVWb2R5QmI3MjFNZGFaQUFBQUFBRGRDeXRVMEMwWVkxNlh0S054SWFYUkhGbHJ5eUtSeVB3OWx3d0FBSFFIUHNjNzNNZzhZYVhuUE5mTmpuVWVBQUFBQUVEM1EwRUYzWUsxOWp0Snk2TE5NOGFzQ29mRFJYc2dFZ0FBQUFBQUFBQmdIMEpCQmQxQ1FVSEJUbXZ0RWx2VDI2dTJ4VmY5biswdUJhdFhyOTRTbTVRQUFBQUFBQUFBZ0o2S1BWVFFYVVNzdFo4NGpyUFRXcHZhM0FSalRJVzE5bU94ZndvQUFBQUE3RG5oY0pIaWZQY2JXVmZoQ0IwREFBQkFqMFZCQmQyRzUzbTV4cGlOa3BvdHFFamFZYTE5ZjA5bUFnQUFBSUI5M2FDRkM0c2t6WWgxRGdBQWdLNUd5eTkwR3l0WHJpeVd0TEoyWTNwcmJWMjdMMk9NUE05YlZWQlFzRGFHRVFFQUFBQUFBQUFBUFJRclZORGRQQ1hwbk9aT0dHTWUyY05aZ0o0anJHTDVSWnNHQUFBQUFBQUFvQVVVVk5DdDdOeTU4ODJVbEpUdkpRMm9IVFBHeUZxN2FlZk9uWE5pR0EzbzFnWXZXRkFzMmpRQUFBQUFBTEJYS1NrdHplMlRFai9CaWJobVMxa1pYNEFFWW95Q0NycVZ3c0xDcW1BdytMSXg1bGUxN2I1cXZGNVlXRmdWcTF3QUFHRGZOV3JVcUFGeGNYSG4xUjViYTEvTXo4L2YxTm8xd1dEd0N2My9mZUVXNWVmbnY5ZVZHVHRxekpneGFjdVhMOThjNnh4N1VqQVl6RFRHL01SYU84QVlNOEJhT3lBU2lmem55cFVyMThRNlczdU5IRG15ajkvdlA2MmdvT0Q1MXVZTkd6WXNQams1K2FlaFVPanAxYXRYaDlweTc1Nzgzc2pNelB5aDR6anI4dlB6djJwdFhsWlcxaFJKY1pMa09NN212THk4dVYyVktTc3I2MGJIY2RaSldwNlhsL2VsSkJ2dG1qMXAvZVRKNCtYWVdkYVlnSW5vN0VGejUrYkVPaE1BOUJRamMzSktKWDBhNnh3QWRxR2dnbTRuRW9rODRicnVMeVFsU0pLMXRzcGErMXlNWXdFQWdIMVVYRnpjd1pMK1hHL29BMG1iUm93WUVhZWFEMXViOFJ0alRMb2tlWjUzNzRnUkk1WTNONm04dkR4Y1ZGUlVtWkdSTWRoMTNmRzdOWGc5bnVkNTlUOTB6OGpJR096eitSNngxbzdLeU1nNGF1WEtsUnRyejQwWk0rWkF6L1A2ZC9CUlh6VXVObVZuWjJkSVN1L2cvYUlxS3l0YnNtYk5tcDF0blY5ZFhiM0I3L2RmWVl5SmwzYXRoblpkOTVlU3JtdnZzNFBCWUQ5cjdlbnR2UzZLMXdvS0NyYTE0ZGtuUzNyS0dMTi9kbmIyd1hsNWVYZTJORGNsSmVWM3hwZ2JBb0hBTGNGZzhJNzgvUHluSklXYm05dlQzeHNqUjQ3czR6ak8yOFlZSnpzN2U0ZTE5cHo4L1B4L05iNDJPenY3TkVsMWZ3ZnhQRzlxVitVY00yWk1MOC96N3BSa0pDa1lEUDQrUHovLzFxNTZIZ0FBQUZwR1FRWGRqcy9uKzhaYSs0VXhKbE9TckxWZmhzUGhMMk9kQ3dBQW9MNzQrUGc3akRHL2lUYlBjWnpyQTRIQTljMmRDd1FDODRxS2lpWTdqbk9rcEdkMmU4ai9ueUVpNlhsSnlzaklPTVoxM1RjbDlaSWsxM1ZmSFRObXpFbkxseSt2bGlUUDgyNHl4dnh2Qng5MXVhUy9OQnE3WHRKUE9uaS9xQklTRW9LU0NpUXBPenY3Qkd2dHk5R3VNY2I0Nmg5YmE2OElCb00vYmUwYWErMzlCUVVGOXplNnoxQmp6Qk1kaU4yaWNEaWNLNm5WZ2twV1Z0Wi9TSnB0akRFMVEzL0l5c3FxYXB4UGtyS3pzOGRJdXJibThFQmp6T1BaMmRrL3lzdkx1NkR4M0o3ODNxZ1ZIeDkvaWlSSGtxeTFLWkpXTm5PcFQ5SWY2aDJ2bC9ScGRuYjIyT2FlRTRsRXZCVXJWbndrU1ZsWldhY2JZMzRlTFpzeDVxTzh2THg3SmNuenZDUHIvVm5LV3Z0aHRPc0JBQURRTlNpb29Odlp1blhyenQ2OWV5KzExbWJVREgxZVhWMGQ5VnQ2QUZwV2ZNYkVzVDdqektaTkE0Q2VhdkNjQlI5SUdoVHJITjFCT0J6T2QxMzNjMG5IMUF3ZGI2MzlrNlRMWWhocnQ3RFd4aHRqQmtTZjJaQXhKazcxOXZCcllVNXloNFB0Wmo2ZmI3N25lZTlJT3JsMnpIR2MrN0t5c3I1cnRCSXBTYnRXV2RUOXZkQmFXK3g1M3RYTjNiY252emRxV1d0L1ZGdTdNTVo4a3BlWDE2UjlYM1oyOWhXU3h0UWJHdVE0enBLVzd1azRUcFdrUU0zUGgwcjZjUnR5MVAyWkdHUEcxaHUzMWRYVnk5cndVZ0FBUGNTL3g0OFBwQ1lrcENrdVluWnNEMjA2T0Nlbk10YVpnSDBaQlJWME8wVkZSWlc5ZS9kZVpJejVtYlhXSjZsZGJSd0FBQUQyQkd2dGNrbFBOWGZPR0hPZXBNU2F3NVhXMnZ3VzVoVTBOMjZ0RFVtcTdtVEVCR09NMDNodzllclZvWXlNakhOZDE4MlhsRll6ZkdsbVp1WjdLMWFzZUtuUjlHcHJiVW1VNS9Tdi8rMzZOaWkzalRiTGE0K2E0b2UvdVhOVlZWV3JBb0ZBNDVVbXc2MjF2NmpaTCtVZVkweXpQY3F0dFljWVkyNlg5TFdrdjB0cXZFSzZ1WlVNalZYWC9ObTFXVTNyc1hiOXZXMzU4dVhWV1ZsWjV4cGpsa2s2b21iNHBVZ2tzcUQrUEovUE4xUFM0ZldHZGhwalRsK3hZc1czemQyM0o3ODNhampHbUluMWp0OFpNV0pFYmFFc3RIcjE2bEIyZHZZWWErM2Q3WXZkT2RiYVNmV0tQRHZpNHVLbUJvUEIxaTdabnArZi85YzlFZzRBME9VQ3ljbGpRNDZkWmVVTEJKTGp6cGJFRnlDQkdLS2dnbTZwdXJxNklDNHVick14SnRIenZFV3h6Z01BQU5CWVFVSEJ5OEZnTUNjU2lUUloyZUR6K1U0enh0UVdWRDZJUkNKL2Jqekg3L2R2V2I1OCtmcm03bTJNdVNZdkw2OXhlNlIyQ1FhRGl5VWQxOXk1bFN0WEZnZUR3VjhZWTE2dkhYTWM1eXhKalQ4MHo4dlB6MisyelZHOTU1UktTbXByTHMvelJoWVVGQlMxZFg1ajJkblpmMUVMS3laV3IxNjlRZEt6dGNlWm1abUgrWHkrSjR3eHJpUVpZMzVrakxtMXRvVlZmY0ZnOEpXYUh3KzAxdDVtalBseFhsN2U3SGJHZXpRL1AvOVg3YmtnR0F3K2FZejVXV3R6c3JLeXpqTEdQTnQ0M0ZycnIvMGczbHA3dXV1NjM5VC9JTjRZMC9qUEpkRmF1N1R4aC9YVzJoOFdGQlI4TFBYYzkwYk4rZU5VYnlXYjUzbGxnVUNnOW90YkQyVmtaTnhoclgybGRuK2RtdUxPNmhadWQyaE5BVWVTeXVxTmYybXRmYjI1Q3lTZGFJelpyLzdBNk5HamV4dGpqcWszMU1zWWMzZExyNkVtMTFlU0tLZ0FBQUIwQVFvcTZKWldyVnIxV1RBWVhDT3BWKzFmN2dBQUFQYWs3T3pzdjJ2WGh0bTlHcDE2c0dZejYzbVNlcm11Ky9zb3Q1cnF1bTZURGEydHRROUphdW5EOTV1Q3dlQTBTVExHdko2WGwzZHpPK05IbForZi8wWXdHSHpFR0hPaXBLdnk4L01YTmpOdFJEQVlqUFl0eVlUZG5hMGpnc0hnT0dOTVJqT25QcEZVVzBISTlqenY4ZXpzN01iL2ZwbW1obTJhTmxsckIyZG5aemY1ODJsUG9XdjA2Tkc5ZlQ3ZmliWEgxdHExSzFhc2FIYUZUR3VNTVc0enhaSEdjOXBTdVBBMU42L3huakk5N2IxUnkxcDdicjBDVkluak9JdnJuVXYyK1h6empERkRhc2VNTWNaYXV5dy9QMythcEVqdGVGWlcxbzJPNDl4Vjc5cHB0VC9uNWVYTmtUU251ZWRuWjJmbnFtRXJNYm11ZTQ1Mjdka0NBQUNBdlFBRmxkMGtMZTN3bEtTKzhXbWVqYVQ1SEgrYnYyV0ZqcXNNZTNtT1ROeVFJN0xHeHpyTHZpRHMyWExIZXB0TGJjWG1rc0xDSGJIT0F3QkFlM3c5Y2VKUTErKzczQmpyRDFmYi96dGcvdnhQZHNOdHgwa2EybmpRR0hOc3pZOUZrb3AzdzNQa2VkNVN4M0VtU3JzKzJEWEd2R3lNR1ZSenZDWXJLK3VzRHR4MmtiVTIzeGd6THhLSmVNMU4yTHAxNjVWRlJVVmhTZUVXN3BGUzg2SDZicGVabWJtL01hWmZXK2VYbHBaK1ZsaFlXTlhTZVdQTStXckRYaC9HbUlza1hSUmxUbjlKRDdad3VzMEZGY2R4UmpxT1U3Zkt4Vm83WGRJTmJiMCtsbnJTZTZPR1Q5SzV0UWZHbVBuVzJuQzlWbHNaMXRwRHBicVdlMzZ6eXkrRHdlQ3dTQ1R5MzVGSVpIdDhmUHlEa241U2V4L1A4LzVZVUZEd2NqdGVYbU8vNk1TMUFBQUEyTTBvcUhSU3Z4RWprcE04OXlZWmM2YVJpWGVzQ1ZoaitiM3VBUlZoYXlRckdYTmhyTFBzQy95T3d0YjRxbEtWVkpsNlJPWmJPOEpsdjZPd0FnRG9MaHhYL1l6c0JWWW00Sk9kbzEyckV2WW9hKzAyYSswUFc1dmpPTTRyYXFaSXMzTGx5bzJTRmtwU01Cak1ySC9PR0hPT01lYWNEc2JhbnBlWGQzbExKNHVLaW1LMjZhblA1N3RSN2Rqc3ZGZXZYc01sZmQ3U2VXdHRsUnEyWG9vNW44OFhWLy9ZR0JOcGFXNXJITWY1eUZyYllHOFlhKzBseHBnZjFCdTZYbEt6TGVRazNhdi8zK3FxV3RKL044cFYyUGlDbnZUZWtLU3NyS3d6akRIcHRjZWU1MzNWYUorVXBZN2pUUEU4NzFWanpHK3N0UU9zdFk4YVl4eGp6SGlmei9lSnorY3JrOVMvM2pWL0tpZ291S2F0T1J2THlNZ1lWYTlBSzJ2dFUxVlZWUTFXUmNYSHgxOXZqTG1sNW56SWNaeit4cGpPN3E4RUFBQ0FGdkRCZnljY01HelVVSi9uZTFqU0JDUGp1RDZmNHVMajVQT3hJaHM5anhmeFZCVUtLUndPeThvT1QzVVRzNU9IamJ6MDY4SlBXK29iRFFCQVR6ZFgwa0JyYlY5anpJUjY0MjlKMmlycFk5WGJqOEVZa3lMcHlTajMzRC9hUTQweFRRb3V1MU13R0R6WEdCT29QK1o1M3M2Q2dvSW0rejVZYXordXFxbzZxYlg3eGNmSGIyaGp1Nmt1bForZmY0MmtEbis0M1VVYWJKRHVlVjVwUjI2eWZQbnlyMVZ2YnhoSnlzN09QazFTWFVIRkdETm4rZkxselJZVnNyT3pmNnVhOTZxMTFzdlB6Mit5SDR2VWM5OGJrbVNNYWRKMnI3R2EzOTlvU1o0a0JZUEJZYXBaVVZUek91cGVpN1YyUVhsNSthMlNiRWN6dWE1N2E2T2hiMWF2WHQzZ1BSSU1Ca2ZVTy94eStmTGwyenY2UEFBQUFFUkhRYVdEMHRQSEpQcmN5TitOMFRpLzM2OGZuZnhEamNuTzB2NkRCaW9sSlNYVzhZRGRycXlzVE4rdTM2RFAxM3lodDk5OXo5bThlY3VKanVzOFBtQkF4aW5mZjc5eXIvcTJKd0FBZTBKZVh0NlZrcFNkblQxV1VsMUJ4VnA3YzM1K2ZxNGtCWVBCMzlhN3hHZU15VlRuRGF0L1VMUHlvcU9hckRJd3h2eWZwTDcxeHh6SCtWSlNrdy9OalRGZTR3OTRHMnU4d1hrbmxOZHNBbDc3N0RnMUtraTBWWFoyOW1acmJTRDZ6TFl4eHZ4blhsN2UzUFplWjYzdFhYOFZoREZtNis3SzFCVjY2bnNqTXpQek1FbW5ScGxtTWpNekQzTWM1eGhKeHhsakprazZvTVhKeGt4TVNrcmFHZ3dHOHlWOUttbDVmbjcrbnlWcDFLaFJCOFRGeGNVM2MxbjlzUkhXMm1HTjNoOU5XaDBiWTQ2cTkzT3JxM0FBQUFEUWVSUlVPc2lmRXJsS3NzY0hBZ202NDVZYjlLT1RUMUpLU3JJYUxRc0hlcHlLaWdxZDh4OW42RmRYWGEvdk4yNDhKckNmYnRUMyttMzBLd0VBMk9mdFVMMjlGVnJ3a0tRRG84eXBXNkZpcmEzS3o4OVBVQ2UrQmQ5SngyUm5aN2UwaDBhdDNiSjh1N0t5Y3VqcTFhczMxQjVuWldYOXdYR2NtenR5cjVwOWFKcjdRTHREUE0vcjBOK3JqREdITkRyK2R2Y2syaXQwbS9lRzR6ZzNHV09jMXVaWWF5L3krWHlYdG5MK2UwbGhZMHo5VldZK1k4eVJrbzZzVisrUjMrK2ZJNm5WNHFveDV0Qm1oc2VPR1RNbWJmbnk1WnNsS1NNajQzQTEvTitMRmEzZHN5dVZsSmJtOWttSm4rQkVYTE9sckt3b1Zqa0FBQUM2R2dXVkRraFBUMDkwalAxUEdlT2NmdG9wbXZpakNVcEsyaXRXcWdOZExpRWhRWm1qUityY3M4L1VYeC83dTJPdC9lbUFBUmwzczBvRkFJRFdXV3M5eDNHYTdFVlJuK2Q1VmRHK29HT3RIVnB2enZyczdPeE90d0Nyckt6Y0VHMDFRU3U2ZGI5YmErMERrbWExNXhwalRGL1Y3R25UeVdjZlhQL1BPeHdPLzd1ejk5ekw3UFh2alJFalJndzB4a1FyZEVyU1M1Sk9VZE5WS1I5YWF4L2J1WFBuczcxNjlRcDRudmU2TVNaVjB1R1NFbXNuV1d1ZmEyZTBsZGJhUTR3eHlmWEdYTS96enBQMFYwbHlYWGRpL1FzaWtjaS8ydm1NM1daa1RrNnBkcTNFQVFBQTZORW9xSFJBWEdyLy9qSUt4TWZGS1hQMEtJb3AyT2Y0L1g0ZGNmaGhTa3BLMU03U01uOWNpamRRMyt2TFdPY0NBR0J2Wm96WnoxcjdXWlE1YmJsVlhjc3ZZOHdRU1dzN0dVMkJRT0FjU2JNbHlmTzgvNURrZHh6blhMVmo0Kysyc05iK2RQRGd3WDhyTGk2dTJKMzM3YTZNTWNmVS9teXREZm45L2pYdHZVZFdWdGJwa3ZvMUhxLzVNTDd1T0JLSm5KMlZsZFhTcHZTOTZtWHlaV1ZsWGR4TTFuZDc0bnNqRkFxVng4ZkgrNkw5czJlTXFiRFczbTJNZWNCYSs0RXhacjZrMlhsNWVZVVpHUm1EVTFOVGIvUTg3eEpqVEg5SmE0d3h3OFBoOEZESGNiS05NWWNYRkJTODA1NWMxdHAvUzVwcHJYMWMwcGZHbU5wLzdpOVRUVUZGMGsvcnpTOTFYZmZEOWp3REFBQUE3VWRCcFFNaVhuVS8xM0VEQ1FrSkdqaWdmNnpqQURIUmU3OWVTa3hJME02ZFpYR09xd0VTQlpYdXpKRzdValpFbXdZQTZHTFcybWdyT2hOYWF6MDBZc1NJT0xXeWIwTW4xSDJJWFZCUXNFU1Nzck96czZKZFpLMHRzTmFlTFVtTzQ3aVMvaTZwTUJLSjNHT01DVW1TTVNaTjBrUEdtS09OTVVmMzc5Ly91ZUxpNG5OVnM3RjNyQmxqcnBaMDlaNStibVptNXY3YXRjRjViWTRxei9NZUN3YURNc2E4bDVlWDkwUmI3dU00emkyU2ptbkR2THZhR00xMUhLZkpzNjIxNXhVVUZMd2k5YXozUm1GaDRZN3M3T3gxcXRkS3J5V080enkrZmZ2MnZ4Y1dGbFpsWldYdEorbXNZREQ0WjJQTUtkclYza3VTWkszZEhvbEUrcTVZc2VKZFNlKzJkazlyYlk3bmViYzBIdmY1ZkZ2eTh2SSt5OHJLMm1tdE5UNmY3MFZKTXNhTXpNN09Qc05hdTE1U2R1MThZOHk4NWN1WFY3Zm50UU1BQUtEOUtLaDBnTS94SjFsalhkZDFsWnljSFAwQ29BZEtURWlRMysrWGpIekdjMUpqblFlZGt6NW5UcmxvMHdBQVhXMUxmbjUrV21zVGdzSGdLa2tqV3pydjkvdUhSTnZyb1NPc3RSMWFGV0NNcWNyUHp5OGFNMmFNMy9POEY0d3hKMGc2d2Vmei9jRHp2R21TRW8weGY1TTBzTjVsSjJkbVpoNjVZc1dLajlyekxKL1BsemhpeElqNi8vTGRvUTNwbTdIS1d0dmVMNGJFRzJOTzY4eERIY2Y1Y2FPaEZHUE16eVRKV2h1VzFLYUN5dDZxTzcwM3JMWDVOYXU5UHBNMHFwV3BpYW1wcVZPRHdlQWtZOHh4alo5anJWMWlyYjJ2b3FMaW5hU2twRnVDd1dBd1B6Ly83MUVldjJYRmloV0xXenBaVUZEdzhyQmh3K0pUVWxLMkdXUDJxM25PZEVrTjJzTkZJcEZIb2p5blMvMTcvUGhBYWtKQ211SWlac2YyMEthRGMzSXFZNWtIQUhxU1FYUG41a2dhRk9zY0FIYWhvQUlBQUFEc0dYMkR3V0MwZlVvU1dqdFpWbGIyVlhKeThzR2REZUk0emsyUy9xZjIyRnBiM3NsYjlsSzl0bEdTRG5jY3A4azM4NjIxejFSVlZWMWZmd1B4dHZMNy9WLzYvYnVyaHRJZzAxdnEyQjRxSFM2b0RCa3lKQ0RwK281ZTMwaDVDeXVmR3F4MmlySTZLdEhVNjNuVjNOeWFJazlIN1BYdkRXTk12cVNTbXB3dEZsU1dMMSsrTXhnTW5tV00rVUc5NGUzVzJoY2tQYjVwMDZaUCsvWHI5N1BFeE1UUEphVWJZOEtabVpuRksxYXNlS3ZENFNRVkZoWldCWVBCdjBtNnBpYnZjRW5EYTg5YmE3OVlzV0pGVG1lZTBWbUI1T1N4SWNmT3N2SUZBc2x4WjB1S2FSNEFBSUN1UWtFRkFBQUEySTJzdFlkblpXV05OOFkwMlpEYkdOT3B6ZmNLQ3d1ckpIVzZOV04yZG5hby9ySG5lVzFlb1ZML2cvZGF5NWN2MzV5UmtYR3g2N3F6SkIzZitMeTF0dGp6dkF0Yit5WitySFJseXkvUDh5b2R4Nm0vK21XVEpQWHUzZnQ2WTh6K3RZUFcycEF4SnE2RmZFdlY4Tzl0MitxZno4dkxPNm01NjRMQjRQZVMrdGZjdnlvL1A3K1hwRWh6YzdPenN6L1hyazNVYStkMmFCbCtkMzF2ZUo3M251ZDVhMTNYZlRENlZPL25qdU1zTThhOGJhMTllZE9tVGZNR0RCaVEvdi9ZdS9QNHVPcDYvK1B2enpreldkcTBoZElXV2lvRUxGRFNOc2xNQUpFZFFhQVZCQlF1QXVKVkZGeEFVVVRrQWxjRkYxeFFMOWZMVHk3b0JVU3VWbVF2YlVHVzRnWmFNak5KRjFvb1VDUzBZR25wbW5YbWZINS9OT2xOMHFScDBqYlRKSy9uNDVFSG1lOVo1bjFLT0tUbk05L1BONHFpVDQ0Yk4yNnVwTDNhZG5iM2pVRVFqTjRaR1p1Ym03OVhVRkR3NmJaWktwMWNLOGwzeHZzQUFBQmcyeWlvQUFEMDh2VHBoYU9sc2JScEFEQm81V3lONGpaSDdnVWU4N2QzNXFtaktCb1JCUC9YaFNzSWdsOUxrcnZmTHluVE51N3VhNE1nZUg4UDUzckV6QTVxUHpadDJyUnBzVmpzdVowVTk5RjBPbjIrdXhlM2YvWWRqOGQ3MC9KclF0czM3cjUzTXBuOEwwa242LzhleVAvQXpNNlVOTG5kTWZzR1FYRGV4SWtUcTNlSEJlbk5iR05QTXk3YUZiOGEzSDJiYTNvRVFkRGx1VEtaVEViU3BQWmppVVRpSEVuZjdMVHI3Wkl1NytvY3FWVHE5dGJ0U2lRUy94bUc0V1ZWVlZWM1YxZFhMK2t1VDNsNStTR3RpNk8zWGN0U2RWTk0yY2tHNU05R3UzV0RldHkzcHFibUpVbGpLeW9xSmdWQmNQcllzV1AvNk82SHRmL3Z5ZDNkek80TGd1RExMUzB0WVhsNStkVGEydHFGMjVPbHZMeDhYQmlHVjB1YW0wNm5uMndiWDdSbzBacEVJdkY5U2Q5dnY3KzcvekdkVHQrL1hSY0tBQUNBSFVaQkJRQ2c0cGdTelJZOFNKc0dBSVBWeE5telg1SjA4YzQ2WDFWVjFiQW9pdjZmcEtQTmJGSjN1N1d1eTlDbU9JcWlxM280OVpZMVZ0ejl4RVFpOFl0c05udi9qczVzYVhmT1lra3lzdzR6RUxaM2hzcWtTWk5HU3RwU0ZHcTl2c3M2dmNmelFSRGM2Tzcvb2RhMllxMHpGeTRmTjI3Y3llUEdqZnQ0S3BXcTd1bTlzdG5zMStQeCtMZTJKNWNrVlZkWHY3czkreVVTaVp1aUtEcXozVVAwajd2N0NhMDUxNlJTcVd1VHllVHRrajdWZWowTEpaMmJUcWRmTHlzcksxaThlSEdIMlQxbFpXVWxSVVZGRjBnSzFNTmk2c2xrOGpKSi85RzZyMXJQUDFmU3crcW1vTkxKSkRPYjd1N1hKSlBKcFpKT1Q2VlN5enJ2Rkl2Rk9xelA0dTZMdCtQY08yUXcvR3owcExLeThpQXp1OGJNVHBhMFgrZnQ3aDZaMmYyNVhPN0crdnI2bDBlT0hIbFZHSWIvSm1samVYbjUrMnRyYTEvYitxeWJUWjQ4ZWE5aHc0WjlYWnYveklhMXJ1dXpwYUNTU0NUR210bTVYUnc2UHBsTVR1cnE1d0FBTURpc1BPMjBVaFdFSDVVcHBxYmN6UEZ6NSs3d2JHVUFmVWRCQlFBQUFPaWw2dXJxaG1ReWViYWtrZDN0MC9wQXViVGQ2MEpKbjk3ZTl6Q3pNa2xsWVJnK3ZTTlp1ekcyL1lzZ0NEcXNtVkZWVlJWMzkrUGFYcnQ3Y1ZsWldVRThIdDlISGRmRFVMdDkzTXdXUmxIMGowd21VeS9wMG1ReU9kZmQ3ekN6dHJaSGs3WDVnWEdQeGEzYTJ0cE5rcmExN2tldlZWUlVITlA2UVB5YVJDTHhZaEFFSDRtaTZCZ3orM1RyTmJ3cDZlb29pbDV1bTNWa1pvZExlcnlxcW1xYXU4OU1KcE52dHJTMC9LU2dvT0NOMXNYVnI1YzByckt5Y3E5TUpuTlRWKzliWGw0K01RekRXeVY5dU5PbWxkcjhNMUcyUGZuTnJQMEM3b2MwTnpkdjZMeFBhV2xwa2J0ZjBXbkd4T1BiYy83dE1WaC9OcmJIeG8wYi96Rnk1TWpEMWFtWTR1NnZTYnF6cGFYbHJpQUkxc1Jpc1krUEdESGlFVWtIdFA1N0dCNkc0VDNxb3VXWm1aVWtrOGx2YW5QYnVmYjNrL2UyZlZOWldWbHBacjl2UDlidStJTWtQVmRaV1hsV1c1RVFBRERJeEdLbGtsL2xzaUtMeGY2bW5kRCtGVURmVVZBQkFBQUFlczhsMWFyVEExSjNyNUgwcUx2L0l3aUMyM2ZHRzVuWm0rN2UxU2ZUKytMTmFkT21IU2pweUhaampkWFYxZXZhWGt5Yk5tM1BLSW9lTXJNdEQ4M05iRUpoWWVFVFRVMU5Iek96bndWQjhCVnA4L29Ya2g0enN5ZWFtNXZuTFZxMGFFMzdOMHVsVWcrVWw1Zi9QUXpEZTh6c0JIZi9iVHFkdm1SYkFjTXdETFZqZjAvWmFoMlBkdWYrYkx1WGU2MWJ0KzYxRVNOR2JMVmZKcE81S1pGSU5KblpqeVc5NGU0ZlNhVlNMWWxFNGdnem14Q0x4VDRmUmRHM3pPeGYxTHBPU1JBRU55YVR5U2ZhejdDWVBIbnlYc1hGeFY4MXN5c2tEV3YvSHU2K05vcWlEOVhVMUt4SUpCS2RDeXBiWFg5NWVmbHdkVnlJZk8zQ2hRdTNhbDgzZXZUb0c5c3l0YXB2YUdqWUtTMmhCdlBQeHZaWXRteFpVMFZGeGIrR1lUamYzWmRLZWtUU0krbDArdm1LaW9xeWVEeitOVFA3aEtSUm5aYVR1UytYeTIyWmdkUnByWmxUVzc4NkJ0MjhCbE9ZU0NTdU1MUHZTaXBxdjcxMU5remJUS2N4WnZaVVpXWGw5V0VZM2xKZFhkMnlJOWNKQUFDQTdsRlFBUUFBQVBxbVZsS1Z1ejhqNmRGY0xqZXJ0cmEycm5WYlVGWlc5aHRKaXNWaXcyS3gyQ251ZnBha1U4MXNVV05qNDhsdEp5a3NMRHpXekI1MTkycEpUMGw2S2dpQ0Z4b2FHbktTdEhqeDRucjEwRXFxczJReWVhcTdueUtwcGZXcjJjd2lkejhwRm91ZEo2bTQzZTR2dFBzK2lNVmlmekt6S1ozUGFXYkhGeFVWdlNIcE9VbjE3djQva3Y3ZzdnM3UzbEpZV0RpbG9xSml5OExZWVJpYXV3ZFJGQVZSRk4wVUJNRS8zUDJCeXNySzA4MHNuczFtbjFxd1lNRldyWmpjZmRuMnJHWFJXNjJGcEkrMUc3cHQyYkpsVFlsRVlrdG1NeHMzYmRxMEF4Y3NXUEJxT3AzK1NTS1J5T1p5dVFkcWEydFhKQktKTDVyWmhOYjlBa212U2Zxa3BPZTErZTlWTVhmL21hU2pLeXNyRHd1QzRCSkpIMWZIUCtzMkt5Vk5yNm1wcVdtOTV2cE9EK0JuVkZaV2ZzYk1OcmErTHBCMGtkbzlWRGV6QloxUG1rd216M2IzcXpyTlR2bnQwcVZMdDVySjBnZUQ5bWVqTzlsczl1MVlMTlpXakVwTFVrMU5UYnFxcW1vZk02dlA1WEluQmtGd1lUS1p2RWRkekI2UjlHZEoxNlpTcVQ5MUdwL1F4YjZTSkhkL3pzeXV6K1Z5bmt3bS95YXBxdE11T1hmL29ydXZsUFRiMXBsdk1yTkNNL3RSRkVVWEp4S0pMN1ZmZndVQUFBQTdEd1VWQUFBQURIcDFaMHcvTXJUZ1FUY3JVa3QwL29UWnMrZnU2RG5kL2J1clZxMjZxcXVGdENzcUtpcUNJRGhWMGtsbWRveWtvbllQdWQ5WFdGajRrWFE2L1N0SlNpUVNYNUVVbXRrUmtvNlE5RzlSRkwxYlZGVDBSQlJGYzhyTHkzL2YydUtvTitKbWRtWG53VTRQN2R2OFQ3dnZJMG1yMnIxdWtQU0FwQXRiWDhja0hkdDZyc3NsWGQ3K25Kc25FSFI4di9aanJaL2VsN3V2S2lnbzJIZTdyMlluaU1majE2djE3ei91dmltWHk5M2F1dW4xanJ2Rmx5WVNpWDlxOHl3a2hXSDQ5VVFpTWNiTUN0cDJjdmVOOWZYMUR5OWR1blJETXBtOFZkSVYwdWIyWUJVVkZhY0VRVEJUM2JlL2VyYXBxZWxqaXhjdmZxdHRMSnZOdmxKUXNPWDBNck94Wm5aSEQ1ZlVvUlZjWldYbHYwcTZvOVBzaDlXNVhPN2ZlampQOWhxMFB4dmRXYkJnd1FKSjUwaWJpNVNWbFpYL1ptYlQzSDJhcEVPQ0lJaDNjVmlqdXovbzdyZDIxWUlybVV5ZXBuWnJKYlZ4OThWbWRrMDZuWDUwNnRTcGU4Zmo4V1dTU2pydHM4bk1QcFpPcDJlMW5tdUd1ei9jZmswa016dFUwdjlNbkRqeGtLN3VUUUFBQU5neFFjKzdBQUFBQU9nc25VNnY2TzZCWlJBRWw1alpUYTJMVjdkdjFkUGc3dmRJYWxzazNDVE5kUGRuM2IzOVRJazlKWjFuWmorSngrT3VYakt6UDdsN2o3TmEzUDNoVkNwMVY2ZXh1MXYvR1VtNk1KVktmZHpkdnlCcFhWZm42QXQzLzNWL3R5Vnk5eWNrTFdsOStWKzF0YlgvYkIyLzM5M2JGNnhpWmpiQnpQWnQvWnJRdnBqUzZqdHRzejZpS1BxV3BIZmNmVjQybTAzVTFOUThuc3ZsTHUwaXducEpsNmZUNlJQYkYxTWthZUhDaFcrNyt3Tzl1Slozczluc0w5cGVUNW8wcVRBSWdwUGR2Y01INXFJbytsTGJkZTRNZy9Wbll6c2RHUVRCOTh6c2ZFbFRKYlV2cG14dzk0ZWpLUHBrRkVYajArbjBCZDJ0WjlMYzNMeEkwdXEyMSs2K3h0MC9uMDZueTFPcDFLUFNscCtIcjNjNmRFa3VsenN1bFVyTmFodElwVkpQbTlrSmtsNXBCai9yV0FBQUlBQkpSRUZVZHo1Mzk0c3BwZ0FBQU93YXpGQUJBQUFBZGpKMy82R1pYYUxOYmFEY3pQNGk2UjR6bTVsS3Bkby9mUFowT3YxTFNiK3NxcXJhTDVmTFhXaG1GN2ExVlhMM24xZFhWOWYzOXYycnE2dlhKWlBKUlpLbWRiRzVSWnNMQy8rVFRxZC9wdGFaR0cyYW01dC9YMWhZK0Y5bWRrMHFsWHBRa3RMcDlNK25USmt5TXg2UFgyUm1wNW5ad2RxOGdIYTg3Y3ZkWTUxbVIzUXJpcUpmZDdmTjNjK05vdWl0N3JiM0pBaUNyNWpaUnpxUHA5UHAzMHI2WFRLWlBMZWhvV0ZMTzZSTUp2TnlSVVhGQjhJdy9IZDNUMHJhcDkzYUZPMnRibDAzNDdaME9uMVB1K1BYVHBzMjdYMExGaXg0dFcyc3BxYm1kNGxFNHJ6V0hJMlNiak96NzFaWFY3L1RYZTROR3paOGFzU0lFWFdTempDei9TUjFtTkxoN3MyU1ZwclowKzUrVTd2MmNscTJiRm1UcElzU2ljVC9jL2M3SkIxcVpsL0laREwvMitNZldDOE0xcCtON2JGKy9mcnZqeGd4NHBObXRxKzdMNU5VSTJtK21mMDFsVXE5SUNtN1BlZFp1SERoRzRsRTRpSnRYbC9tZDBFUVhON1Z6MFVtay9sNUlwRzQwTXlPY1BjZmJkaXc0WWJXZjg4ZHBGS3A2dkx5OG9wWUxQWVRTWmVhMmM5VHFSVHR2Z0FBQUhZUkNpb0FBQURBVHBiSlpKWW5rOG52YUhOYnBKbXBWT3Ixbm82cHJxNytoNlNiSk4xVVVWR1JDSUxnd3VibTV2L3FhNFpObXpZZFhWSlNVdGpZMkJqRjQvR29vYUVobDh2bG1ydDZLTnZlNHNXTE4xWlVWSnhSVTFQelRQdngxa1hGYjJuOTZrNXMwcVJKWVdOall6Qnk1TWl3dWJrNUtDNHVEbHRhV29LQ2dvSXdtODBHaFlXRlFXMXQ3WXEyQTh6c1U2dFhyLzVNMit2bHk1YzNxVk9ScDVmK3ZJMXRVU3FWbXRsNXNLYW01dStTenVqckc3WXZwclR6UlhmUGFITUJabFVYMnp0WXRtelplbTF1SFhaRlgzT2swK25uSmsyYVZEVjgrUEREYTJwcXR2WG4wRUVxbFpxOFBmc044cDhOcFZLcGo2bmpPanRiTEZ1MnJHbmF0R25KQlFzV2JOQjJGays2azA2bjUxUlVWQnpaK25QWEhZK2k2Rkl6aTJjeW1jeTJ6dGZhRXZDekZSVVY5N3Q3bHpOakFBQUFzSE5RVUFFQUFBQjJnVlFxZFVOZmo2MnBxVW1yZFJIc3ZtcHRTZFdueGNnN1B6RHZoZXl5WmN0NjliQzV0YjNUN3RqaWFZZWswK2tWa3I3ZDMrL2JXakRiN21KS2J3M2xuNDBGQ3hhOHU3UE8xVU14cFcyZlJiMDg1eE45VDdSanhzK2FOVS9TK0h5OVB3QUFRSDloRFJVQUFBQUFBQUFBQUlBZVVGQUJBQUFBQUFBQUFBRG9BUzIvQUFDYStPaWM1MFdiQmdBQUFBQUFkaXM1eXpXR0N0OHdWMkhPY28zNXpnTU1kUlJVQUFBQUFBQkFuNjA4N2JSU0ZZUWZsU21tcHR6TThYUG5MczkzSmdBWUxGby9BSGxFdm5NQTJJeUNDZ0FBQUFBQTZMdFlyRlR5cTF4V1pMSFkzeVJSVUFFQUFJTVNhNmdBQUFBQUFBQUFBQUQwZ0JrcUFBRFZUWjgrTVl3SDU5R21BY0JnRldiMWltSitSZUFldGdUQmduem5BUUFBQUFBTVBCUlVBQUJTVEJNbDBhWUJ3S0ExZnM2Y1ZaSitsKzhjQUFBQVFHK3NtREhqc0NCdU43bFU2QzErNVlUWnMxL0lkeVpnS0tPZ0FnQUFBQUFBQUFDN0lRdUNFbmVmNm1aRkZsaEp2dk1BUXgxcnFBQUFBQUFBQUFBQUFQU0FnZ29BQUFBQUFBQUFBRUFQYVBrRkFBQ0FRYS91ak9sSGhoWTg2R1pGYW9uT256Qjc5dHg4WndJQUFBQUFEQ3pNVUVHdlJGR2tYQzYzelgzcTZ1cjB4aHR2OUZPaTdmZnl5eS9yMVZkZmxTUTFOemRyNDhhTmVVNEVBQUFBQUFBQUFCZ29tS0dDWHJuampqdjB5Q09QNkxISEh1dDJuMXR1dVVYTnpjMjY1WlpidXR6ZTJOaW9kZXZXN1ZDT01BdzFac3lZWGgzenJXOTlTOFhGeGZyRkwzNmgyMjY3VFhQbXpORTExMXlqNDQ4L2ZxdDlseXhab2pWcjF2UTYxOGlSSXpWMTZ0UmVId2NBQUFBQUFBQUEyTDFSVU1FT21UOS92bHBhV2pxTXJWbXpSaTB0TGZyclgvKzYxZjVISG5ta25uMzJXVjE3N2JVNzlMNmpSbzNTMDA4LzNhdGpDZ3NMNWU2U3BJc3Z2bGh2dmZXV3JyenlTcDE1NXBuNnhqZSswV0hmMjIrL1hjOCsrMnl2Y3lXVFNkMXh4eDI5UGc2U3BMQ2lvcUs4b2FIaGpaZGVldW1kZkljQkFBQUFzSDF5bG1zTUZiNWhyc0tjNVJyem5RY0FBR0JYb2FDQ0hYTHp6VGR2TmR0ay9mcjFjbmZkZU9PTlcrMy95Q09QYlBuK1MxLzZrdmJiYnorOSt1cXJpcUpJa3laTjJxNzMvTi8vL1YrOThzb3J2YzVhVkZTa1RaczJTWkpLU2tyMHZlOTlUMGNkZFpSR2pSclY1ZjZKUkVLMzNYWmJoN0VYWDN4Um4vemtKL1h6bi85Y3lXU3l3N1lycjd4U0RRME52YzQxaElVSEhuaGd5ZkRodzhlSFlYaXFtVjFtWmdjTkh6NzhCRW05cjJZQkFBQUF5SXVKajg1NVh0SVIrYzRCQUFDd3ExRlF3UTZaT1hQbVZtTmYrOXJYdHRueXEwMHltZFMwYWRQMC9lOS9YMlZsWmJya2trdTI2ejJmZXVxcHJRb3FUenp4aEc2NDRZWnRIdGZjM0N4MzE5RkhIOTNsOW05Kzg1czY1WlJUdHJ3Mk04VmlIZjhUQ2NOUWtoUUV3VmJiekd5NzhnOTFoeHh5eUlUaHc0ZFhTU3FYOUg1M1A5ck05c2gzTGdBQUFBQUFBQURZRmdvcTZKRzdxN3E2V3BLMFlzVUtOVGMzNjRVWFhwQWtUWjA2VmRkY2M0M216NSsvWmYvbTVtWko2bEM0T1Bua2s3Y1VQQTQrK0dCZGZ2bmwybWVmZmZUMjIyL3JuWGZlMFpRcFU3WTd6Nm1ubnJyVi90bHNWbzJOamZyNHh6K3V2ZmJhcTh2am5uamlDZFhWMWVuaWl5L3VjdnRCQngzVTRYVTZuZDZxK05MV011eUxYL3lpZ2lEb3NLMjV1Vm1WbFpYYmZSMURUS3k4dlB6NE1BelBON09rcFBlNCsyZ3pDOHhNN2s1QktzOHNxeWJGalRZTkFBQUFBQUFBUURjb3FLQkh1VnhPbi8zc1p6dU10YjErNktHSDFOallxQk5QUEZHZitjeG51anorUnovNjBaWWlpeVFkY01BQk91Q0FBeVJweXpvb3YvakZMM1RublhkdVY1NExMcmhBbDExMldaZmJ6ampqakc1Ymg3MzU1cHQ2NjYyMzlJbFBmR0s3M3VlOTczMnZycmppaWc1ai8vakhQL1NqSC8xSW4vdmM1N1lxd0hSdUR6YkV4YXFxcWdxYW01djNpY2ZqbjNiM2Z6V3pmYVgvSzBwMS9oNzV0ZStjT1duUnBnRUFBQUFBZ04xTE5ydGNCZUhOSm84cG0xdWU3empBVUVkQkJUMEt3MUEzMzN5enBNMnpQUDcrOTcvcit1dXZseVNOR1ROR2t0VFEwS0IzM3VsNkhmR21wcVp1ejcxbzBTSkowcVdYWHJwVkM2M3U5R1kyUzN2RGhnM2Jzb1pLbTdmZmZsdE5UVTNhYjcvOXR0cC81TWlST3Vxb296cU03YkhISGxzeUhIYllZUjIyelp3NVUvWDE5WDNLTmxoTW16WnRjaEFFaHdkQmNJUzdIeFdMeFE2Uk5MeHRGa3BuM2N4S0tTc3ZMKy8raHdZQWdENTRjTjM2S1dlT0doa1BGSVR6NnVzbmw1ZVhyODEzSmdBWUxENVZVako1eHVpUlh3aGs4VmxyMXQxeTU4YU5TL0tkQ2RnQkcydHJhNWRJeXVZN0NDQko0K2ZPWFM3cHgvbk9BV0F6Q2lyb2tabnB4Qk5QbENTOTlOSkxxcTJ0M2ZLNlRTYVQwWnR2dnRubDhTdFhydFRZc1dPNzNMWm8wU0tOR3pldTJ6WmN2ZlhvbzQ5dTFmTHJ3QU1QMURISEhLT1JJMGVxdWJsWkRRME5LaTR1bHJSNVpzeUREejZvaHg1NlNCTW5UdXh3M0pvMWEvVDQ0NDkzR0d1N3h2bno1MnYxNnRVZHRxMWF0VXJEaHcvZktkY3hvRVN1WVhFZG0wZ2tQcW5ONjZMc0oybVlKT3Vxa05KVGF5OHorMFlZaHJTY0FnRHNWSDlyYWluOG9HdVBtTnorM05oNFRSaUdEZm5PQlBTRnV3ZVNaR1pSdnJNQWJSWkdVZEYwMlZnenM0VlJkQk8vejJPQTIxUlpXWGw5SnBONUtOOUJBQUM3SHdvcTJDbU9PKzY0YnR0d2ZlYzczK2x5M04zMTRvc3ZhdXJVcVZxN3RuY2ZFbTJiS2RJbW05Mzh3WkhmLy83M0hjWWJHeHYxNFE5L1dNY2NjOHlXb3M3cTFhczFjZUpFclYyN1ZvODk5cGdPTyt5d3JZb3BrdlQ2NjYvcnhodHYzQ3F6SlAzcVY3OWlEWlZXTHNuTVJwbFptYnZ2WjJaRmJYOU9mV25wMWJxMkNnOElBQUE3VmM1a09mY3dORk5PMnRQTVJ1VTdFOUJIb1NTWldTN2ZRWUEyT1Nsb2Q0L2w5M2tNV081ZTBMcldaNFVrQ2lvQWdLMVFVTUZPTVd2V0xNMlpNNmZMYmRsc1ZoLzg0QWUzR205b2FOREdqUnYxL1BQUDY2U1RUdXJWKy8zdGIzL3IwQ0tzclpYWC9mZmZyMzMyMldmTCtFa25uYVNpb2lKSjB0NTc3eTFwODR5WmlSTW42cmUvL2EyYW1wcDA2YVdYYm5YKzZkT242NlNUVHRLSFB2U2hEdU9MRnkvV1JSZGRwSi85N0dkYnRmeDY0b2tuMU5MUzBxdnJHQXdzTUcxcWptWXRXcEM2dkxLeThpaDMvNUNaSmR4OXNxUUpabGJZM2JvcFhjMVdNYk1ib3loYTFCL1o4WDgrTkd6WWZoZU1Ibm14dWVMM3ZiditmeDZzcjM4bDM1a3dOTFMwdEl3TXc5Q0NJRmlYN3l3WTNKWTFOQVhYdlAxT29TU3RhbWxwaW5qWWh3RW9pcUpZRUFUL2JtYkYyV3oyMmlBSWFFZUQzVUo1UWNIVWtpQzQwcVNDOG9LQzcyY2FHeGZtT3hQUUYyYjJFMGtINURzSEFHRDNSVUVGTzhVNTU1eWpyMy85NjExdSs5clh2dGJsZUVGQmdiNzk3Vy8zNm4wZWVPQUJMVjY4ZUt2MVZob2FObmZ0NkR4enBiR3hjVXQ3ci8zMzMxK1N0SHo1Y28wZlAxNi8rdFd2ZE95eHh5cVpURzdaLzYyMzN0S2FOV3UwNzc3N1N0cGNRR252dGRkZWs3UjU5c3F3WWNNNmJHdWI1Yko0OFdLTkhEbXl5MWt2ZzEwbWsvbXJwTDlXVmxidVlXWVQzUDBBZC8rb21aMXVabU9sN2hlbGJ5dXV1UHVmTTVuTXMvMmJITFBPbUg1a2FNRy91Vm5ScGFOSFYzL3pyMytkbCs5TUdCb3FLeXMvRXdSQlVTcVZ1anZmV1FCZ2Q1ZE1Kc3NsalhMM1luZGZtTWxrV0tjQ3U0VTVwNSsrVnVhWHVabWRQM0xrbjYvODR4LzVYUklEVWlLUitHYStNd0NkclR6OTlCTVUrRy9jck1oeU9udjhyRm5jWTRFOG9xQ0NQc25sY25yKytlZTNGQjRlZU9BQnpaNDl1OHQ5R3hzYjlZRVBmR0NyOFZnc3Boa3padlRxZlo5OTlsbVZsSlJzTmI1eTVVb1ZGUlZ0bVkwaVNWRVVxYkd4Y2N2KzQ4YU4weDU3N0tGRml4YnBtV2Vla1NSZGRkVlZIYzV6OTkxMzYzZS8rMTJQT2I3M3ZlOXRjL3NIUHZBQi9laEhQK3J4UElOVkpwTlpLMm10cE1XU0hxdXFxb3BIVVhTbXUxOFJCRUdGcENKM2oxbHJGYVV2cmNFQURIeVRKazBxTkxNTDNYM0V4SWtUZjFsWFY4ZWFGZ0N3RGJsYzd2Z3dEUGVXRkFaQjhFRkpGRlFBQUFDQWZrUkJCYjNTM055c2Q5OTlWek5tek5BNzc3eXpaWWJKS2FlYzBtWHJMRW42d1E5K3NPWDdwcVltWlRLWlhyOXZQQjVYTXBuVXBrMmJOR0xFaUsyMnYvcnFxeW90TGUwd3RuNzlla25xVUlCSkpCS2FNMmVPc3Rtc3Z2clZyMjQxaStRem4vbU16anZ2dkszT24wNm45Y01mL2xDSEhIS0lGaXhZb01tVEordWYvL3luYnJqaEJrMllNR0dyL1lmazR2VGJVRjFkM1NMcDk1SitYMWxaZVpDa0dXWjJoS1RKN2o3WnpJWnQrd3dBQnFNUkkwYTgxOHdPZFBlaVVhTkdIVnhYVjFlVDcwd0FzTHRxL1lES29aS0t6RXhCRUJ4YVdscGF0SHo1Y2hiL0JnQUFBUG9KQlJYMGFNT0dEYnJ2dnZ2MDVKTlBhdW5TcFFxQ1FPOTk3M3QxN3JubmFzeVlNZHEwYVpOR2poelo3Y0x5TFMwdFdydDJyUllzV0NBejB4ZSs4SVZlWnhnMWFwU2VmdnBwclZ1M1RxTkdkVnhETnB2TjZ1V1hYOWFwcDU3YVlmeWYvL3lucEk1dHdLWk5tNlpubm5sR1J4OTl0TTQvLy93dDQxZGZmYlVPUC94d25YdnV1ZHBycjcwNm5QdnV1Ky9XN2JmZnJnc3V1RUFubjN5eVB2R0pUK2pMWC82eS92Q0hQK2pmLy8zZmRmWFZWMi8xM3VoZUpwTjVXZEl0cGFXbFJhTkdqZHBQMHBRd0RJOTE5M1BNN0QzNXpnZWcvMFJSOUw0Z0NQWTJzeUFXaTUwaGlZSUtkcG1YcDA4Zk9USU1weWpJQmMxTjBZdnZlZnp4TmZuT0JQVEdwazJiUmc0Yk51eDliYS9ON0gwbEpTVmpKYjJSeDFnQUFBREFrRUpCQlQyS3hXSzY2NjY3TkdMRUNIMys4NS9YV1dlZHBURmp4dWpXVzIvVlY3N3lGVW1iWjRqODVTOS8yZVo1UHZlNXorbnpuLys4SG5yb29WNW5DSUpBa3ZUdXUrOXE4dVRKSGJZOTk5eHoyclJwa3hLSmhES1pqTjUrKzIwVkZ4ZnIvdnZ2bHlTVmxaVkprcDU1NWhuZGR0dHRramJQWG5IM0xldDJQUGZjY3gwS0taTDB4ei8rVWYvNW4vK3AxYXRYNi92Zi83NU9QUEhFTFd1cW1KbXV2ZlphSFhUUVFicmhoaHMwYytaTVhYVFJSVHIyMkdPM1d0OEZYV3Y5Tk9WTHJWOFBTdnBhSXBFNFd0S3l2QVlEMEM5YTIzMlZtMW1oSkFWQk1HWENoQW5EVnF4WVVaL3ZiQmljaW1NcWk4d2ZjQXVMd3RET2x6UTMzNW1BM2lnb0tOaGZVckt0VmFxWkpXT3gySHRGUVFVQUFBRG9Oeno1UlkrS2k0dDE5OTEzYS8vOTk5OVMySkNreXk2N1RKZGRkcGtrcWI2K1huZmVlYWVtVHAycTQ0OC9YcEowNTUxM3FyQ3dVR2VmZmZhV2hlRjN4RnR2dmFXMzMzNWJKNTU0WW9meGh4NTZTTU9HRGRPSko1Nm9PWFBtNkx2Zi9lNldiUmRmZkxFbVRKaWdPKys4VTdmZWVxc09QdmhnSFhmY2NicmpqanYwd3gvK1VGZGZmYlhlZU9NTjFkZlg2OUJERDFWalk2T2VmUEpKL2VZM3Y5R1NKVXQweGhsbjZJdGYvT0pXeFpZMjU1NTdyZzQvL0hEZGNzc3R1dXFxcXpSbXpCZ2RmZlRST3VLSUkzVHFxYWR1S2RoZ3UrVFM2ZlFmOHgwQ1FQOElnbUNFbVIzZGJxaDhqejMyR0xOaXhZcC81QzBVQU96R2dpRDRlQmZEL3lLSmhXa0JBQUNBZmtKQkJkdmxnQU1PNkhLOHNiRlJzMmJOMHUyMzM2Nm1waWFOR3pkdXk3WnNOcXU3N3JwTGQ5eHhoODQvLzN4ZGNNRUZYUzRvMzVYcnJydE84WGhjdzRjUDE3Qmh3NVRMNWZURUUwOG9pcUlPQlpVWFhuaEI4K2JOMDcvOHk3K291TGhZSC9yUWgxUlZWYVhtNW1hTkhUdFdzVmhNbDE1NnFkTHB0RTQ1NVJSOTR4dmZVSEZ4c1ZhdlhxMzc3cnRQOCtmUDMzS3V3dzgvWEQvNHdRLzB5Q09QNkxqamp0UDExMSt2UXc4OXRNZXNwYVdsK3VsUGY2cUZDeGZxZ1FjZTBGTlBQYVVERGppQVlnb0FiRU54Y2ZHQlpuWjR1MDlhbHhVV0ZoNHNpWUlLQUhSU1dscGFaR1lYZGg0M3MzTW1UcHo0MWJxNnVvWjg1QUlBQUFDR0dnb3E2TE5mL3ZLWCt2V3ZmNjJHaGdhZGZmYlordXhuUDl0aHZaSkxMcmxFNTU5L3ZuN3ptOS9vbm52dTBiMzMzcXZ2Zk9jN092YllZM3M4OSt1dnY2NFhYM3l4dzlnKysreWo2NjY3VHNsa2NzdlkrUEhqVlZwYXVtVmRsc0xDUXUyLy8vNGRqanZtbUdOMDdybm5kbGpuNUxycnJ0UFVxVk4xNzczM2F0V3FWYnI0NG9zMWZ2eDRYWGZkZGZyRUp6N1JiUUZwVzZaT25hcXBVNmZxMm11dnBlMFhBUFFnQ0lKUGRoNXo5d3NrUFptSE9BQ3dXeHMxYXRRTU14dlhWb1NXMU5hK2R1eGVlKzMxNGJxNnVwbDVqQWRJMmV4eUZZUTNtenltYkc1NXZ1TUFBQURzS2p6MVJaKzk1ejN2MFZsbm5hVUxMN3hRWThhTTZYS2ZrcElTWFhMSkpUcm5uSE4wMTExM2JWblBwQ2UvL3ZXdkpXMmU1WkxOWmhXR29lTHgrRmI3N2J2dnZycjMzbnRWVkZUVTdiaysrY210bnRsSmtzNDg4MHlkZWVhWkhjWmlzZGcyaXlsbFpXV3FycTdlWm5hS0tRQ3diUk1tVEJobVpsdTFyZ21DNEp6eTh2SXYxdGJXYnNwSExnRFlYUVZCY05ZMnRuMVlFZ1VWNU5YNHVYT1hTL3B4dm5NQUFBRHNhano1UlorZGNzb3BPdVdVVTdacjN6MzMzSFBMQXZhOUVZdkZlaXhRYkt1WUFnRFkvWXdkTy9aMFNTTzYrS1QxaU5hSGh2Zm1MUndBN0dZcUtpcjJsVlRWL3A3WnBuWHNtSXFLaW4xcmFtcmU3TzlzQUFBQXdGQVQ5THdMQUdEUXk2cE8wczBtLzc2eVdkbzBZSmN5czQ5dVkvTzJ0Z0hBa0dObWgwdmFwOTNyem12MWpXN2RCd0FBQU1BdXhnd1ZBSUFtenBsVEo5bzBvQitVbDVkUE5MUEs3ajVwYldaSFRKa3laZEtpUll1VzVTRWVBT3h1UWtudmw3VEhOdllaSnVuOVZWVlZqMVZYVjdmMFR5d0FBTkJmMW16YytNTG9FWVVuQjdtWXJkNjBpUTlBQW5sR1FRVUFBUFNiSUFqS0pZMXJlOTMyS2V0MkJaWTk0dkg0MFpJb3FBQVk4aW9ySzBjRVFYQ1VwS0MxNkx4bG01bTFGYUlETXp1cXZyNStqS1NWZVF1TElXM2w2YWVmb01CLzQyWkZsdFBaNDJmTm1wZnZUQUF3V0V5Wk4yK2pwRVg1emdGZ00xcCtBUUNBL2hJM3N5TWxqZHpHUHNQTTdOaEpreVlWOWxjb0FOaGROVGMzajVSMDJIYnNlbGc4SHQ5clYrY0JBQUFBaGpvS0tnQUFvRjlNbVRKbGhLVGp6U3lRdE5VbnJWdi9hV2FXSEQ1OCtKaThoQVNBM1VoQlFjRkZrb282ejA1cDB6WkxSVkpSRUFUbjkzYytBQUFBWUtpaDVSY0FRSFZuVEQ4eXRPQkIyalJnVjRyRlltUE03SWl1MWs5cDA3cXR6TXdtU0hxenY3Smg4SnY0Nkp6bkpZM1BkdzZnTjRJZytOVDI3bXRtWjBtNmJoZkdBUUFBZWZEYUNTY1VqU3d1SHFPQ25LMWYxN3pxZ0huekd2T2RDUmpLbUtFQ0FBRDZSUkFFRjBzcWt0VHRKNjFiLzFsb1poL3YxM0FBc0pzcEx5OC9STko3cGE3dm1XM2EzVHZMcGt5WlV0WXY0UUFBUUw4cEtpazVzamtlekc5U1FXMVJTY21SK2M0RERIWE1VQUVBQVAybE4wV1NHWkt1MkZWQkFHQjNGMFZSMXQwN3QvRTZWTktYSk1VbC9WalNpKzAzeG1LeGJEL0ZBd0FBQUlZa0Npb0FBR0NYbXpadDJtUkp3OTE5cmJTNXRaZVpoZTQrWEpKSjJpUXAyN1pOMHBpS2lvb3BOVFUxaS9LVkdRRHlhZUhDaGE5SWVxWDlXQ0tST043TUxtMjlUejZkVHFlZnpVczRBQUFBWUlpaW9BSUFBSGE1NXVibTlXRVludDFwK0ZCSjM1RlU0TzQzU3ByZmZxTzdyK3V2ZkJqOFZzeVlzYjlpOW1uSlluTDcxWVJISDEyUzcwd0FBQUFBZ0lHRmdnb0FBTmpsbGk1ZHVrTFNpdlpqNWVYbERiRllyTm5kZ3lBSWFsT3AxTHc4eGNNUUVJVStQcFJkNHFZaVpYTi9sRVJCQlFBQUFBRFFLeXhLRHdBQUFBQUFBQUFBMEFNS0tnQUFBQUFBQUFBQUFEMmc1UmNBQUFBQUFPaXpOUnMzdmpCNlJPSEpRUzVtcXpkdFdwN3ZQQUFBQUxzS0JSVUFBQUFBQU5CblUrYk4yeWhwVWI1ekFBQUE3R3EwL0FJQUFBQUFBQUFBQU9nQk0xUUFBQW9VcTVVMzA2WUJBQUFBQUFBQTZBWUZGUUNBSmp6NmFMMW8wd0FBQUlBK2VPMkVFNHBHRmhlUFVVSE8xcTlyWG5YQXZIbU4rYzRFQUlQRitGbXo1a2thbis4Y0FEYWo1UmNBQUFBQUFPaXpvcEtTSTV2andmd21GZFFXbFpRY21lODhBQUFBdXdvRkZRQUFBQUFBQUFBQWdCN1E4Z3NBb0plblR5OGNMWTJsVFFPQXdTck1hcjNpK3F1NUNySkJzQ2JmZVFBQUFBQUFBdzhGRlFDQWltTktORnZ3b0Nzc0tpb3BPRnZTdkh4bkFvQ2RhZnljT1lzbGZUVGZPUUFBQUlEZVdIbmFhYVVxQ0Q4cVUweE51Wm5qNTg1ZG51OU13RkJHUVFVQUFBQUFBQUFBZGtleFdLbmtWN21zeUdLeHYwbWlvQUxrRVd1bzlFSE9zeHROYXNubXNxcXZyODkzSENBdkdob2IxZEtTbFZ3NXQyaDl2dk1BQUFBQUFBQUF3SzVFUWFVUDNKdFh5dFhRMk5pa2Y2NTZKOTl4Z0x4WXZXYU5ObTB1S0RhMU5FZDErYzREQUFBQUFBQUFBTHNTTGIvNm9PNmxsOTR1blZ5eHFhbXBTUzh1ZlVtTmpZMHFLaXJLZHl5ZzN6UTN0Mmp4aTB0YloyaDUwNHBYRjYvSWR5WUFBTFpseFl3WmgxazgrTFhrUlphelQrOHphOVpUK2M0RUFBQUFBQmhZbUtIU04xbDVORE9Lb3VqaFdiTTFQNVZSWTJPajNEM2Z1WUJkeXQzVjJOU2tCWXNXNjk2WnYxY1VSUzc1M1pLeStjNEdBTUMyUktISDVEN0taYU9pS0lybk93OEFBQUFBWU9CaGhrb2ZOVzlZL2JPQ2tlUE9YTDkrdy91L2VPWFZPdm5FNHpWMVNwbjJuVEJlSTBwSzhoMFAyT2syYk55b0ZTdFdhdUhpSmZyRDAvTzBjZU5HeVRTL2VkMDdQOHAzTmdBQUFBQUFCck95c3JKOWlvcUt2bTVtMTFWWFYyOVowRGVSU0pTNSs4SGJPdGJNbXRMcDlKejJZMVZWVldOMkpFOUxTMHREYlczdHBoMDVCd0FNUkJSVSttakZpaFgxKzVicytmbVl4ZjVyM2JyMVJ6M3c4S3hnMXV6SE5XellNTVZpL0xGaThHbkp0cWlob1VITnpTMXlkNWRyZnM2emw2OVlzYUsrNTZNQkFBQUFBRUJmRlJVVlZiajdGZTQrVHRLRjdUWjlJZ2lDcjd0N1UxZkhtVmxNMGxwSld3b29aV1ZsSmU2K2FrZnl4R0t4V3lWZHZpUG5BSUNCaUNmL08rRE5seGJWN0huZ2dhZVBMQmp4SFpPZjJkVFNIRzlhMXhLWEZPWTcyMkRua2N2YXZwZGtnVzFyZCt3Y09jbGJUR3B4ODhmWE5hNy8ydHJseTlmbU94UUFBQUNBL0JvL2E5WThTZVB6blFNWXpGS3AxT09WbFpYL0VRVEJWeEtKeEovUzZmUnQ3VGF2VHFmVFhjNDRTU2FUMzFMM2hZOVo3bjV2TDZQRXpleFh2VHdHQUFZTkNpbzc2TjFYWDEzM3J2VEZNV01PdVhiNFhvVmpJcytPQ1lQNDhIem5HdXdLWThGK1JYSC9kR0FXYjJ5SzdtNk10RFRmbVFhN2JPVDFnVWZ2MUFmTnE5NVp1blJEdnZNQUFBQUFBRENVckYyNzl0bzk5OXp6TkRQN2FVVkZ4YU0xTlRWdjdzajUzSDFwT3AzK2JXK09LUzB0TFJvOWVqUUZGUUJERmdXVm5lU2RkNVp1ZU9jZGJaRDBXcjZ6REFYbDVlWHZpd1d4ZzkyOWFGaFJ1SHhKS2pVdjM1a0FBQUFBQUFCMmxlWExsemZ1c2NjZS8ycG1lM2NxcHV5VlNDUTJkbk5ZZ2FUMS9SQVBBSVlFQ2lvQUFFMThkTTd6b2swREFBQUFBT3pXTXBuTS9DNkdON2o3SjdyYTM4dytKdW5rbnM2YlRDYWZkdmNqdXR0dVpsZW1VcW5idHo4cGRwYWM1UnBEaFcrWXF6Qm51Y1o4NXdHR09nb3FBQUFBQUFDZ3oxYWVkbHFwQ3NLUHloUlRVMjdtK0xsemwrYzdFekNZSkJLSjk3djdJVzJ2bTV1YmY3OTQ4ZUwyTTFLYU01bk1RMTBkbTB3bUs3VWRCUlZKd3lRdGMvZi82RHdlQk1HdDJqelRCWG5RK2dISWJvdGRBUG9YQlJVQUFBQUFBTkIzc1ZpcDVGZTVyTWhpc2I5Sm9xQUM3RnovR2dUQlo5dGVGQlFVekpQVXZxQlNrRWdrUHRiVmdlNCsxY3kyNjAzTXJDNmRUdC9WZnF5eXNuSVBTYmYyUGpJQURFNFVWQUFBd0lBM2FkS2t3aEVqUmx3ZkJNRzkxZFhWUzlyR3k4dkx4d1ZCY0ZSUHh6YzBORHkxZE9uU0RXMnZxNnFxUmttSzl6VlBMcGZMWmpLWnRYMDlIZ0IyZDl4M0FhRC91UHMxdVZ6dU83RlliSWFrLys1aWx4R1NmdEhWc1diR0dpb0FzQk5SVUFFQXFHNzY5SWxoUERpUE5nMFlxRWFNR0xHWG1YM08zYzg1NUpCRGptaDdTQmVMeFpLU0huVDNaa25lK1RnekN5VEZDd3NMcDBsYTJEYnU3azlKcXVwckhqTmJKR2xxWDQvSHpsZVFzK1habUgxRHJsRFNpL25PQXd4MDNIY0JvUCswRm96WEpoS0pOZDNNTmxtZFRxZkhWRlpXN2hFRXdYdFRxVlIxMjRaa01sa2VSZEdIa3Nua1Q4M3N1dXJxNnZwK0N3NEFneEFGRlFDQUZOTkVTYlJwd0lDVlRxZFhKQktKVDV2Wnc4T0hENzlEVW9lV0I3bGNycXEydG5aaDUrTXFLeXRQQ0lMZ21XNU8rNnE3WDllSE9OL3V3ekhZeGNiTm52MldwRHZ5blFNWUxManZBc0R1eDh3KzYrN2ZTeWFUUHplejYxcGFXa1pJdWp3SWdrOUphbkgzNXlYTnpITk05TktLR1RNT0MrSjJrMHVGM3VKWFRwZzkrNFY4WndLR01nb3FBQUJnVUVpbjA0OGtrOG03SkgweWtVamNsMDZuNzkvQlU3NmJUcWQvMjl1RGtzbmtsOTI5WkFmZkd3QjJlOXgzQVdEM2trNm5mNUJJSkZhNiswOGxuUmVHNFFoSnIwbTZ1cVdsNWE0RkN4YTgyOE1wVGtza0VodDcyQWY5eklLZ3hOMm51bG1SQmNiLzc0QThvNkFDQUFBR0RUUDdjaTZYeTJReW1ZZmFqOGRpc2I4bkVvbW9pLzNEL2tzSEFJTVA5MTBBMkwyWVdaMjcvOVRkRHpPek05MTllUzZYZTJoS1ZES3JBQUFnQUVsRVFWUTdpaWx5OTRYdS9oK2Rob2VaR1l2U0EwQXJDaW9BQUdEUXFLNnVYaWZwbHM3ajduNk51LytqaTBPbW1sbVByV0lTaWNRTmtyN2EzWFl6ZXpDVlNsM1VxN0FBTUFodzN3V0F2QnNwS1ZaWldYbUZtWDFXMHFHUzdrbW4wMmNsRW9tTHpPeG5zVmhzWVRLWi9GWXFsZnFKcEZ4WEo0bWk2TnRtMXBqSlpKNXFQMTVXVmxaUVVGQlFINGJoODd2K1VnQmc5MGRCQlFBQURHamw1ZVVIQkVGd2ZOdnJJQWorbkVxbGxyWGZKNWZMUGQxTkwvKzEzU3pzMlZtaHBKaTdmNjd6aGlBSWJuVDM0ajVFUnorcU8yUDZrYUVGRDdwWmtWcWk4eWZNbmowMzM1bUFnWXI3TGdEa2g3dFhtcG1DSUdpN0I4Yk03R3hKbzh6c3A1SWVqNkxvcWt3bU0wZVMwdW4wUFZPblRwMFhqOGZ2a2ZUOVJDTHg1M1E2L1Z4WDU4NWtNbzkxTmI1NDhlSm1TWGZ0Z3NzQmdBR0pnZ29BQUJqUXdqQjhuNW5kMmZZNmlxSlBTZXJ3WUM4SWd0TVNpY1RVTGc0djY4VmJaVE9aekZaL21Vd2tFbC91eFRrQVlNRGp2Z3NBL1MrUlNIekR6SzV6OTdWbWRtY2lrZmhJT3AxZUllbGFkei9kM2EvSlpESXZkejV1NGNLRmIwajZRR1ZsNVhHWlRLWnpNV1Y4TXBrOHNqYzUzTDFnQnk0REFBWThDaW9BQUdCQVc3VnExY09qUjQ5K2o3dnZHWS9IYTd2YXAvWFR6UFR5QjRDZGdQc3VBUFN2UkNKeHZabmRJT2svM1AzL21kbXprcFltazhtSG95akttTmxzTXpzMm1Vd2VFMFdSUzNKcDh6M1h6T0xhL1B3dlhsbFplVmd1bC90bExwZHJhZDErZ2FRTGVwTmxPMmNaQXNDZ1JVRUZBQUFNYUhWMWRRMTFkWFYxVlZWVmplN2U1VDdaYlBhSTJ0cmFoUlVWRlNmVzFOUTgwelkrZGVyVXZRc0tDczRKdy9EU2lvcUsvNjZwcVZuVWI4RUJZSURpdm92T2NwWnJEQlcrWWE3Q25PVWE4NTBIR0d6Y3ZVN1NBK2wwK2twSlBtWEtsS254ZVB4S1NSOHlzeGxtVmlMSjNEMElnaURvN2p4bTl2cUNCUXQrWEZaV05yeDE2RTR6KzJFdnN4UklxdW5ydFFEQVFFZEJCUUFBREFtVmxaVkhtZG1UaVVUaTZTaUtMblAzTjhNdy9KUzdYeTFwanpBTUkwbTBrUUdBbllUNzd0QXg4ZEU1ejBzNkl0ODVnTUVxazhuOHVxcXE2bmRxblhteWFOR2lOWkt1Yi8zcVRsaFZWUldzVzdjdXlHYXp0dGRlZXdWcjFxeUpKUG5peFlzM1N0cVJxU1pNVXdFd1pGRlFBUUFBUTBJbWsvbHJlWG41VVdFWS9qSUlnbHBKNjIxeno0SmZTdnJ2emdzcWQyWm13eE9KeE1ZdU5oV3IwOW9CQUFEdXV3Q3dFMldycTZ1enZUd21WMTFkbld0N3NYejU4cDBjQ1FDR0pnb3FBQUJaVmsyS0cyMGFNT2pGNC9GMTd2Nnd1NXVaWGUzdXI3ajdZNWxNcHNjSGMrN2U1TzZYZHg1dlhTZGcxd1FHZ0FHTyt5NEFBQUFHRXdvcUFBRHRPMmRPV3JScHdDQ1V5K1ZHaG1Hb1dDejI0V1F5ZVl1N2YwRFNHK2wwZXIvS3lzb0hneUM0eDh5ZVNTUVMvNVBOWnE5YXNHREJ1MTJkeDh6dWk2Sm9RU2FUdWJmenRrUWlzY2JkMSsveWl3R0FBWUQ3TGdBQU8xazJ1MXdGNGMwbWp5bWJZNm9Sa0djVVZBQUF3S0FRUlZHbG1jbk1pdHZHZ2lBNHQvWGI3MHFxamFMbzBuZmVlZWZYa3BUSlpPWlBuRGd4TVc3Y3VKdk43QXZ4ZUh5cHBDNFg1VXlsVXRXU3FydmFsazZuSDltNVZ3SUFBd1AzWGJSWk1XUEdZVUhjYm5LcDBGdjh5Z216WjcrUTcwd0FNRmlNbnp0M3VhUWY1enNIZ00wb3FBQUFnQUV2a1VoTU43UDczWDJ0bWQyWVRDYlRxVlRxK1Z3dWQwTVloaFBNN045VHFkVFRuWStycTZ0cnFLdXJ1Nnl5c3ZLK1RDYnpwMDZiaHllVHlTTjdtOFhkUy9wOElRQXdRSERmUlhzV0JDWHVQdFhOaWl3dy9uMEFBSUJCaTRJS0FBQVkwQ29xS2s2VTlKQzd2OURRMFBEaFljT0dQZVR1ZjBrbWszOXc5eis3KzEyU1NwUEo1S2VpS0hKSkxrbEJFQVNTNGxFVXhTVEZFNGxFbGFRbjArbDBUZXVwSjB0NnJyZDV6RXp1dm1qblhCMEE3SDY0N3dJQUFHQ29vcUFDQU5CYk0yWk1VOXgrUXBzR0RFU3hXT3dmN3Y1cWZYMzloNWNzV2JKYTBnbUpST0pTZC8rWXBNdk5iQTh6QzkwOWFIMlkxMEg3SVRPYjFQYTl1eThLZ3VDYzN1YUpvdWkzNG5lczNVNURWdW5SaWc1WFFjN3EzOTN3VHI3ekFBTVo5MTBBQUFBTVZmelNDUUJRTnZUaG9SdHRHakFnVlZkWHZ6SnAwcVQzTFZ1MnJHMkI0bHc2bmY2NXBKOXY0N0JBVWxCV1ZoYlUxOWNIZSsyMVY5QjZybnBKU3FWU2grMUFwTW9kT0JhN3lFRno1alJKcXN0M0RtQXc0TDRMQUVEL1dYbjY2U2NvOE4rNFdaSGxkUGI0V2JQbTVUc1RNSlJSVUFFQUFBTmV1NGQ2Mnl1U0ZDMWV2RmlTdEh6NThwMmVDUUFHTSs2N0FBQUFHSXEybW40TkFBQUFBQUFBQUFDQWpwaWhBZ0FBZ0VGdnhSbG5ERE0xSDJCUnpNSXdmSDNzSTQ5c3lIY21BQUFBQU1EQXdnd1ZBQUFBREhxUnN1V3kySk5SelA3VWtzMGVuZTg4QUFBQUFJQ0JoNElLQUFBQUFBQUFBQUJBRHlpb0FBQUFBQUFBQUFBQTlJQTFWQUFBQUFBQVFOOWxzOHRWRU41czhwaXl1ZVg1amdNQUFMQ3JVRkFCQUFBQUFBQjlObjd1M09XU2ZwenZIQUFBQUxzYUxiOEFBQUFBQUFBQUFBQjZ3QXdWQUlDVVZaM2lvazBEQUFBQUFBQUEwQTBLS2dBQVRad3pwMDYwYVFBQUFBQUFZTGV5WnVQR0YwYVBLRHc1eU1WczlhWk5mQUFTeURNS0tnQUFBQUFBb005V25uNzZDUXI4TjI1V1pEbWRQWDdXckhuNXpnUUFnOFdVZWZNMlNscVU3eHdBTm1NTkZRQUFBQUFBQUFBQWdCNVFVQUVBQUFBQUFBQUFBT2dCTGI4QUFLbzdZL3FSb1FVUDBxWUJ3R0ExOGRFNXowc2FuKzhjQUFBQVFHKzhkc0lKUlNPTGk4ZW9JR2ZyMXpXdk9tRGV2TVo4WndLR01tYW9BQUFBQUFBQUFNQnVxS2lrNU1qbWVEQy9TUVcxUlNVbFIrWTdEekRVVVZBQkFBQUFBQUFBQUFEb0FRVVZBQUFBQUFBQUFBQ0FIckNHQ2dBQUFBYTl1dW5USjRieDREeVpZdG5HN1AzdmVmenhaZm5PQkFBQUFBQVlXQ2lvQUFBQVlQQ0xhYUtrcTF4V0ZJWmhqU1FLS2dBQUFBQ0FYcUhsRndBQUFBQUFBQUFBUUE4b3FBQUFBQUFBQUFBQUFQU0FsbDhBQUFBQUFLRFAxbXpjK01Mb0VZVW5CN21ZcmQ2MGFYbSs4d0FBQU93cUZGUUFBQUFBQUVDZlRaazNiNk9rUmZuT0FRQUFzS3ZSOGdzQUFBQUFBQUFBQUtBSHpGQUJBQ2hRckZiZVRKc0dBQUFBQUFBQW9Cc1VWQUFBbXZEb28vV2lUUU1BQUFENjRMVVRUaWdhV1Z3OFJnVTVXNyt1ZWRVQjgrWTE1anNUQUF3VzQyZk5taWRwZkw1ekFOaU1sbDhBQUFBQUFLRFBpa3BLam15T0IvT2JWRkJiVkZKeVpMN3pBQUFBN0NvVVZBQUFBQUFBQUFBQUFIcEF5eThBZ0Y2ZVByMXd0RFNXTmcwQUJxdFl6allwcm9XU0Z3Wm02L09kQndBQUFBQXc4RkJRQVFDb09LWkVzd1VQdXNLaW9wS0NzeVhOeTNjbUFOaVo5cGs5ZTRHa0QrWTdCd0FBQU5BYkswODdyVlFGNFVkbGlxa3BOM1A4M0xuTDg1MEpHTW9vcUFBQUFBQUFBQURBN2lnV0s1WDhLcGNWV1N6Mk4wa1VWSUE4WWcwVkFBQUFBQUFBQUFDQUhsQlFBUUFBQUFBQUFBQUE2QUV0dndBQUFERG92VFZqeGpURjdTY3VGUVpaWGJQM1k0LzlOZCtaQUFBQUFBQURDd1VWN1BiS3k4dUhoMkU0cHYyWXU0OTM5OURNQW5mZk81Rkk3TjkrZTFOVDArckZpeGR2N04ra0FBQmdkNVVOZlhqb050WE5pbkllamN4M0hnQUFBQURBd0VOQkJidTlJQWdxek93djdjZk1yUDMzZDNjK3ByQ3c4QVJKeis3NmRBQUFBQUFBQUFDQW9ZQTFWTERieTJReWY0K2k2Tlh0M2QvZGw2ZlRhZHA0QUFBQUFBQUFBQUIyR21hb1lDRElTdnFGcE8rNXU2U09NMVFrcWRQNFBaSmErak1nQUFBQUFBeFY0MmZObWlkcGZMNXpBQUFBN0dyTVVNR0FZR1lQUzFyZnVaRFNhUis1KzZaY0xqZTcvNUlCQUFBQUFBQUFBSVlDQ2lvWUVOeDloYVRuZXRyUHpCWm1zOW5sL1JBSkFBQUFBQUFBQURDRTBQSUxBMEltazltUVNDVCtJdWtVU2VidVc5cCt0Ylg3OHMzZlpCWXZYcnc2YjBHQkFXcmlvM09lRjIwYUFBQUFBQURZcmVRczF4Z3FmTU5jaFRuTE5lWTdEekRVVVZEQlFKRno5d1ZCRUd4dzk1RmQ3V0JtRGU0K1g2eWZBZ0FBQUFEOVp1VnBwNVdxSVB5b1RERTE1V2FPbnp1WHJnRUFzSk8wZmdEeWlIem5BTEFaQlJVTUdGRVV2V0JtLzVUVVpVRkYwbnAzLzJOL1pnSUFBQUNBSVM4V0s1WDhLcGNWV1N6Mk4wa1VWQUFBd0tERUdpb1lNR3ByYStzazFiWnY5ZFhXN3N2TUZFWFJ3a3dtODNJZUl3SUFBQUFBQUFBQUJpbG1xR0NndVZ2U1I3cmFZR2IvM2M5WmdFR2pidnIwaVdFOE9JODJEUUFHcmF6cUZOZk5KbzlsYzdsbCtZNERBQUFBQUJoNEtLaGdRTm13WWNQakkwYU1lRnZTM20xalppWjNYN1ZodzRaSDh4Z05HTmhpbWlpSk5nMEFCcTJKYytiVVNmcHh2bk1BQUFBQXZiRml4b3pEZ3JqZDVGS2h0L2lWRTJiUGZpSGZtWUNoakpaZkdGQ1dMVnZXSk9tK3RyWmY3VHpjdWcwQUFBQUFBQUFZRkN3SVN0dzExV1hUTEFoSzhwMEhHT29vcUdEQXllVnlkMHBxYUh2dDdrM3VmbThlSXdFQUFBQUFBQUFBQmprS0toaHd3akI4dzkxZk1qTzF6bFI1Slp2TnZwTHZYQUFBQUFBQUFBQ0F3WXMxVkREZ3ZQdnV1eHYyM0hQUHY3cDdlZXZRa3BhV2xyVjVEUVVBQUhacmRXZE1QekswNEVFM0sxSkxkUDZFMmJQbjVqc1RBQUFBQUdCZ1lZWUtCcHpseTVjM1N2cVRtVFZJYXBiMGw2VkxsMjdJY3l3QUFBQUFBQUFBd0NCR1FRVURVa3RMUzBiU08yYTJ3ZDMvbE84OEFBQUFBQUFBQUlEQmpZSUtCcVNGQ3hlKzZPNUwzZjNWVENZelA5OTVBQUFBQUdDb3lsbXVVYkkzelBXUHpkOERBQUFNVHF5aGdnRXJsOHZOakJSTTFLUkpoVnEyckNuZmVZQUJMYXM2eFhXenlXUEs1cGJuT3c2R2hsZ3N0ajZYeTJXQ0lJaEhVYlFtMzNrd3lMVzd6MlZ6dVdYNWpnUDBSVGFiWFJPTHhaNkpJdTNaM054SXkxdnNOaVkrT3VkNVNVZmtPd2V3RXp3WFJkSDZLSXI0T3hGMkg5bnNjaFdFL0gwZDJFMVl2Z01BZldEdk9XamFzVUZnMTVocHNpeFk0bEYwOCt0TGE1K1I1UGtPQndEbzJkNTc3ejA4UG1Mc1ZmR0M0R055QzZQSWY3ZXVhZjNOYTVjdlg1dnZiQUN3bTdKOVNpY2ZYMWhZOEhVekhlS3VKWkw0SFJnQWRvNHR6eGtDczBOZHZ0UmRQK1FlQ3dEb2pJSUtCb3l4WTh0S0NrY0hCOFlVWG1lQm5TV3BJQmFMS1p2TlNsTFdJODJLTFBlZGhpQzNkTlhpeFJ2ekhCY0FzTFd3dExSc3JCY1hmTlJjMTVscGZCaUdrcVJjTGlkM2YxdW1IK1NpeHBsdkxGMzZUMG5aL01ZRmdQempkMkFBMkhXNHh3SUFlb3VDQ25aN2U1U1c3akdxY0k4UG1mbEhaVHJGWk1QSGpSMnJFNDgvUm1XVEQ5SFNsMTdXMDgvK1NXKzkvVSs1dkY2dXB5TDUvVGsxejNwenlaTFYrYzRQQUZEc2dJTXJrbEhnWjVvRlo4dDFjQ3dXaGxXSkNuM2doT01VQm9HZWZ2WlBlaUdWVm5OelMyVFNLKzU2MExPNWgxOS9aZUY4U1MzNXZnQUE2Ry84RGd3QXV3NzNXQUJBWDFGUXdXNnJ0TFMweUF0SFhXQ215MDEyb010SEZoWVcybm5ubksyUG5mc1I3ZitlaVJvMmJKanFHeHBVOStZSy9lNytCL1hiM3oyZ1RmWDFicklOYnY2cUl2MTM4NFpWdjFxeFlrVjl2cThIQUlhaWZTWlBMaTFTNFRmTmRKSzdUVEJUT0xYc1VIM3Vray9wc0dSQ2U0MGVMVE5welpwM1ZaMnAwVzEzM0ttYUJRdmxycHpKVjBiU3MxazEzZmpta2lVdjVmdGFBS0EvOERzd0FPdzYzR01CQUR1S2dncDJOOEYrKzAwYnBVSS9PZ3lEYjdxc0tnd0NHelZxbEU0OC9saGRjZGxuOVo2SiszWjc4SnNyVnVwblA3OWRUejc5ck5hdVc2ZGNMdWVTYWhWRjM4cldSMytzcTF1MFZsTFViMWNEQUVOUWFXbHBVUlFiZnFERllsOElUSmRLRmk4dUt0TDQ4ZnZvOHM5ZG91bW5ucXpDZ29JdWoyM0padldISjUvUmYvNzhkcjFSOTZZYUdob2tlVXZrZnBkbnM3ZEVqZXRmcmF1cmEramZLd0tBWFk3ZmdRRmcxK0VlQ3dEWWFTaW9ZTGZ4bmtsVDN4dkVnck1EMlZrdUhSV0dnUjF5MEVINjRBZE8wRWtmT0Y1bGt3OVJXNi85YlltaVNFdGZXcVkvUFAyTS92RDBQTDI0NUtYTnYvQ1kvaWJYdytiKzRHdExhNWYyd3lVQndKQXlldEwvWisrKzQ2T3FzLy94djg2OWQwcDZJUVZDZ0FFQ2hBREozQWtpVWtNSkFpSmRSVVJCTE5qYk50M1A2dnJUcjI1eFA3dDJVVlIwZGEyTGdvMGFpaWlpbUpra1FHZ0JRaThoUUNCbE1wbTU1L2NIaVo4WUFnU1NNQ25uK1hqc1l6ZDM1dDQ1azlYWG5NeTU5MzBUUXNQVXdEUW1aUXFJcndZakppZ29rRVlNSFlLUkk5S1FObmdRUWtLQzYzU3M0dUlTZlB2OU9pelBXSVdNMWQvaTlPbGlKbEFodzFqR1BscHd5bmM2NDhTdVhVV04vSmFFRUtMUlNROHNoQkNOUnpKV0NDRkVRNU9CaXZDN1RwMTZ0bE1DVGZjeWxHbGdiazlFMXVqb0tOeDEyeXlNSEo2R2RtMWpvV25hUlIvWDYvWGl5TkVDckZxekZuUGZtbytEQnc4RHpHNEdEakh4ZjcwVmVQRkFYczcrUm5oTFFnalI2blRzbGpKTzFlaEJCblFDMnBqTkpvd2NQZ3kzejV5QkxsMXNDQWtPQnRIRnRSM01qT0tTRXV6YXZRZnZ2UGNCRmk5YkFZL0hBd2FmQUNPYmdaZjJiTTMrckpIZWtoQkNOQ3JwZ1lVUW92Rkl4Z29oaEdnc01sQVIvbUtLdGlXMUNiQ290eWlrUGtTRWRpYVRocll4c1pnODhWck11VzBXckZaTGc3MlkyMTJPK2Y5K0h4OHZXSVREaHcvRFUxRUJaajdLYkx3RXQvZXRQWHVvRU1qMU5OZ0xDaUZFS3hEUnBVdFlpQmJjVjFIb1QwU1VSa1FJQ1E1R1NuSWZQSFRmSEtUMDZRMUZVUnJrdFF5RGtidGxLMTU0WlM0Mk9GMG9QbDBNZ3huTXZNNEg3MU9uM1NVL25zelBQOWtnTHlhRUVJMUhlbUFoaEdnOGtyRkNDQ0VhblF4VXhPV21kdWpXWjZDbUtoT1lhQUlCWGEwV0N4eDZDc2FNR29tMElZTVExNjd0UlovRlhCZk1qQ05Iam1MMTJ1K3hlTmtLL094MG9hek1EV2JPQi9BRk14YnUyWmI5TFFCZmc3KzRFRUswSUhGZGUzY3dtMmdzb0U0QllTQUJnZkh0NHpCcXhEQ2tqMGhEWDRkZXA2VVRMb1hQNTRNck93ZkxNMVpqZWNZcTVPL2RCMmFVQWJ5ZURmNHZLWjV2OHJkdTNRT0FHNlVBSVlTNE5OSURDeUZFNDVHTUZVSUljZG5JUUVWY051MjdKZGxOcXZZSFFCbEtoR2dBbXA3U0IzTnVtd1dIUFFWdDJrUTJTb05URXpQaitJa1R5TTdaaERmZWZoYy8vZXdFTTN3Z0xnRHpPcS9oL2R2Kzdia2JJRi9HQ1NIRXI4WEhCM1FLYm5PUEFyNkZTVWtnSUxCTlpBUnV2SDRxcGt5OEZyRXgwYkJZTEkyZTVjd01qOGVESTBjTDhNVlhpL0hlUjUrZ29PQVltRkZHNEowTS9pQy8rUGp6a0p2WEN5R2FBT21CaFJDaThVakdDaUdFdU54a29DSWFWWHg4ZklBdklOeG1WcFdIRmRETklMSUdCZ1NnVzBJWDNERjdKc1plbmU3dkVyRjg1V3E4L3VaOGJOdWVoNUxTVW9DNW5FRWZ1cjM4RDZWVTIzM3dZR2FwdjJzVVFnZy9VcU50U2RHQkZ1MGFJdVZwSXJUVE5BMWhvYUc0OXByUnVHUFd6V2pYcnExZkN6eHl0QUJ2Ly90OWZMN29LNXdzT2dXdjF3dG1GSUw1VDZ4NEZ1M1pzdVVvNUt4QUljUmxKRDJ3RUVJMEhzbFlJWVFRL2lRREZkRW9vcUo2aEFSRldVWVJsTWtnSGtPZ2lNaUlDQXdaTkFDajAwZmdxaXY3SWlRa3hOOWwvcUs0cEFRL2JzakVrbVVaV1BQZDl6aDJyQkRNT0FYaUpZYmhXMURzY3k4NW5wZDN5dDkxQ2lIRVphVGF1dG43c01KVGlHZzhnRjZLUXFxZTBnZnBJNFloZmNRd2RMRjE4bmVOdjdKMzMzNHN5MWlGNVJtcjhMTXpDNFpoR0NCc0JlTUxIL3NXN051MktRdUExOTkxQ2lGYUx1bUJoUkNpOFVqR0NpR0VhQXBrb0NJYW10SXBNWGtTQVErQXFBOFk0WnFtMGJneFYyUG1qQnVSMEtVemdvT0QvRjNqT1pXVWxtTFhybnk4OStISCtQeUxyK0gxZWhtRWsyRGU2alBvaFgzYnN4ZEF2b3dUUXJSd0hidjE2YUtveXU4QmpDYWk5Z0MwSHQwVGNQL2RkeUpWVDBHYnlEYlF0TWE1UjBwOStYdytGQjQvanV5Tm0vSGlxNjhqZDhzMkdBYjdRSHdRQnBhWEdjWXpSM1pzM09Ydk9vVVFMWTcwd0VJSTBYZ2tZNFVRUWpRWk1sQVJEU0l5SVNFMFRMUDJOMGg5WEFFTklpS0Vob1NnZjcrK2VQRGV1NURZbzV1L1M3eG9PM2ZsNC9sWDV1TDdIOWFqcU9nVW1Cbk12TjVyR0UrWnZTWHJkdTNhZFFxeS9xa1FvcVd3MmF6eGFsQzhhbExuRU9nK0lySmFMUmEwYXh1TDIyKzlCUk92SFl1QWdBQi9WM2xSM0c0M3ZscThESFBudlkyRGg0L0E3WFlEZ0pjTjQxVVA4S3E1L05TZS9QeDh0Ny9yRkVJMFg5SURDeUZFNDVHTUZVSUkwUlRKUUVYVWl5M1JibVBDTlFvd0VjeURRR1R0Yk91RWtjT0dJbjFFR3V6SmZhQnBtci9MdkdSZXJ4Y2JOK2RpZWNacXJGaTFCanQzN1FhejRXSEc5MkJlNVBNWlgrM0wyN1RUMzNVS0ljU2xzdGxzVnNNYW1xNFNUV0RHTlVUVU5qQWdBSU1IRGNDb0VXa1lPU3dOSVNIQi9pNnpYa3BMUzdGaTFSb3N5MWlGMWQ5K2g5TFNNZ0I4aEptV3dNRENzaUpqK1pFak9TWCtybE1JMFh4SUR5dzlzQkNpOFVqR1NzWUtJVVJUSmdNVmNZbHMxazZKb2ZjUjBTd3dkU0ZDUUdSa0JHYmROQTNqeG81QlhMdFltTTFtZnhmWllDb3FLbkRvOEJGOHZXUVo1di83QXh3ckxBUXp1MEcwbTlsNHYrUlkrVXZIam0wNzdlODZoUkRpSWlnZEVudVBWS0grRmlBSHdCRW1rMGtaT25nQTdycDlOcnAyc1NFc05CUkVMYU5WWUdhY09uMGFlL2Jzdzl3MzUyUGxtbTlSWHU1aEVFNFE0RExnKzllZUxac1dBekQ4WGFzUW9pbVRIbGg2WUNGRTQ1R01sWXdWUW9pbXIyVjhTeUl1RnlXbWMrL29BS3N5aFppZUlLSllUZE1RR1JHT2E4YU13ajEzM29ZMmtaSCtyckhSRlowNmhkZm12WTB2dmxxQ3dzSkNWSGk5WU9hallIcVczZVdmN05tejVTZ0FuNy9yRkVLSVdsQlVqeDdCVmxaN2FvcnAveEhSTUNMU2dvT0QwRHNwQ2ZmZmN3ZXU3SnZhWW9ZbzU4TE1jR1psNDRXWDV5Sm5VeTVPRnhlZnVZRTllSzFoZVA5VWJIaHlqdWZsbllZc3R5Q0VPRU42WUVnUExJUm9OSkt4a0l3VlFvam1wR1YvWXlJYWl0cWhleStIUnVvRUVJMW5VSktpa0txbkpHUDBxQkZJSDU2R1RoMDcrTHZHeTI3di92MVl1ZXBiTEY2MkFzNnNISGk5WGdORVc4SDhCWHVOTC9ia2Jkd0F1YkdjRUtLSmlMWWx0UTB5cWVPaHFSUEFHRWFFZ0xoMmJURWliU2hHanhxQnZxazZUTTE0NllSTDRUTU1aRHF6c0dSNUJsYXNYSTM5Qnc2Q21kMEVmTXZNQzB2S3ZaOFg1T2NlOW5lZFFnaS9rUjY0RnRJREN5RWFpR1JzTFNSamhSQ2k2Wk9CaWppdnVDNUpIYzFtMHg5Qk5BYU05a1JRZXlmMXhGMTMzSXBVUFFWUmJkcEFWVlYvbCtrM2htSGdXR0VoWE5rYk1YZmVmR1J2M0FSbStBaDh5R0FzODNtOWY5bS9jM09lditzVVFyUmVVVkU5UW9LaXJETUJ6RkVJTm1ZRUJRY0gwYXdaMHpGaDNCaTBqNHREUUlEVjMyWDZsZHZ0eHNGRFIvRFY0cVdZLysvLzRHUlJFWU9vbEpsM3d6RG1uL0tXdkhWaTE2NGlmOWNwaExoOHBBYytQK21CaFJEMUlSbDdmcEt4UWdqUnRNbEFSWnd0SWNIU1hndnFwREhmb1NqS1F3QzBBS3NWc2JFeHVIUDJURXk4OWhwWXJSWi9WOW5rZUR3ZWZQWE5Vc3g5NngwY09IZ1FaV1Z1QVBBYVBuNk5ZTHdLeituOC9QeDh0Ny9yRkVLMENtcjd4TVJ3bFMxakZNTGpBTHBwbWtZUkVlRVlOV0lZN3Axek85cTFqZlYzalUzU2thTUZlRzNlZkN4ZXVoekhUNXlBMSt0bEFMdVorZGtLZGk4NnVIMzdDY2h5QzBLMFROSURYeExwZ1lVUWRTSVplMGtrWTRVUW91bVJnWXI0UlhSMFVuQmdoRHBZVWRYSnpEd1dRTHVBZ0FBYU9uZ2d4b3dhZ2VGRGh5QTRPTWpmWlRaNUpTVWxXTDMyZXl4WmxvSFZhNzlEY1hFSkF6Z0NZQW1CUHl2eWxxNDVucGQzeXQ5MUNpRmFwczdkZTZXd29rMEFZU0lZZGszVHFGZlBSSXdlTlFJamg2ZWhpNjBURkVYeGQ1bE5Hak5qejk1OVdMSThBOHN6VmlGblV5NjhYaThUc0ltQno0MEs0NHU5T3pkbStydE9JVVREa0I2NFlVZ1BMSVNvaldSc3c1Q01GVUtJcGtNR0tnSUEwTEZibjVHS3F2eUdRS2tnUkp0TUpnd2RQQkIzM3pFYm5XMGRFUllhMnVKdlV0eVFtQm1uVGhjalAzOFAzbmo3WFdTcy9oWWVqd2ZNS0FUWTZUV001L2R2My9pTnYrc1VRclFjSFJKNmQxVlU1UkZGVWE0QnVCMUE1aTQyRytiY1Bnc0RyN29Tc1RIUnJYcnBoRXZoOC9sUVVIQU02My82R2ErLzlRNjI3Y2dEZ0FxQUR4dk1TN3lnZnh6WW1yM2QzM1VLSVM2ZDlNQU5TM3BnSVVSMWtyRU5TekpXQ0NHYUJ2bmthc1dpazVLQ0EzeVVva0Q5SDFLVU1VU0U0S0FnOUV6c2pvZnZ1eHRYOUhYSVdjd053REFNdUxKejhNTExjNUc5YVRPS2kwdkF6R0NEVjNySjk3U2JLektQYmR0MjJ0OTFpcVpGMS9VaGlxTDhrSm1aV1hFeCt6a2NqaVdHWWZ3M0t5dnJ6ZG9lVDAxTjdXb1l4ci9LeXNwdTNicDFhMkhEVkh0QldtcHFLdFgxdlNRa0pGaENRa0t1SmFJc3A5TXBhd09mVDBLQ3BUMFFiVktEN2dQaERpS0t0RmpNaUkrTHcwM1Ryc05OMDY2RHlXVHlkNVV0UWtWRkJUNzliQkhlZmY5RDdOdC9BTzd5Y29CUnhPQzNQUlcrZjVsOXhRV3kzRUxkcGFhbWhqRnpndFBwdktncmZYUmRuMHBFdjNVNm5mM1A4NXhIaUVoMU9wM1AxYi9TdW9tUGp3L1l2MzkvV1YyZm41S1NvaXVLMHNIbGNuM1JtSFdKMmtrUGZIbElEK3cva3JHU3NmNGtHWHQ1U01iNmoyU3NaS3dRbXI4TEVKZGZ0QzJwYmFERk5GWXhNSkVWRENkUVVOdllHS1FQSDRiMEVXa1kwTCtmTkRnTlNGRVVwT3AydkRQdlZmeTRJUlBMVjY3RzhveFZPSER3MEhBTld2OWcwbFlIZGt0WjVHUCs1a0Jlem41LzF5djhUOWYxb1VTMG1wbWZBL0Q3aTl5OXI2SW82OC8xb05mcmJhY295cmlBZ0lDWEFFeXY3VGtKQ1FtaG9hR2h6M205M24vbTVPUnNBNERldlh0M1VCUWxySTQxbE9UazVPeXUvTitLdytGWVpSakdSZ0QzMUdWbnM5a2NRVVNmQW5nWXdQTjFmTTNXeGhUZkkzbUVCcHBBaE1rZ2lna0tDa1QvSy9waTlLaVJHRHBvQU5xMGlaUXovaHFReVdUQ2pkZFB3ZWhSSS9EdGQrdXdaRmtHZnZoeFE5anA0dUtIeldaMUpodmhuM1hxWmwrNFo0ZTZETGk0UVdoclpCakdRZ0RKeWNuSktUazVkZi9zSTZLMkFLNjh3Tk5HTS9QUTVPVGt4VGs1T1p0cWU0TEQ0UmpOekVOZEx0ZGp3SmxCYm1CZ1lMYzZ2d0ZnZDA1T1RrbmxzY1l4ODF0UlVWR0Rzckt5ZHRSbFowVlI1aERSTkFEaEYvR2FvcDZrQjc2OHBBZjJIOGxZeVZoL2tJeTl2Q1JqL1VjeVZqSldDQm1vdENJMm04MEthOWhNRU80aUlBR2c0SWl3VUZ3L1pSSnVtRG9KYldOallMVmE1UXU0UnFJb0N2cjM2d3M5cFE5dW1YNEQvdnY1Ri9qbzA4OENqNTg0TVZiUmFLakNkRytueEQ3emZNVW4zcnFZc3dORTg1U2FtbW9xTEN5c2RmMmxFeWRPL0JnWkdibVVtU2VtcHFiK3ZiQ3dzTGkyNXdVR0JocTV1Ym1laTNuZDdPenM3M1JkZncvQWpKU1VsQ2V6czg5ZXJpZ3NMTXhzR01ZNFRkT3VzdGxzL2ZMejg5MG1rK2xmUkRTbExxL0J6TjhER0ZUNW84SE15NGpvS1lmRHNjN3BkTDUvTWZXS3M2aTJCSDBRbTR6SEZVWWZCclVCUVUwYk1oQ3piNW1CWGttSkNBOExreHh2SkVTRXlJZ0lUQmczRm1sREJtSEwxdTE0NTcwUHNIemw2a2dRenlhVkp0b1NmYm1HcjgvVGUzZHNYQTNBNisrYS9ZaHNOdHY1N2l6N1p5TEtVSUpsellVQUFDQUFTVVJCVkZWMWtzMW1tM2V1SitYbjUzc0FHQmZ6d2o2ZjczNU4welpxbXZZSEFEZlg5aHpETUhSRlVSNjEyKzBiczdLeVBnZ01ET3ltYWRyR3VyNEdNNmNEV0FFQVJMU2VtVmxSbE05c050c1ZjcVZTMHlNOXNIOUpEOXdvSkdORmt5RVo2MStTc1kxQ01yWUJ4WFh0M2NGczBybzI5SEZGNjFGZVhyNzcwTzR0ZS94ZFIzWHlpZGJ5S2UwVEV5Tk1Qdk1vcVBSbkl1cWhxaXJDUWtPUk5uUVFIcjd2THJTUGkvTjNqYTNXb2NOSDhOSnI4N0E4WXhXS2lvcmc5Zm5Bekx0ZzhGTWV1TDgrdUgzN2NWemtCN0JvSGh3T3gxY0FycW5uWVhZNm5jNkVHc2M5QnVCbHA5UDVaT1hQTHpPenRjWitNVVRVclhMd1VkTVRMcGZyb01QaHVCckFFZ0F2T0ozT2gydzJtelV3TUZBem1VeHhpcUwwTHkwdC9WeFZWUVlBVGRPaU5VMTdETUN0QU5iN2ZMN0hzck96djZ0MlRGWFg5UitJcUFjeko3dGNydk4rRUNZbEpiVzFXcTJIQUR6c2REcmxDaFZVM3N3ekROM0lwUDJaUUdNQk1nVUhCNkYzVWsvODd1SDdvYWNrKzd2RVZtMXo3aGI4N1o4dklqdG5FMDRYRndPQWwyRXNNeno4UktubTJYNXMyN1ppQU96bk1pOHJYZGY3RXRHR0JqalV6ZFVIc1E2SDR6NEFMem1kVGdLQWxKU1VVWXFpWEY5ekp5SWFCV0FkTTljY1NQL3Njcm5tNHN6VmMyc0E5R0htRkpmTHRTOHBLU2tRQU14bTh4VERNTlo3dmQ0RFZUdFpyZFpybVBscEltckx6TStYbDVmL1BUYzM5NWRqNjdvK25vZ1dNZk9MTHBmcndRdTlLVjNYNXhMUk5LZlRLV2YyTlI3cGdac3c2WUhyUnpMMi9DUmpMd3ZKMkNaTU1yWitKR1BQNzJJeXRuMUNjcnhKby9kQVNMelFjNFU0ajcwb294dnk4N1B5L1YxSUZSbW90R0FkRTFKNmtjWVRGQ2lUR05BVmhkU2VpZDB4WnRSSWpCb3hETjBTWkVEY1ZPemFuWTlsR2F1d2VOa0tiTnE4QllaaEdBQ3lEUU1MVlhnWDdkNitPUWV0N011NGxzN2hjSHpGekQwQVBINk9wenhSK2Q5UG5lUHh1NG1vdmRQcFROQjEvU29BblFDQWlONWc1bVVBL3N2TSs0am9ZeUlLcnR6SEJDQVFRQm1BYzEzWmNwWFQ2ZHhTV2VNYnpIdzdnSDR1bCt2bnltMDNBSGlGbVE4ejgxK0lxRHVBUjRob0d6TS83bks1RnAvai9TWUQrQm5BOHg2UDV5V3oyWHpPcTEyWU9ZU0luZ0t3RU1BYUFEQU1JejhySzJ2aHVmWnBxZHEzVDJ4akNqRmRDNmFKUkRRYVJKYTJzYkVZT1d3STBrY09RMS9kam9DQUFIK1hLUUM0M2VWd1ptVmorY3JWV0xGeU5RNGNQQVFBWG9ONUNReGVWRzZvaXc3bnVRcjhYZWZsVXZXSEtEUC9GVUIyTFU5SklxTEhtZmxwQUxtMVBCNU5SQzhDdUxta3BHUlJZR0RnTmNBdmYyRGV5c3czVnY3Y0ZjRHZxblppNXBBem0rbFViWFV4OHlLWHl6VVRBQndPUndLQUhHWmU0WEs1eGdOQWNuSnlrS1pwbnpIelVBRHptWGtKRWYyZWlIUUFyNVNXbHY3MVhQZWZjamdjSHdNWTQvRjR1bW1hTmtSUmxQYm4rdjB3ODNWRTVBRHdXTlUydDl2OVVXNXU3dUZ6N1NQcVRucmc1a042NEVzakdTc1o2MCtTc2MySFpPeWxrWXh0dUl5MUpTVDNoNGsrSjFEYmdJQUFhRnF0aTNRSVVTdWYxNGN5dHhzRzgwa3dKdVZ2elZydDc1cXF5RUNsQllycjJydURwaW1QS0VRVENZZ0RrYm16clJQdW1EMFRRd1plaFpqb0tHaWFyUGJXMUhpOVhoUWNLOFM2SDMvQ0cyKzlpeDE1T3dHZ2dwa1BNdkNscDl6emo2WjJpWnU0ZEpWWHFFU2Q2NFowdXE2dkJnQ1h5NVYyanNmZklhSkJsUU9WL3hEUkRaVVBxY3pNUkdRQVdPQjBPbStvdHM5aUFLa0E3QzZYNnlBQUpDVWxCVmMvTzZXNjFOVFVNTU13cHJ0Y3J0ZnNkbnU0WVJqeEFLQnBXakF6M3c5Z0doRXB6UHlCeitmN1M3VmRLNnJ1dlZKZFNrcEt2K3pzN0ExMnUzMG9FWDExcnQ4Tm5Wa1BJSkNaUFFBcUtyY3RkenFkazg2MVQwc1RGeGNYYUE2Sm1nbmdMaUxxekVDd3hXS2hHVGRlajhrVHhxRkxaeHVzbHZOZGhTNzh4ZVB4WUhmK0hpejg4aHZNZis4RGxKZVhNeEZLRElQM01mQjZLY3JmYmcwM0NLMTJadDhZcDlPNXBPYmpkcnM5VFZHVVZZWmhETXZLT3JzeHR0dnROa1ZSZGdPNDJldjFidEEwYlRNQW5JazNVZ0Q0QU1Ebjg2VmtaMmR2cnR4bklCRjl5OHgveWNySytsUFZzWHIwNkJHeTdSeS9jNGZEY1VORlJjV0dqUnMzN2twSlNlbk96R1lBVUJUbEtpTDZJeEhaQUJRWmhuR1RZUmkvZkFZejg0R05HemVlcUg2czVPVGtHQUJCT1RrNXUzVmRYd1pnd0xsK1AwUmtBYUF4YzBtMVl3N0x5c3BxaUxNaFd5M3BnWnNuNllFdm5tU3NaS3cvU01ZMlQ1S3hGMDh5dHVFeXRtcWdFaFFRMlBhK3UrK0VQYm4zdVE0cnhGbHl0MnpEUzYrOWdaT25Uc2xBUlRTU3BDUnpKK1kyTUV5emlaU0hpZERHWWpZak5qWUdOOTB3RlROdXZGN09ZbTVHM0c0M1B2cnZaM2ozL1k5dytNaFJsSmVYQTR3aWcvbkZDcTl2M2tGeUgwVmVYcm0vNnhTWHptNjN6d1FRNVBGNC9sM2I0MWFyZFRFQXVOM3VNZWQ0L0JyRE1EcGtaV1g5bzJwYjc5NjlZMDBtMHlFaWVxcHF5YThxRG9malRtYWVheGpHNk96czdHVlYyM1ZkWDBGRWl0UHBISW56WFBadHQ5dG5LWW95dnk3dmpabVB1Rnl1dG5WNWJtMWE4WkpmU3Z2RXhBaVZ0UkVxcVkrRHFMZWlLSWlNaUVEYWtJSDQvU01QSUtwTkczL1hLQzdDcVZPbjhMZC92b2dWSzllZzhQaHhHSVlCWnQ3S1B1UHBDaXBmZG5ENzloT28vSU9xcFVsSlNXbXZLTXI5UHAvdmZhL1hlOWFsMlJhTFpUQVJmY1BNWTh2THk5ZldmRHdnSUNERU1Jd0htZm1qckt5c3JLcnR1cTYvU2tSM1Z5MlZVQ1U1T1RsSVZWVVhnRU11bDJzNEtuK3Z1cTRQQWZBMU0wL0x5c3I2K253MTY3cWVUMFNkNnZMK21QbnV5aVVYTG9rc1I5T0FwQWR1VWFRSHJodkoyUE9UakcxQWtyRXRpbVJzM1VqR250L0ZaR3pWUUNVMEpLVHRpLy80SzRZT0huaXBMeXRhb2ZVLy9Zd0hmdk1vQ2dvTG05eEFSVTRmYVA3SWx0aDdLQm5xVkFZbWtrTHRBNnhXWE5tdkw4YU1Hb0cwSVlNUkhTVmZ3RFUzVnFzVnMyWk14L2hyeG1EVm11K3daSGtHZmxqL1UxaHBXZG5qWnBONm00MkN2akM2OVZrZ056MXV2ckt5c3Q0Rm9Ea2Nqb3J6UGM5cXRkWjZOb3JYNisyVGs1UHpjZlZ0bXFhTm9WcnU5cGlTa3FJRGVKNkkvbEo5bUdLMzIrOGhvaEVBNXFCeW1KS2NuTnhEVVpScnE1N0R6SXVyenBvQjRITzczYjgwVFZhcjlSNW0vazE1ZVhuWGF0c2VBUEJBMWMrNnJrOGxvcXJoU29uVDZhd2F5cWk2cnQva2NybitneGI2aGZMRjZKaVExRXZSdFBFQVRRWEJybXFha3BUWUErbkRoMkxFOERSMFQrZ0tWWlhMbzV1YjBOQlFQUFg0WTVoNTB6UmtyRnFENVN2WFlGTnVicUtYZlAreGNHQjI1eDRwQ3lyZ1c3Ui8yNmFOYUdITExXUm5aeDhBOEtqZGJ2OS9WcXYxZjg3MVBDTDZ4bXF0ZVpzbndEQ01CUzZYYTJvdHU5UTZaRlpWOVUwQTRRRFNVSmtwQ1FrSm9RRGVBbkRJTUl4Zm1tK0h3M0dyWVJoVnpWRlJWbGJXTHpjVFplYW55OHZMLzE3MXM5VnEzVzhZeHA4OUhzOWJWZHNzRnNzdnl4bWtwcVoyWk9ieFZULzdmTDVWVlptcDYzb1NNNGRuWldXdE85ZjdGL1VpUFhBTEpEMXczVWpHU3NaZUJwS3hMWkJrYk4xSXhrckdDbkVoTWxCcHZxaGo5NlNCcEpnZUJTR1ZtYUtKb1BhN0loWDMzbmtiZWlVbElpSThITFY4dHlxYWtjaUlDRXllTUE3RDB3Wmp5OWJ0ZUczZTIxaTMvcWM0dytBN1ZFMlpaT3VSN0lMUCtGdCszcVp2SVRlVmE3YVkrU1VpK3FiRzVxcEc2UGMxbnR1TGlQNkJXaERSak1ybmhLU21wbmJOek16YzZYQTRlZ0pZeE14SEFYeW42L3BVQUdITUhFTkVmMmJtTDF3dTF4dFZ4MUJWdFRlQUp5dVBGMlFZeGpFQW0ydDV1VG9ob251WXVSOFJtWm41T0lENUFKQ1NraktFaU41MU9CeDluRTduN3k1d21CYXJVNmVlN2NocWVoUkU0NGpRSGlCTFhMdDJ1T3YyV1JpZU5nU3hNZEV5U0dubVZGVkY5MjRKU09qYUJSUEhqOE9hdGQvamxkZmZ3b0dEQjFOQTZLbXhkbHVuSHNuZlZGUjQvM3B3Vis1ZWY5ZmJHSmo1QkJGTnI3RTVHY0RmQVB3QlFFNk41LzhGdFVoSlNSbFV1WFFCN0hhN3ZmS01QMVhYOVdlSWFCcUFad0drT2h5TzRUaVRjeE9KeU9ieitRYm01T1NVVkR2VWZVVFVvektYRGdLWWQvYXIxWTFoR04wQi9CVTRrNW1Lb3R5Ti84dk1WeFZGNldXMzI2L0l5bW82TjFCc0FhUUhiZ1drQjY0N3lWakoyQVltR2RzS1NNYlduV1NzWkt3UXRaR0JTak1URjVjYUNFdEZCN01GVHdBMGhZZ3NRWUdCNkpuWUhmZk91UjFEQmcyUTVxYUZJU0pFaElkalFQOSt1T3JLSy9EOUR6L2k1Ymx2cXB1M2JJMHRLU2taRGFMaG5Ycll2L0JWK0o2cUtLRmRSNDc4NnNOV05BKzVOZGRtMVhYOVVRQnd1VnkvMnA2U2tsSmMyeGZzbFRlbEd3Q2dGTUFzd3pCbTZibytpWmtmSktJT2xibndEVE1YRTVHUGlNSUFiQ3d2TDc4VkFPeDIrMk9HWWJ6bmNya1dBRmlRbXBvYXhjdzFiNkN0MXJ4aWhvaHF1NHJtU05YL2NEcWR3eXZyZXg3QXRLcnQyZG5acTNSZC8xOGkrcTJ1NjA2WHkvWGhCWDlMTFVWU2tqbk9qYlptelR3YktqOUlvSEN6Mll4MmJXTng4L1FiY1BPTjE4TmtNdm03U3RIQUZFVkJ1N2F4bUhiZFpOd3dkUkxlLy9BVHZQdWZqOHo3RHh6czVQRjQ3amFiVERmYXV0dGZjM3ZjYnh6V3ZJZGEySElMbnBvWlo3ZmIzWXFpd0RDTW4ycXVQYTNyK205ck80aXFxbk9ZK1RnUlJSSlJoc1BoV0d3WXhndjR2OEh6SDVuWkFGQkFSTEdWdVRjbk96djdwK1RrWkllcXFyckw1WHJMNlhTbUFvREQ0WGdad0xqcXIwRkVqMXV0MXNlcmIxTVU1WG1yMWZxcjVRZVp6MXhRNUhLNVZnQUl0dHZ0NFVSMG9zWit0eGlHNFNLaXorUGo0d2ZzMzcrL3JDNi9MRkU3NllGYkgrbUI2MHd5VmpLMjNpUmpXeC9KMkRxVGpKV01GZUlzTWxCcEpxS1Rrb0tERE8xYXNIY2lTTG1XQ0FFeDBWRklHeklJNmNQVGNOV1YvUkFZS0d1WHRuUkVoRUVEK3FPdnc0NzFQLzJNNVN0WFk5V2F0ZWJEUjQ1T0piTXl6bVRHMXgzRFVoYWQ4aFI5ZVRJLy82Uy82eFYxMWxmWDlXazF0c1VBUU0zdFJOVGpITWY0SXpOL1EwUnBBRjRsb25nQVM1bDVISUQzZlQ3ZlpyZmJmY2hpc1NScG12WTFNMit2cUtoSTM3eDU4M0ZkMXg4bG9tZUp5QXJneitlcDArZjFldTFWUDZpcU9vT0lidmQ2dlduVnRzMENNS011YjlybGNqM3FjRGdHRWRHYnljbkpHM055Y2piVlpiOW1LeUhCMGxFSkhLVDRNQVVXR2dmbStBQ0xsUVpjMVEvcHc0Y2hiZkJBeE1iRytMdEtjUmtRRVc2ZWZnTkdwNC9BbXUvV1lmbktWZmgrM1kvaHBXVmxqMW10bHBrMldMNml4SlFGN0M3Nk5qOC8zKzN2ZXV1TGlLeTFaRnhTNVdQRGRWMXZXK1A1c2N6OHE4K3dQbjM2ZE1HWm9leGJPTE5NNGRYTXZKU0lpb2xvQ29CRHpMejM5T25UaGFHaG9YTUJ6QUx3aU5QcGZDTTVPVGxHMDdTRnpHenQzYnYzVjVzMmJUcUNjMkRtbDN3KzN5OVg3V21hdG82Wm4vZjVmSjlVMi9aVFhkNTNabWJtWG9mRE1SUEFsOUhSMFhQMzc5OC9zeTc3aVYrVEhsZ0EwZ09majJTc1pHeDlTTVlLUURMMmZDUmpKV09GcUkwTVZKbzRtODFtOVpsREo2cE1md0RCQmlCTVVZaW1YVGNGMDYrZmdzNmRPeUZRYmdMWDZsaXRWcVFOR1lRcnIwakZqQnV2eDhlZmZvWVBQLzNNNnZGNEpxc0tqUXkzaHYwbXRIdnlQNzNGeC81NzhPREJVbi9YS3k1b0JxcGR2VkdwNmwvc04ydHNWMnJ1M0tkUG56NEFiZ0V3R2tBYUVSbE9wL00yWGRmbnVWeXVINnFlcCt2NkxVVDBHalB2OXZsOG96ZHQyblJFMS9VeEFKNEJzTXpsY3YxL0Z5cTArdERENFhBY1ptWnY5VzEydS8zd1JaeTk1cTJvcUpodU1wbXlORTJiQ2FERkx2M1ZLYUhQVldTaVB3RFVINHhvaFJUbHF2NVg0TTdaczlDblYwK0VoNGZKV1grdFVIUjBGS1pPR28rUnc0ZGk0K1l0ZUhQK3YvSGR1dlZ4aG1IY0RtQWlMS0UveHlmMCtmdit2STFyL0YxcmZUQnpLR3BrR1JHcGxmLzlPMmF1ZVI4bEs0QnQxVGVZVEthL012T1BSTFFKQUZ3dTE4OE9oMk5RUlVYRjRZMGJONTRBZ09UazVKalEwTkJ2bURrTndHOWRMdGUvVWxOVFRZWmhmQXFnSFRPbm4rK1AwRXBIYStTY0FlQmc5VzI2cnRkNTZRdW4wL21WdytGNEZjQzAxTlRVanBtWm1TMXlXYmZHSUQyd3FJMzB3R2VUakpXTXZSU1NzYUkya3JGbms0eVZqQldpTmpKUWFab1VtODBlYXBpb0x4VGpHWlZ3aFVJS2hZZUZZY0JWVitLeDN6NkV1SFp0TDN3VTBlSUZCQVNnWjQvdWVQSlBqK0t1TzI3RjMvLzVFbjM3L2Jxd0V5ZE9wZ0RHTytiUTZBYzdCY1U4d2VXK2RYdjNiaXhDSzEvL3RBbDd5T1Z5emEyK1FkZjExUURnY3JuU3FtOVBTVWtacEtycTJ1cmJUQ2JUNDh6c2NybGNLeHdPUjlWbXJocW1KQ1ltdGdrTURId2Vad1kzbi9oOHZ0azVPVGtsS1NrcHc0am9Zd0NiS2lvcXB1SEMvM3lvdXE0WC8vSUN6Q1lBcHVyYkFKZ0FuRGhyejNQWXVISGpydFRVVkQwek0zTm5YZmRwTG1Kams0TXN3WnhJR2oxS1JKTUpwQVFGQmFKbmorNjQvNTQ1R05pL0h4VGxyUG1ZYUlYQ3c4SXdlRUIvREI3UUh6OXV5TVNMcjc2dWJOeVVHMU5jVWpKV0l4NXQ2MkgveXN2OFRMbFdrVnVRbTF0ODRTTTJPVWRkTHRldkdoZTczWjZtS01vcXd6REcxTEpVd29vYVB5Y0J1STZaeHhGUjU2cnRUcWR6UzdYalRWUVU1VlZtdGhEUldLZlR1VFFoSWNGaUdNWUhBQVliaG5GbnpkYzVoOGVybGx5c0ZBVGdlVjNYZjdsM0ZSRUZWUzJWVUJkSGp4NzliWFIwOURPWm1aa0g2N3hUNnlVOXNLZ1Q2WUYvUlRKV01yYXVKR05GblVqRy9vcGtyR1NzRUdlUmdVb1QweUdoZDFkRlV5Y1FNRUVsSHFJb0tycDB0dUhxOU9FWU9Xd29rbm9td3FUSi8yM2liRzFqWS9IM1o1N0V0dTA3c0h6VkdpeGRsa0U3ZHU1eStPRDdrZ0tWSDJ3OTdJc3FpQmNlMkpxOTNkKzFpb1psR01iM2lxSzhWTXREbXE3cnR3TjRDbWVhcVllZFR1ZnpBR0MzMnljUTBjZk12QlBBeUtvelk4Nm5jazNYaWRVMlRjYVpLMnV1cjlwQVJOY3g4NFNMcWIvbU1NVmtNb1ZXdmw3TnMzMmFoYllKZXJSWk5hNVdDSk1KeW5BUXdxS2pvekI4NkdDa0QwL0RnUDc5WUxWYS9WMm1hS0t1dkNJVmI4OTlDVDl1eU1TeWpGVll1WHF0Y3ZqSWtmRW14akNUWVZvZGxHaGZBTGRuYVg1KzdtRi8xM3E1S0lxeXd6Q01EN0t5c3I1Mk9CejNWWDhzT1RtNWg2cXFmeU9pQ2N5OHp1Znp6Y2pKeWRtZGxKUVViTEZZRmhMUkNBRDN1MXl1bWxmNzFZcUlQbURtLzFUOXpNd0xpZWhOWnY2cTJ0Tyt2Smo2OSsvZlgxYkx1dE9oelRYakdvdjB3T0pTU1E5Y1A1S3hyWU5rckxoVWtySDFJeGtyUk1za241aE5STnVFaEdpckZuZ3ZTSmtCUmh3SUFlSGhZYmo3OXRrWU5YSVk0dHZIb2JZYlVRdFJuYVpwNkpYVUU0azl1bVB5K0hGWXVYb3RYbnZ6YlNvb09EYUF3UTRUTU1lV2FQK1l5OHBmMnJObnl5Ri8xeXQrOGF1elJpb0ZBRUNOcXo5QVJHZGQwcENWbGZVeWdMTWFHcnZkL2hBUlBRZmdjeUo2cVBJU1hiTGI3UThvaXZLL0FGUm0vbGxSbERxdGcwdEU3SFE2Znpuanh1Rnc5R1pteituVHA5Zm01ZVY1QUxDdTY1TUJYTlFONjVLU2tzeFdxL1V0Wmk0R1VBSmdTT1hyN2I2WTR6UUZ0aDRwdDRLTU93bVVCRUpvWUdBQUpvKy9GdE9uVFVYSCtQWUlDQWlRcGIzRUJWa3NGZ3daTkFCWHBPcTRaZm8wZlB6ZnovSEpaNStIbEpTVVhrdk13MkExYjdVbHByeVp2elg3TFFCZWY5ZGJCekcxWkprS0FJcWlMTloxM1Zmak1Tc3pMNno2T1RNenN3Sm5salg4bGRUVTFERERNREp3NXNxNDJTNlg2eDBBbkp5YzNGbFYxWStKNkFwbVBta1lScDNXaWdZQVp0NVplWU5PQUlERDRmQXk4OWJLbkN2WGRUME9nSW1aTHlybjdIYjdkQ0lhUVVTbm1ka0NZSExWc2crdG5mVEFvaUcwOGg1WU1sWXk5cHdrWTBWRGtJeVZqSldNRmVMWFpLRGlYMXEwTFNrcXdHcTZUZ0U5Um9SMm1xYWhiV3dNSmw0N0Z2ZmRkUWZNWnJPL2F4VE5rS3FxNk5naEhyTnV2aEUzVFp1S3VXL094NEtGWDFvUEhUN1NwYUtpNGpFRW1tZDNTdXp6ZDVSNVA5eXpKL0FZa0ZuaDc1cGJ1WStaZVZYMURZcWlQQW9BaG1IOHRmcDJJdW9HNEk4MTlxLzE3SkNzckt4L09CeU9WVTZuTXhNQWV2ZnUzY0ZrTXIxTlJDTUJ2TVBNTGlMNkp6TjM2ZDI3OTlUcWE3SWFoakdlaUtBb1N2aUZpZzhKQ1ptajYvcS9BRlFRa1lXWjM2NytlSjgrZlNJQURDZWlnSVNFaE5DOHZMeFQxUi9QemMzMU9CeU9rVVJVZFNtMUY4REhUcWR6OFlWZXV3bWc5dTBUSTdVUWN4cFkrUnNwNktvb0NrSkRRNUEyZUNEdXUrc09kTFoxa2lHS3VDUUJBUUhvM3EwckhuL3N0NWgxOHpTOFBQZE5yRmkxSnZqVXFWTjlmVDZqcnkweDVmY3d2UDlUb2ZpV0g5aTY5VGlBdWwrL2Z4a1IwV25ETUI2c3NUbVJpUDdBekM4dzg5WWFqOVYyUDZXemNpNHpNN01vTlRWMXFNL25LM1M1WENjQndHNjMzMEZFL3lTaTB3Q21FZEh2RkVYNVZ0ZjFlMXd1MXkvWlpMZmJ3d0VNQmhDWW1wcHFxdnhqOTV4Q1FrSU82cm9laEROL2hIcFZWZjJ1eGxPbVZyN1hXdGRLVVJRbEJNRHN5dWVBbVE4QStQMzVYck9Ga3g1WU5JclcyQU5MeGtyRzFrSXlWalFLeWRoZlNNYTI3b3dWQXZJTmozOW90b1RrdnF4aGlnSWF6MEEzcTlWQ2Vrb3l4bHc5RW1tREJ5RytmWng4QVNjYUREUGowT0VqV1AzdGQxaThiQVV5WGRsd3U5MWc1bDBBRmhsTUMvWnV5L29SemVOTTU1YUVIQTdIMVI2UFovT21UWnYyVlgvZ1hQZFFzZHZ0NFlxaTlIZTczZC9sMW5JdkJZZkRjUXpBeTA2bjg4bXFiY25KeVVHcXFzNGhvaWNBZ0pudmNybGNIMVUrZnh5QWp3RVUrbnkrQ2RuWjJTNjczWDRURWYwYlFCNkFHQUJqaWFpQW1RZTRYSzUvVngyM2QrL2VIY3htczgzcjllN1dORzBzTTFzTXd6aWlhZHJuVlUxZGFtcHFHRE5uTUhNaWdKTkV0SXVacDdsY3JsK3R3V3F6MmF3V2k4VVVIQnlzWkdabWxxRHAvN09veFBWSTdtWW1tZ1JnQWhFY0FKa1R1M2REK29oaFNCK2VocVNlUGVRZUthSkJNVE8yYnQrQjVSbXJzRHhqTlhLM2JnTXpWNENSWmJDeGlIMit6L2ZtYmQ2S0pyU090ZDF1NzhiTThkbloyYXRxYks5YWUzcFlMV3RQOTJWbWIxWldWbGJONDFVdWxmQ1MwK21rbXZzUTBUTUFSZ0g0bXBsdmRibGNCWlg1OXdrUmpXWG1GMTB1MXlNSkNRbEJJU0VoS3dCMEExQUJZUEdKRXlmbVJFUkVqQ09pN1U2bk02ZmFjWWNhaHBHbktFb3FnUFlBbUlqV1ZGLzNXdGYxV3dDOFEwVGJBWFFGY0tmVDZaeGZvM1FsS1NrcDBPUHhLR2F6MmFndHYxc0o2WUhGWmRYU2UyREoyRjlJeHA0aEdTc3VLOGxZeWRnTHNTVWs5NGVKUGc4TkNXbjc0ai8raXFHREI5WjFWeUd3L3FlZjhjQnZIa1ZCWWVGSk1DYmxiNjNUdllRdUMva2t2Y3c2SmlYMVVuMm1SMEZJWTFBN0lxaTllaWJpM2ptM0lkVmhSM1JVbEw5TEZDMFlNNlB3K0FtNHNuUHd5dHcza2JOcE01amhBM0FFekd2WlYvRzNQWG01TG4vWEtjNDlVTG1RNmdPVnBLUWtzOWxzL28yaUtJOHdjeHNpK3NRd2pFZXpzckx5YSt6VG41bS9BV0QyK1h5M2E1cjJQb0FsYnJkN3NzVmlXVVJFNlFDV01QTjN6SHlNaUR6TTdLMDh1OFVMQU14c0JtREdtVXVXemN4c05nempRMVZWM3lTaXNRQ3U4WHE5QjFSVlhRb2dETUFYQUhLWXVSQkFoYUlvWHB4cENDc0F3REFNS3hFRlZGNHliU1dpY3FmVCtmS2wvMFliVG1SQ1FtaW9GdkFZUVptTU16Y1dOTVczajhOZHQ5K0tvWU1ISWlZNkNpYVR5ZDlsaWhhc29zS0xnbVBIc1BiN0h6RDN6Zm5ZczNjZmNPYmZuVDBHODZJS28reXZCN2R2UCtibk1zL3JmSCtJbmsvTlAwUWREa2NxTS84L0lob05ZQjh6UDFuOURMNUttcTdyYnhQUnpRQmVZR1lkUUg4aUdta1lobFZSbElVQWpobUdzVUJSbEYyR1lSUXJpdUpsWmk4QUx4SDVETVBRQUpnVlJhbWVjM3VaK1pDaUtEOEFXT04ydThkWUxKYm5pT2dCQUJ1WitSc2kybCs1ckVJRmdBcG05aXFLNHZYNWZDWkZVYXhFRkZDWmQxWUFTMXd1VjNZOWY3Vk5sdlRBd3A5YVd3OHNHU3NaS3hrckxpZkoyTHBwalJrckF4VlJIMDE1b0NKTGZsMEdOcHZOYW1oQlhSUk5ld0FHWmtFaFM0RFZpaTZkYlpoeit5eU1HVFZTMWkwVmx3VVJJYXBOSk5LSHB5RjllQnFXcmxpSjErYTlyZTdJMnhWWFZsWjJBOGcwcVZQUGxQY05ELytMeTQvdnJPWG1ZNklaeWMzTjllaTYzcE9aMXhIUjQ5WFBWcW5PNlhTdVQwbEpHYXdveXBVbWsya0RNMjhwS1NtNWNkdTJiUjRBMXpnY2p0c0IzQXpnWVVWUklnRm9OYzlzcStWTXQ0S2NuSnhYSEE3SFdzTXdNckt5c3BZQ2dOMXU3MFZFOXdPNEZtZVdBUXZIbVVITXJ3NVEvY3FPeXN1Sy9UMU0wZUs2Sk1WcG1tbTZvdEFUUkFnd20wMklDQS9IemRPbllmb05VeEFlRnVibkVrVnJZVEpwaUd2WEZqZE1uWVN4VjZmajR3V2Y0OTMzUHpRVkhDdE04SGc4dnpFcmdmZDA2cG55RnhqOC9wNXRPZnRST2Foc2laalpTMFRkRE1ONHFMaTRlRzVlWGw1NUxVL3p1bHl1bWJxdWJ3YndOb0RubVBsOWw4dTFGZ0JTVTFOVERjUDREUkdOWStZNElnb0FvRlRQdFhOY2JmYWdxcW9ybUhsRGVYbjVkYm01dVI0QUQrcTYvaVVSM1VGRVV3SEVWQjVQQS80dks2djNmWlhIOXJyZDduZnIveHRwV3FRSEZrMkY5TUNYUmpLMmFaT01GVTJGWk95bGtZd1Zvdm1TSzFRYVVXUkNRbWlJRWpTQ0ZJd24wRGdHdDRrSUQ2TWhnd1lpZlhnYWhnd2FnSkNRWUgrWEtWcTU0dUlTZlBmRGVpekxXSVZ2MTY3RDhSTW53T0RqYk9BYkJpODZYVkc4L01TdVhVWCtybE5jUHJYZDU2UUdzdGxzRmszVHpKcW1tUUJBVlZVMm1VeUdxcXBjVkZURWJyZTdZdi8rL1dWMVdkTVZBRkpUVTAxbFpXVVdJaklEUUhsNXVUY3dNTkJYV2xycXpjdkw4K0ljOTRscGRBa0psazVxMEFBQ1Q0Q2lqQU56RjAxVmFjQlZWMkxVaUdFWVBXb2sya1JHK0tVMElhbzdmdUlrbHE3SXdQS00xZmoraC9Yd2VDb1l3QjRHdm1ieUxkcGJWcndXK2ZsdWY5ZlpGTlFoNDVDYW1tcXFxS2d3TTdPNW9xSkNVVldWRlVWaFZWVzV1TGpZVUZXVnQyM2JWZ3JBVjhlY0k1dk5abW5UcG8ybHBLUkVzMXF0UG8vSDR6MTE2cFF2TmpiV201bVo2VVVUdlFmT3BaQWVXRFFIMGdNM0Rzbll4aWNaSzVvRHlkakcwZHd5VnE1UUVmWFJsSzlRa1lGS0krbVFtSEsxQ3Z3QmhCUXdJc3htRTQxT0g0blp0OXlFTGwxc0NBNEtrclZMUlpOU1hGeUMzZm41ZVBmOWovRGw0cVh3ZUR3TXdra0Ftd3ptNS9adXpmblMzelVLY1RuRkovYnBvNUh5SndCRHdJaFZWWlg2T3V4NDhKNDU2TjQ5QVJIaDRYS1BGTkdrR0lhQmswVkYyTEZqSjE2YU93OC9idmdaWHErUENTaGc0RHNEeHJON3QyN005SGVkb21XVEhsZzBOOUlEaStaRU1sWTBONUt4clpzTVZFUjl5RUNsbFloTVNBZ05KdXVWcXFZK0FkQWdJa0pJY0RCU2tudmpkdy9kajE1SmlkTGNpR1poMi9ZOFBQZjhpOGgwWnVQVTZkTmdaZ0Q4aytFem5qemxMVmtuWjVLSWxpb3VMaldRZ3QzZFRLVDlrUlM2SGdDQ0FnUFJJYjQ5SHJydkxnd2JPbGp1anlLYUJhL1hpMisvK3dIUHYvSWE4dlAzb3FTa0JBeUFtVDgzWUR4VGZvSzJIam1TVStMdk9rWExJRDJ3YUNta0J4Wk5rV1NzYUNra1kxc2ZHYWlJK3BDQlNndlhyblBQVGhhemFTeUlKb0pvRUFHQitxNkltQUFBSUFCSlJFRlU4ZTNqY0hYNkNLUVBUNFBEbmd4Tms5dlZpT2JGNi9VaVo5Tm1MTXRZamFYTE1yQm4zejR3czVzSTM0T3h5R0QrYXMrMm5OMytybE9JaGhCdXM0V0hXVVBHS3FST1pQQklBa1dFaFlaaTVQQ2hHRDFxSklZTXZFb0dLYUpacXFpb3dQZnJmOEtTWlN1d1l1V2FxdVVXVG9LeGtneGU1Q254ZkgzZ3dOWkNmOWNwbWlmcGdVVkxKRDJ3YUNva1kwVkxKQm5idXNoQVJkU0hERlJhTHJPdGU1OTdTVkZ1WlZBQ0VRTGFSRVppeG8zWFlmdzFZeERYcmkzTVpyT2NMU0thTlkvSGc0T0hEbVB4MHVWNDUvMlBVSERzR01Ec1ptQW4ySGd2Zjl2R2Z3SHcrTHRPSVM2UnlkWXRlU3BVdW85QXZVQUlDd2dJd0tUeFkzSEw5R21JYTljT1FVR0JrdU9pV1dObWxKYVc0dUNoSS9qZ2swL3gzOCsvUUVsSktjQjhtb0hOTUhodS92YWMvd0R3K3J0VzBXeElEeXhhUE9tQmhSOUp4b29XVHpLMmRaQ0JpcWdQR2FpMExFcm56cjJqMmF5T0JkRXpSR2luYVJyQ3drSXg5dXAwM0h2bmJZaUppZlozalVJMGlzTGp4ekYzM253cyttb3hpb3FLVU9IMWdobUZCdmlQVk9iNWNzK2VMVWNBR1A2dVU0Z0xJSnZOSHVheitJYXFwUHlaaUhSRlVSQWFFb0orZlZQeDRMMXowRE94dTc5ckZLTFI3TWpiaVJkZmV3UHJmdmdKUmFkT3dUQU1NUE5tZzVVbmpSTFB5djM3TjU5QUM3cDVyMmd3MGdPTFZrdDZZSEVaU01hS1Zrc3l0dVdTZ1lxb0R4bW90QXhxNSs2OWVyT2lUUVpvQWhGNkFkRDBsRDRZUFdvazBvZW53ZGFwbzc5ckZPS3kyTGYvQUphdlhJMGx5MWJnWjJjV21PRWo4QllEOUFWWCtEN2J1M05qTnVSTVo5RUV4WGZ0bGFDYXRQRUtZUkpBVndJd2RlM1NHYU5HRE1QbzlCSG8wenZKM3lVS2NkbmtidG1HSmNzenNDeGpKYmJ2MkFrQVhtWnNNQmdMRmZaOWtiOTk0MVovMXlpYUJPbUJoYWdrUGJCb0JKS3hRbFNTakcxNVpLQWk2a01HS3MxY1hOZmVIVXlhOWlnUmp3V29BeEhVN2dsZGNmL2RkeUxWWVVkVVZCdG9xdXJ2TW9XNHJIdytINDRWSGtmMnhrMTQ4WlhYa2J0MUc1alpBR2dmd0V1cDNQUHM3dDFiOXZpN1RpRUFvRzFDUXJSRkRicWZDTk1BZENBaWExeTd0cmh0NXMwWU9Yd29ZbU9pWVRhYi9WMm1FSmVkcDZJQ1I0OFdZTTNhN3pGdi9yK3hkOTkrZ0xrY1JQdDhqRS9WY3U4THUzZHZPdUx2T29WL1NBOHN4Tm1rQnhZTlJUSldpTE5KeHJZc01sQVI5U0VEbGVZb0tja2NYMDRkTlpOMkc0Q0hpY2hpc1ZnUUV4MkZPMmZQeE1UeDF5QW9NTkRmVlFyUkpKU1ZsZUhMYjViaTFUZmV3dEdDQXJqZDVaVk5EMTd3TUw5KzBGZWFqN3k4Y24vWEtWcWJWRk5NNS9MSUFJczZnNERmRWxGYms4bUVxRGFSbURweFBHYlBuSUd3c0ZCL0Z5bEVrM0hxOUdtOCs1K1A4UEdubitGWVlTRThuZ29Zek1jSS9FOGZsNys3YjF0d0FaQlo0ZTg2UlNPVEhsaUlPcE1lV0Z3MHlWZ2g2a3d5dHZtVGdZcW9EeG1vTkNQeDhmRUJXbERrVUNnMEFZeHJpYWk5eFdMQjBFRURrRDVpR0VhTkdJYVFrR0IvbHlsRWsxUmFXb3BsR2F1d1BHTTFWbjM3SGR4dU41aHhpQmhmR3dZV3VrOFpxNDhjeVNueGQ1Mml4Vk02ZGs4Wm9DcVl5RVFUQ2VocU1wblExMkhIbVBTUkdENXNDT0xhdGZWM2pVSTBXVWVPSGtYR3FtK3haSGtHZnZyWkNZL0hBMmJlQmFJdndGaVV2elhyTzhoeUN5Mk85TUJDWERycGdjV0ZTTVlLY2Vra1k1c3ZHYWlJK3BDQlNqUFJvVnVmSWFxbVBrcU12Z3h1WXpLWmxNRURyOEs5ZDk2R0xwMXRDQTBOaGFMSXIweUk4MkZtbkRwMUdudjM3Y01ycjcrRjFkOStoM0tQaHdsVXlHQW5NLzl0ejdhY1ZaQWJIb3RHMENraFNTZk45Q2VBK2hNaEJvRG1zQ2Rqem0yellFOUpScHZJQ0NpSzR1OHloV2p5RE1QQThSTW5zWEZ6THQ1NDZ4Mzg5TE1UaHNFK0VCZkF3SG9mZTUvZHQzM3pCbi9YS1JxRzlNQkMxSi8wd09KY0pHT0ZxRC9KMk9aSkJpcWlQbVNnMG9SRlJ5Y0ZXeUpNU1pwQy8wT0VzVVNrQlFVRm9udTNCRHg4LzkyNHF0OFY4dVdiRUpmSU1Bejg3TXpDLzc3d01yWnUyNEhpa2hJWWhtRUFXRzR3UFYyS3NweGoyN2FkOW5lZG9ubUxpNHNMSkd0MHZNbU1SMEYwQXdHQmdRRUI2TnpaaGp0dm00bXhvMFpDbGZXbmhiaGtQcCtCNVN0WFllNjgrY2pidFJ1bHBhVmdaamNCQzN4ZS9NVmJxdTArZURDejFOOTFpb3NqUGJBUWpVZDZZQ0VaSzBUamtZeHRQbVNnSXVwREJpcE5VTnNFUGRxcWVhOEJxUk1CSGttZ29Kam9xRjh1dDczeWlsUzVRYkVRRGNUcjllS25uNTFZbHJFS1M1ZXZ4SkdqUjhIZ1VtS3NOQXhlUkI3dlYvbjV1WWY5WGFkb1htSmprNE1zNFR4V0pXVUNnUEVnQ29rSUQwZmEwRUVZTlh3WUJ2VHZKMHNuQ05HQVNrcEw4Y1A2bjdCODVXcXNYUDB0Q28rZkFKaUxtZkUxbUJlZU1rcS9PWjZYZDhyZmRZcnpreDVZaU10SGV1RFdSekpXaU10SE1yYnBrNEdLcUE4WnFEUWhjWEZ4Z2FiZ3FPbEVkQzhSdWpJUUhCSVNUTmRQbVlUckpvMUhodzd4Q0F3SThIZVpRclJJWlc0M0RodzRpQVdMdnNSSG4zeUdrMFZGVElRU1p0b0ZOdWFXbmNTL1plMVRjV0VKbGc0OUF5ZXBCajBNQmQzQUNOTTBWWmt3N2hyY2RNTlVkT3ZXRmNGQlFmNHVVb2dXcTZTa0ZEdDM3OGFIbnl6QTU0dStRcm5Id3lBcUlzUEk4eXI0WDdYczFNTDgvSHkzditzVXZ5WTlzQkQrSXoxd3l5Y1pLNFQvU01ZMlhUSlFFZlVoQXhYL1UrTGplNFVyVm5XZ290RXpBSHBycWtwaFlXRVlObVFRSG5yZ2JyUnYxODdmTlFyUnFodzhkQWd2dlRvUEsxYXR3Y21pSW5pOVhnYXczZkR5bjN5YVo5V0JyVnRQQXZENXUwN1JaSkROWmcvemFsNjdabEtmQW1PZ29paEthR2dJcnV5YmlqLzg1a0YwdG5YeWQ0MUN0RHE3OC9mZ2YxOTRCZXQrL0FsRlJhZXFsbHZZNFBQNm5pQVBiZGk3ZDJNUkFNUGZkYlppMGdNTDBjUklEOXlpU01ZSzBjUkl4all0TWxBUjlTRURGVCtLNzlLem0yWTJUd0ZoRWhoOUZVVlJFbnQwdytqMGtVZ2ZrWWJ1Q1YxbDdWSWgvSVNaa2Jkck41Wm5yTWFTWlN1UXUzVWJmRDZmQWNERmpJVXdmQXYyN05pMHhkOTFDditLNjlxN2cyWlNKeXFncVFBUFVoUkY2ZHJGaGhIRDBwQStQQTE5ZXZXRXlXVHlkNWxDdEZwZXJ4ZWJ0MnpEaXBXcnNYUkZCbmJ1eW9kaEdBWUJQN0NCQlV5OGNNKzJuTjMrcnJPMWtSNVlpS1pMZXVEbVR6SldpS1pMTXJicGtJR0txQThacVBoQlhKZWtqaWF6NlFFQ0pnRm9EOERjcm0xYnVuZk9iUmc2ZUNEYXhzWkEwelIvbHltRUFPRDErbkMwNENqV3J2c1JyODU5RTN2MzcyY0NLaGc0QU9CTFpuNWV2b3hyZmVLNmQ0OHlLOVo3aWVnbUJyVUhjMEI0V0JqZE1mc1dqTDA2SGUzajJza2dSWWdtcE1McnhZRURCN0VzWXhYbXZmMXZIQ3NzWklEY1JEZ0FOajRwS1RkZVBMcDcweEYvMTluU1NROHNSUE1oUFhEekl4a3JSUE1oR2V0L01sQVI5ZEdVQnlxcXZ3dG9XS2ttbXkwaUpqd203ajVWVTk5V2lOTE5abk5FaC9nNGJjN3R0OUkvLy80TUhQWVVoSWFHeU5raVRaaGhHRGh5NUFpQ2d4djJadEk3ZHV4QVVWRVJJaUlpNFBGNFVGWldKamNFYkNJVVJVRklTQWg2SnlWaTJuV1RFUkVSVHZ2M0gxQkx5OG9pRE1PNEVrUXp3cU5pcldGQmtkdUxpbUk4UUlGY290dHltV0s3SmtkRlJjZk8xRlRUdTBUS1JFM1YyclJyRzJ1YWVkT045TnFMLzhDQS9sY2lQRHdNcXRyQ1BzSWFpTmZyQlJHQjZPeHpKcnhlTHdvS0NxQnBXcDMvMkQ5MDZCQ0Nnb0pxUFY2VnVtWjJWbFlXTkUxRFlHRGdXWTl0MkxBQjBkSFI5ZnIvZGMrZVBYQzczUmY5K2ZIeXl5OGpJeU1EZ3djUHJ2WHgwdEpTUFB2c3N3Z0xDME03V2Jyam5GUkZRWGg0R0ZKMU8yWk11dzVXcTRYMjdUOWdLaXR6UnhyTWc4MHFUUXVQakVGRWFNenVreWM3ZUlCRHNoUllnMmw5UFhCRFp4MEFIRHQyREVUVTVJYjFaMWJTdzNsenVDNE9IRGdBczluY3FGLzJTZzVmSE9tQm00dldsN0VOemVQeG5MUEhPM255SkVwS1NtcnREMnZ5K1h6bnpQNkc0UFY2OGZYWFh5TW9LQWlob2FIMVBwN1A1NFBUNlVSY1hOeEY3YmQvLzM3Y2YvLzlTRXhNUkhSMGRLM1BXYjkrUFY1Ly9YVU1IejY4M25XMlZKS3gvaGNlR1JzUGxhWlpMSmJnTWFOR3d0YXBvNzlMdW1qbnk2K0NnZ0lZaGdHTHhYTFJ4ODNQejhlSkV5Y1FIaDdlSUpsMjZ0U3BTNnFqS2R0LzRDQVdMMXVCMHJJeU40Q1BUeDQ3bk8vdm1xcTBsRytqMUE3ZCtneU9qT0g3U2RQK1NRcE5DUXdNQ0JyUXZ4OW16N3dKdjMva0FRd2ROTERKL1hIVTNQejQ0NCtZTUdFQzB0TFNFQlVWQlFCd3U5M0l6TXpFZ1FNSHp2c2ZxOVZhcHdZSkFCNTg4RUhNbno4ZlU2Wk1hZEEvK0I1NDRBR3NYNzhlNDhlUHh5dXZ2SUpubjMwV0hUcDBnTTFtTyt1NVc3ZHV4ZmJ0MjdGdjM3NkwrazlSVVJGaVltSWFyT2JXeUdUU29LZjB3VFdqUjZGVHh3NHdETWJSZ29KQXI5YzdESnA2WTNpVUdoL1dKdFpUVkhoa0x3RDJkNzJpd1NqeDNaTDdSVVRIM21kVzZlK2tLRGRiek9id3ZnNEhaczI0RWI5OTZENk1IalZDaHFCMThQenp6K09OTjk3QXFGR2p6dnJjMjdGakJ5WlBub3lFaEFRa0pDUmM4RmduVDU3RWRkZGRoeDA3ZG1EbzBLRzFma213Y09GQzNIdnZ2V2pYcmgyNmQrOSt6bVA1ZkQ3TW1ERUQrZm41U0U5UC85VmpUcWNUYytiTXdlSERoekZzMkxBNnZ0TmZLeTR1eG5YWFhRZW4wNGx4NDhaZDFCY2FuMzc2S1E0ZE9vVHg0OGZYK25oWldSbWVlKzQ1ckZ1M0RwTW1UWkl6VCt2QVpES2hYMThIMGtjTVE4ZjQ5cWp3ZW5HMG9DRFVaL0RWck5MazhDaWpRMmlicU9LaXdvSURrQ3l2ajFiYkF6ZGsxZ0ZudmtRYk9uUW9MQllMSEE1SFk1UjhTWTRmUDQ3cDA2Y2pLQ2dJUFhyMHVPVGp1TjF1VEo4K0hULzg4QU5Hamh6WktQOU1TQTdYai9UQVRWS3J6ZGlHZFBUb1VVeWRPaFdSa1pHMTlvcC8vT01mOGQ1NzcrR0dHMjY0NExGV3JWcUZtMisrR2JxdTF6cGNQWG55SkFZT1BITUdmTisrZlMrNjF1UEhqK09CQng3QXpwMDdNWGJzMkl2ZXY2WTMzM3dUVHo3NUpKS1NrdENwVTkzdjkzajA2Rkc4K3VxcnVQcnFxODg1akZtNmRDaysrT0FEUkVkSG8yZlBudld1dGFXVGpQV1A1ajVRV2J0MkxlNjk5MTcwNjljUGJkcTBPZXZ4c1dQSDR0aXhZeGd5Wk1oNWovUEZGMS9nMEtGRHYvcis4YW1ubnNLcnI3NktXMis5OVplQnlqUFBQSVB2di84ZWZmdjJ2YWpQbHZ6OGZJd2ZQeDZSa1pGSVNrcXE4MzVOWFZNZXFEVDNUcFE2ZHUzalVEUjZIS1QwSTBJMEFDMVZUOEhkZDk2R2xENjlFQmtSMFdobkw0Z3owOWg3N3JrSEZvdmxuTDludDl1TnA1OSt1czROeWRTcFUvSHd3dzlqM3J4NXVQLysreHVzVm92RkF1WXpuNHV6WjgvRzRjT0g4Y2dqajJEQ2hBbDQ0b2tuZnZYY045NTRBMnZXckxubzEzQTRISmczYjE2RDFOdWFFUkdpb3RyZytpbVRrRDVpT0RadHpzWGNOK2RqL1U4L3h6SGpYbEp3UTZjZXlVNnZEMDhkeU12NUNYTEQ0M3BMVGs0T1VsVTExZVZ5clFQZ3ZaeXZIZCs1ZDdKcVZuK3ZFSWFDcUMwQUxiRjdOOXg5eDJ4YzJhOHZvcVBhU0k3WFVWWldGajc4OFA5bjc4empZbHIvT1A0NU0xTk5xNmdzQ1NFcWlrSmN1N0xtM3B2dGN1MnU3TnUxWjk4dXdyWExVa1QydUFpaElpVWtFcEpJa1ZSS2k2SzltV25tUEw4L3VqTy9wcGxwVTZyYmViOWVYcTk2empuUFBKUDZ6UGQ1dnBzN2hnOGZYbVluZGtsb2EydGp6cHc1K1B2dnZ3RUFXN1pza1RvZ1MwaEl3SzVkdTlDeVpjdFNIU0V2WDc1RVptYW0zUHM2ZGVxRTNyMTc0OWF0V3pBek04T1lNV1BremlFU2lTQVV5di8xVkZKU3dwUXBVM0R5NUVtOGVmTUdKaVltQ3RkUzNzZ2RMUzB0L1Bubm45aTBhUk44Zkh3d2ZQandjajFmVjZFb0NzME1tbUxTK044eGRQQkFQSDMrQWk2dUp4SCtKcUlWZ0FVc0tQMXVhTnp4RVMya2Q4Ui9DSCtCV3JoNTdkQ2hnenFMeGVyNDh1WExwL2l4MmxtbmJlREswcnJ3OEhEbzZPaklIRmFGaElUQTI5dTcxT2Y3OXUyTHZuMzdTcjUvOGVJRkNnb0tLclNXenAwN3kzVVNOR2pRQU0yYU5jT2hRNGN3Wk1nUW1jQ0MrZlBuSXlvcVN1NmNqbzZPc0xLeUFnQnd1VnlzWDc4ZVM1WXN3Y0tGQzNIZ3dBRThmdndZYTlldUxkUDZIajE2QklEUjRhcUdzWUdsTVRjM2IwVUkwWGo5K3ZXckgvelNkVnBqS3hOQ0NEWnYzb3k4dkR5WW01dC85M3d2WDc2RVFDQW9NWWpuZTlEVjFjV01HVFBnNHVLQ2p4OC9vbVhMbHFVK0l4QUlKT2NNeFJrMWFoUXVYNzRNTHk4dmRPM2FWZUVjYkRhNzNJN2l5Wk1udzlQVEU4ZVBIOGV3WWNPWTdQMHl3R2hzMmFoRzdhMVJaR1JrWU92V3JkRFcxcFliaUYxV2NuSnlzR1BIRG5UdjNoMzkrdldUak1mRnhhRnQyN1pTbnlVbUppYll1WE1ubmp4NWdrMmJOc0hDd3FKTXIrSHU3ZzZoVUFoTFM4c0tyNU9oZk5SS2g0cSt2cjZha25xREZoU2JzeElnWXlpSzRxcXBxYUt0VVd2TW56MEROdjFLOWd3eVZENkhEaDJTKzRjckZBclJyVnMzcWJIdzhIQjgrdlNweFBsMGRYV1JrcElDTHk4dmhmYzBhZEtrWEdMQjVYS1JtNXNMQU5EUTBJQ2pveU42OU9pQmV2WHF5YjNmMHRJU3pzN09VbU52Mzc3RkgzLzhnU05IanNoRUx5NVpzZ1Q1K2ZsbFhnOUQ2VkFVaFFiMXRkR25Wdy8wNmRVRER4ODl4b0hETHV6SWQrOGI1ZWJtMlNwUnhNYlFwT05WV2lqY3pNOW14Nldrdk1xdDdqWFhWcHFJUkUzNFNrcjNiVHAxaXMwUkNsM3pDZkZrczltZlhyNThtUTJnMGxPZkRRd01WS0dzYThCV3dpS0t3bFNLZ2lxWHk0VlI2NWFZL3NjazJQMXNXOWt2K1o4bkxTME5LMWFzUU92V3JiRjA2VkxRTkEwZkh4K3BlNUtUa3dFVWJrWkZJdW4vMXU3ZHU2TisvZm9BZ016TVRFUkdSZ0lBREEwTllXVmxoU2RQbnNEZjN4K2FtcHFTWjQ0Y09ZS0NnZ0pNbURBQnIxKy9CbEI0K05lbVRSdVo5ZDIrZlJzcUtpcm8xYXVYM1BXdlg3OGUwNmRQTDdGTXpMbHo1N0IvLy83U2ZoU3d0N2N2OGJxWGx4Y2FOV3FrOFBxRkN4Znc3dDA3cVRGQ0NMUzF0UkVXRm9aWHI2VDNGcmEydHBKRFN3Wlp4SnZYb1lNSFl1amdnZkMrY3hmSFRwemlSTDMvb0orZm56K2FwY1Q2dFlXeHhka0NBYjBML0xSUG56OS96cXVLZGR6cjE0L1RRVlZWTGFPZ2dJb1hDbk90QXdLKzJ3SENack4xS1lwNlpHbHArWUdtYVZjV2krVkpDUGxjVmRySjJNQ1ZxM1h6NTgvSDhPSERzWGp4WXFsN2NuSnlTclZWWDd4NGdVYU5Ha2s1VkpZdFc0Yk16TXdLdlM4L1B6OW9hMnNEQUc3Y3VBRStueSs1cHErdmoram9hRnk0Y0VIS2dkU3ZYejlrWkdSQVcxc2JBd1lNa0l3SEJnWWlJaUpDNWpWNjlPaUJuVHQzWXZ2MjdZaU9qa2JMbGkweGRlclVFdGYxNU1rVGhJYUdTcjVuZFBqSFVCdHQ0RGZ0MmlrM2FOR2lIaVVTVWVrSkNSbnRJeUlFM3pzbm04M3V6V0t4VGxwYVdrYlFOSDJBeldiNzVlYm1wa1JGUmVXaUNnNDZHWTJ0Zkk0ZE80YWdvQ0JzM3J3WnpaczNSMVJVRkQ1OCtDQjFUMnBxS25KemMyWDIvcnE2dWpKT2lKY3ZYOExFeE9TN3lvT2ZQMzhlTGk0dUNxL1ROQTJSU0lRLy92aEQ0VDBhR2hxNGRlc1dBTURhMmhvOEhxL0UxN3h6NXc3dTNMbWo4THE4SU0raUpDVWx5UTNjMU5UVWhMcTZPclp1M1NvMXJxNnVqcVZMbDVhNHBycE1iZFRZcXJCakZmR2p0YmNtSWhLSnNIcjFhdVRtNXVMSWtTTlFWbGJHNDhlUDhlM2JONm43aEVJaFBuMzZKS05mYmR1MmxXUkorL2o0Z01malNRVU44bmc4eE1mSG8wZVBIbExQalJvMUNxYW1wbGkrZkRsbXpKaUJpeGN2b2xXclZnQUs3Vk94N2hUbjFxMWIwTlBUUTBoSUNFSkNRa3A5ZjcxNzl5NTNLVUlHYVdxVlE2V0JrWkdXRmt2ZEZpd01wNENmUVVGVHAwRURXUGZ0allFMi9mQlROeXRvVm5MZkRZYkM4bGR4Y1hHSWpvNEdBRHgrL0JpeHNiSFExOWVYYlB6ZXZuMExnVURXWmhiWGZDN0sxYXRYY2YzNjlWSmYxOXZidThUb1FCc2JHNGxENWM2ZE85aTBhVk9KODRralI4UXB3TVhac0dFREJnMGFKUG1lb2lpWktCRngxQWVMeFpLNXhrUW9WVDI5ZTNaSEo0c09DSDcyQXI1KzkrQWY4RURsUzFyNldKWVN4MDVORzdkYTFEZS9saVhJdmZVdEpxWmlweGwxbUVtNnVtMVVsVG5nVUpUaDZZeXNMVEVGQmFzQVBPdlVxVk1JSVNTY0VQTGc1Y3VYMzUxZXFhZlhUa085UG5zQVJiRkdFUXEyRkFVZGJlMTY2TjJ6T3diYTlFT2ZuajJncGFWWitrUU1VbVJsWldIKy9Qa1FDb1hZczJjUHVGd3VCQUtCek9aS0hEMTM5ZXBWZUhwNlNsMDdjdVNJNUpBeE1qSVNjK2ZPbFhtZEZTdFd5SDM5alJzM1NyN3UyN2N2OXV6WkkzVTlQejhmUGo0KzZOdTNMMEpEUTdGeTVVcUY3MlhyMXEweTY3YXlzc0srZmZzazMvLzExMTl5by9qdTNyMExmMzkvT0RvNnlwMzcrZlBudUhMbENvREM3Sm8zYjk0QUtOekk1K1RrNFBidDIxQldWa1pZV0JpQ2dvSUFGUDdNY25OendlRnd3T1Z5NGUvdkx6T3ZtWm5aZitvZ3I2cXhIVFFBdlhyOGhNQ2dKL0QxRDhERHdDQnUrdGR2MDVXNTFHOVFhZWpkUWt2M1NpN2gzMG1MaXNxdXpOZHRvNlptSnVCUTY5U1V1TXB0aFBRNkFDOHJhMjZLb2xxejJleHRoSkExRkVVOTc5U3BVd2hOMHk4QlBLb003V1JzNEVJcVcrc1VZVzF0WFdyV25hSy9lUXNMQzZ4YnQ2NjB0eUxoeElrVE1wdGpkM2QzR2NjTWk4WEN4WXNYcGNiRUpSMk1qSXd3YTlZc0FJVWIrMnZYcnFGeDQ4WVNPemtuSndkLy92a25mdi85ZHd3ZVBCZzllL2FVWkJ0T256Njl4UFhsNWVWSk9WVEVNRHI4WTZrTk5uQTlROE4yNEZEcmlCSmJ1WjZoNFRwRVJGU214clpqczluT2hKQnZhbXBxd1JZV0ZpOG9pZ3JsOC9tQkVSRVJ5ZDg3UDZPeFZjTzFhOWZnNHVLQ2lSTW5TcXBWM0x0M0QyZk9uSkc2VHlBUWdLWnB1ZlpmVVlkS2VubzYzcjU5aTE2OWV1SGh3NGRTOStycjY2TjE2OVpsV2hlZnowZE9UZzVXcjE1ZG9YSnROMi9lbE1rTTdOT25ENFlNR1NMMy90V3JWOFBHeGtiSzhWMFVjU1k0QUFRRUJJRFA1eU1sSlFWQVljWmtlbm82V0N3Vy9QejhKUGZ4ZUR3SWhVS29xYW1CeFdKSkFxSEUxS3RYajNHb2xJUGFvTEZWYWNjcVFwNzJFa0xDQ2dvS0hsU0c5dFpVQ0NIWXRHa1Rnb09Ec1dmUEhrbW0yc21USnlWQmhHSjRQQjVldkhpQjhQQndxZkdaTTJkS0hDcFhyMTVGaXhZdHBQUXNNaklTTkUzTExlZmFybDA3bkR0M0RrRkJRUkpuQ2xDWU1YUGd3QUdaKy9sOFBnZ2hJSVRJdlM2UFpzMmFNUTZWNzZTV09GVGFLVGMzNXRpeFFDMEhDMjFCVUkvTllWT2podHRoM0poUk1HcmRDdXFWVU5xRVFUNjNiOS9HUC8vOEkzR09IRDE2RkJSRlllalFvWmc4ZVRJQTRQRGh3MlZPTVYyNWNpV1dMVnNtTTA0SWtldVVFQWdFY3ZzbUZIMDlvVkFJSG8rSGlSTW55cTFyQ0JRNlhSSVNFaFJHekJXUHFBNE5EWlZ4dm9nMzZBc1dMSkNwQ3kwUUNNcWNqc2RRY2RUVjFXSFR0emU2ZCsyQ2NXTkc0ZEtWYTdodythcWFrQWgvbzhBZVZFOVpNMGJMeEdJWHhjdndpSTJOTFRsVWlFRkNBdzVIcTRXeUVwUlpMS2dYTm5wVUI5Q1hFTktIb3FnY0FDbVdscGF2YUpvK2w1dWJleXM2T3BwZjJwekY0RFEzNm1ETDRsQkxBTXFjZ0RUZ2NGaVU3Y0FCbURwbEFveGF0MkkycWhVa05UVVZmLzc1SnhJU0V1RHM3Q3d4akpTVmxTVWxXc1JFUlVWaC9QangyTFJwRXdZUEhsenEzSzZ1cmpMOUJ3NGZQZ3hQVDArWmlIQ2dzQWVXUEx5OXZaR2JtNHYrL2Z2RDBOQlFjdkJYVm9yWHlCNHdZSURjY2pHeHNiSHc5L2RYK043NGZMN2tJTy9wMDZmWXRtMGJnUDg3LzlldVhRdHRiVzM0K3ZwS25qbHg0Z1FPSFRxRWZmdjJvWHYzN2dBS1AzTm9tbVo2K253SG1ob2FzQjAwQUwxN2RrZjBoeGljUG5jQk43eDh0SVZDMFZpS29nYXJnL3RXemJqRHZ2Z29vU2Z3L1ZIT0FNQm1zYlFCMG9OUTRCWitYYm44YThkbzRGL3RaTEZZMllTUVZFdEx5MWNVUlozTXlzcTZVMzd0Wkd4Z01WV3BkWldKcXFwcXVjcEN5R3Q2ZlA3OGVieDU4d1kzYjk2VWNXVHYyYk1IOWVyVnc3UnAwK1RPNStmbmg5VFVWS3hjdVZMaThCQUtoUWdMQzVPVW1haU1wdG1NRHY5NGFyb04vSU0wdGo2QUlRQUdBY2prY3JtcGxwYVdUd0NjQ1EwTnZZZHlSMDR6R2x0VnVMdTdZL2Z1M1JnMGFKQ1VmVGg3OW16TW5qMWI2dDRsUzVZZ05qWVdIaDRlSmM3NTRNRURFRUx3OE9GREdZZkttREZqRkFiK0tNTFcxclpDWlNQRHc4TmxIQ290VzdaVXFIdXJWNitHa1pHUnd1dEZEMEMzYjkrTzlQUjB5ZmZIang4SFJWRll2bnk1cENSNVZsWVdSbzhlamViTm04UFoyVmx5THBLYm13dDFkZlZ5dngrR1F1cTZ4aXFpdVBaU0ZKWEY1WEpUdms5N2F5NEZCUVhZdUhFamZIeDhzR0xGQ3FsTVpIbVpiWDM3OXNXZ1FZT3daczBhaFhOR1JrYUN6V1pMblMrS002aTNidDBxc1lYa0lYWTBtNXFhd3RYVlZjYm1UVTVPeHFoUm85QzNiMTlKTU11T0hUdlF1SEZqVEpreXBRenZtS0dpMUdTSENtVm9hRkdQVnFZN3MxalVWZ0JkV1N3V3BWMVBDOTI2V21IRmtqL1Jvbm16Nmw1am5XRGh3b1ZZdUhBaGdvT0RNWGZ1WExpNXVVbThxT0p5Q0U1T1RtVXUrYVdzckN5eitkbXpadzhTRXhPeGRldFdjTGxjeVRpZno4ZWlSWXZRcEVrVGJOaXdRZXFhUEg3OTlWZUZ6VWNURXhPUm5Kd3NjUUtWUnV2V3JXVU9CK1BqNDdGejUwN01uajFieGdGVHZEd1lROVdpcXFxS0RtYnQwY0dzUGViT21vYnR1L2RUajRLQzYzM0x5TENrYWZvczRXbzliMlppdG9iS28wTGk0OE16OFIvNmtQOFJGS2tEVEJGQ05BRm9VaFJseEdhelIycHFhcVpZV2xyK1F3ZzV3K1B4WW5nOFhxNENvNUtxMzZxVmxycXl1b1VTWVcwaEZIcXlXQ3hLVTFNRFZwMDdZZkg4MldobnFyaStPa1BadUhMbENqNS8vb3dEQnc3QXpNd001OCtmUjJCZ0lIYnYzZzFWVmRYdm1sdE5UVTJxeEJjQWlYNFhId2NnMTdFdUVvbHc2dFFweVh6Tm1qWEQ1TW1Ud2VQeElCQUk1QjRtQXNDM2I5L3cvdjE3ZE9yVVNYSW9hRzV1amlsVHBrQW9GTXFVOFFFZzZWMlFseWUvWWxUTGxpMHhaY29VcUt1clkrVElrUmc1Y2lTQXd0VHFCZzBheUpSU2lJNk94dEdqUjJGdmJ5ODV4QU1BTnpjM2VIaDR3TTNORFkwYk41YjdXZ3hsUTBOZEhSWWR6R0hSd1J4elprN0RYcWNqMU9QZ3B3Mnlzcko3MGpUZHc5QkVLWmltTzZ4bENiS2V4OGJHWnFLRzkxa3BwcDFhQUxRb2lqSUNJTkZPa1VoMFVpQVF4Sldrbll3TkxFdFZhbDFOSkQ4L0gvLzg4dzlNVFUwbGpkcVRrNU54OGVKRmpCNDlXdUZ6NTg2ZFErUEdqYXVzeHdpanc5VlBYYmFCaTJnc0MwQjlBUFVwaWpJR01NWFMwaklSZ0p0UUtQeUhwdWxFUHArZnE4Q0p6V2hzRlpPZG5ZM0Rody9EeHNZR216ZHZSbjUrUHFaTm00YXBVNmQrbDVQYjE5Y1hPam82T0hyMHFHUk1JQkJnM0xoeE1uYXBVQ2pFalJzM01IVG9VQm43MU1MQ0FqTm56a1JDUW9La0NrZFpvU2dLZmZyMGtZcnNualJwRXRxM2I2OVE5NEJDYlpSM25hSW9pWE1FZ0NSZzZjNmRPMWkxYWhXY25aM1JwVXNYcVdlMmI5OE9vVkFJUjBkSHlYdkx6TXpFYjcvOWhwRWpSMkxPbkRubGVrOE0wdFJsalZWRU1lM1ZCcUJkQWUydEZieDgrUkkrUGo1WXNtUUp4b3daZzdkdjMyTDkrdlZ3ZEhTVVc5YTZMTWhITWNuM0FBQWdBRWxFUVZRTE9qeDM3aHdJSVpnNGNXS1o1dERWMVpVN3ZtdlhMckRaYkN4WnNrUXlGaHdjWE9hTVBZYUtVeU1kS29hR0ZvWlFKaVBBd2pBMnFKOG9Ga3VsbFdFTERCcGdnNEUyL1dEVzNyVGNEYnNZcXBhSER4OGlObGEyb29XaTVteEYyYlZyRjl6ZDNXRnJheXVUY3F1aW9vSmZmdmtGZi8vOU4ySmpZN0YzNzk0S2I1clUxTlFrUFZURXBLU2tnTS9uU3d5WW9taHBhY25VTXhTWE9HdmZ2cjJNWVhQeDRzVVNqU2lHcXFOSjQ4Yll2VzB6M2thK2c2OS9BTzdjOWFlaVl6NTJvV242SnRSSmNBdVREdGN6dm1WNE5OUFQwdUJ3T0EycWU3MDFrZGNDUWJzVzNNSy9QNm93UXdXQTlOK3crR3VLb2hvQldBQmdwcHFhV29TcXFtcDQvZnIxbjlNMC9UQXNMQ3dVQVBSYm16VlRVV0lQQjRWaGhGQTlLRGFsYXRqTUFEYldmVEhJcGg4c0xUcFVLTVdlUVpaSmt5YkIydG9hSmlZbVNFNU94dUhEaDJGcmE0dUhEeC9LMVR3QWVQYnNtVnk5R2pGaWhOVDNVNmRPbGNrY0ZBcUZFQXFGY3Nzbjh2bDg5T2tqWFYvYzI5c2JDUWtKVW1ONWVYbXd0YlhGaUJFanNHalJJcm52NjhHREIvanJyNyt3Wk1rU1RKZ3dBVUJoYnl0TFMwdlkyOXNqTEN4TTduTkFZVTFZZVRnNE9PRFBQLytVR3Z2OCtUTmlZMlBSb0lHME5PVGs1R0Q1OHVVd016T1RpcVNNakl6RThlUEhZV05qVStjTzhhcWFOcTFiNGNDdWJRaDc5UnAzL0FQZ2YrOCtGUk1iOXhNRitoYmhhajB4TkxhNGxwR1pjYzJ3c2JZMkNqZHo1Y0l6SjhmQ1ZsTk5tUUk0WGptNUZwV1JWZnF2SG9xL2xveVhwSjBjRG1jR2g4TjVxNnFxR2w2dlhyMFFBSS9FMnNuWXdJcXBTcTJyaVhUcDBnV0RCdy9HM3IxN1lXMXREVTFOVFRnN08wTmJXMXNtdWx2TTA2ZFA4ZWJORzJ6Y3VMSEtQbU1aSGE1WmxNVUdGdkFMTHVscEttbXlXQ3o1cHpHVlJCVnByRW1ScnlYakNqUzJLWUMxSEE1bkNZRFh5c3JLNFphV2xzOEFQQWdORFkwQUdJMzlVV2hxYXVMQWdRUG8yTEVqV0N3Vzl1N2RpMCtmUGtGZFhSMVhyMTZWdVQ4cEtRazVPVGx5cjVtWW1NRFUxQlNKaVlrSURnN0c0TUdEcGJJQXhXY1F4WnZIKy9uNUlTNHVEdGV1WGNQbXpadWxIQ0JpSFhOM2Q4ZkJnd2NsNCtJK0tDb3FLZ3JMZVhNNEhOeS9mMTlLNDJiUG5vM2c0R0NGdWdjVU9vSGQzTnhreHV2VnF5ZTNqR0h4S0hReGx5OWZ4dTNidDNIdzRFSG82ZWxKeHJkdDI0YnM3R3lGWmNVWUtrWlpORFl6SSt0eTg0WmFHclZSWXhWUjJkcGJtN0N5c3NMUm8wZlJ1WE5uQ0lWQ2JObXlCV3cyRytucDZUTGx2b0JDWjJsc2JLeGMvZXJkdXpkMGRYVmxncnJUMDlQaDVPU0VrU05IbGpuZ1d4Nit2cjY0ZCs4ZWxpOWZydERod2xCMTFEaHJvWm1SV1dzbzRRUUl1bElVdVBYcjE4ZE0rejh3ZFBBQU5HN1VrRG1BcXdId2VEeTR1N3VqVWFOR0VnK3RyNjl2cWRranhSRUtoZGl4WXdjOFBEeGdaMmVIZGV2V3lTMUI4TnR2djhIQXdBQU9EZzZZT0hFaTl1N2RDM056YzdsejNyaHhRNmJrVjZ0V3JkQ3JWeTlvYVdsQklCQWdQejlmRXNubzZ1cUtxMWV2NHRxMWF6QXdNSkI2N3V2WHI3aDkrN2JVV0dKaUlvRC8xekl0eXBjdlg1Z1UyMnFFdytIQTNLd2RURTNhNHJjUnY4TFgvejZjajUxUVN2LzZyUmNMNktKZHY5NVlOcHVkeEdLeHVwUStXOTNqclVEQS9SbXl2Ny95REtnaXhwTUtBRXNBRmdCK1o3UFpLUllXRmxFRkl0ek5LYUFIRWxBOUtVQzF2blk5MlA4eEVYWkRoNkJSdzRaUVVhazc1VGwrQkJvYUdqQXhNUUZOMDFpM2JoMzA5UFN3ZE9sU1RKdzRFVWxKU1RMM2M3bGNlSGw1eVRUT0EyUVBHV2ZPbkNsVGJzdmIyeHRQbmp5UjJ6aXphTVFnVU9nNE9YandJTFMwdEpDVmxTVVpWMU5UZzZtcEtXN2Z2bzJGQ3hmSzNiUStlZklFQUJUMk1lalVxWk5NTTJVdkx5OTRlM3ZEeWNsSjV2N2lCM2hGbnhFVEZSVUZZMk5qWkdkbnc4SEJBWjgvZjhhTUdUUHc0TUVEWkdkbkl5Y25CeGN1WEVDREJnMndhdFVxdWZNeGZCOGNEZ2VkTzFuQTNLd2R4bzBlQ1I5ZlB4eHpPNjN5N1Z0R1h3TFNUYnVlMWtoQ1NDNmJ6UzczTGpLWXgxUHVvNkdxelNHRUN1YngxckZZck84dUpVWUlZY3Y3L1MxRk83bjRWenZaYlBZWUFLa1dGaFpSUXByMnpTNGdkaFJCRjhZR2xxVXF0YTRvNHYrNzFOVFVNZ1VHVlRhSmlZbDQvdnc1QUtCNTgrWW9LQ2pBdlh2M2tKK2ZqNXMzYjJMZ3dJR1N3N2ZpQjRqSGp4K0h0clkyYkcxdGY4aGFHUjJ1R1pSbUE2dHdsVWRURkN1QnhhSjZsRDVieGFrS2pRVWdOLzFNbnU0VzBWZzFBRjBKSVZZVVJZMG5oS1JZV2xxKzRndUY5M01LNkdFc1VNdzV3dzlBWEwwaU9EZ1lGeTVjd0xwMTY1Q1ZsWVZkdTNZcGZFYmV0V25UcHNIVTFGUlNLdkRkdTNkUzE4WGZGNjlTTVhqd1lEUnAwZ1E3ZHV6QTJMRmpzV0hEQnZUdjMxL3FubkhqeG1IY3VIRklUVTNGbGkxYkVCd2NqRm16WnVHUFAvNlFuRXZ3K1h6czI3Y1BmZnYyeFU4Ly9WVHErMTY3ZGkwYU5Xb2tOYlpnd1FMWTJ0cEsrc2lJOGZIeFFXQmdvTXdjUEI0UDkrN2RBMUJZSWFOZHUzWlFVMU9Edjc4L2R1N2NpVjY5ZW9HbWFkeStmUnM1T1RtSWlvcUNyNjh2Rmk5ZVhPRUllZ2JGbEhyT29LMDVocUxZbjJxcHhpcWk4clMzUVBRaVQxaWpFOHhsNk55NU00REN2VzFNVEF6T25EbURpeGN2eXJVcEtZcENSRVFFSWlKa2ZVZUdob1p5SFIxMzc5NEZUZE93dExSRVJrWkdpV3RSVmxhV1c1b3dOVFVWam82TzBOSFJRWnMyYmFUNjNmSDVmR1JtWnNydGdkZXdZVU0wYmRxMHhOZGtLQnMxenFGQ2M5aHNEb0VhS0lvTkFIbzZPbEJWNVVKVlZiVlM2djB5Vkp5MHREUUF3Snc1YzFDL2ZuMnNYTGtTZW5wNmNIRnhnWW1KQ1RUazlEOGdoT0Q1OCtjeUc3NnZYNy9Dd2NFQm9hR2hHRE5tRE5xMGFZTWpSNDVnM3J4NU1uT3NXclVLeXNyS2NIVjF4Zno1OHpGcjFpeHMyYklGTmpZMmtudUVRaUdBd29pTm92QjRQTmpaMmFGWHIxNlNDSTcwOUhRWUdCZ2dJeU1EdDI3ZFFwY3VYV1NjS1FBUUZ4ZUh2Lzc2UytiOUFNRHAwNmVaSGlvMUZJcWlvSzZ1RGpVMU5UVFUwMFA2MTI4QVJiRXBRbWtBVUNHRWxNL3pWMWVncUhMdklvdjJQYUlvaWdWQWphS29lbXlLcUFLVUtrV0JEUUE2T3ZXaHl1VkNUVlVWTEpiOGFDK0c3OGZGeFFVdlhyekEvUG56d2VWeVpmU3dPRUZCUWRpN2R5OTI3dHlwc041LzkrN2RaUnJsUlVSRUlDUWtSRzdKaHVLdmVlTEVDWHo1OGdWTGx5N0Y3dDI3cGE0Tkhqd1lXN1pzUVZoWW1JeDJFa0x3OU9sVG1KcWFLbXlXcDZ1cks1TkZLRzRHV0h3Y2tMOEJFQXFGdUg3OU9yUzB0UEQrL1h0TW1qUUppeGN2QmtWUmVQcjBLUUJnM2JwMTRIQTQwTkRRUUVaR0J0VFYxZUhpNGdKTlRVMTRlWGxCWDErZjBmNHFnTVZpUVVOREEycHFhdERUMGNHM2J4bWdLSXBOQ05Ha0tMYXdJbHBPQUE0aGhLSllMQkJBbVJEeTNZYmx2OXBYdm5WSTk0eGo0MS90QkZocUZDRnFGR01EbDBoVmFCM3cvMXJXNHVoME96czdTZm1xSDBsMGREUU9IejRzTlNiV05sMWRYWVNHaGtvMnlPSlNZR0tHRFJ1R3paczNZOVdxVmRpK2ZYdVoreHRXRkVhSGF4YUtiR0FBbXFDSU1pR29VaHU0aWpUMnUreFRRZ2diZ0JxQWVpeUtyVW9SV28xaU1ScjdvMGhOVGNYNjlldWhwS1FrS1VOWTNLbFFuRVdMRnFGcDA2Wll2bnk1WkN3ckt3dVhMMTlHdlhyMThQSGpSNlNrcEVpY0ZzK2VQWU8ydHJiY3N0OTJkblpvMzc0OWxpMWJCZ2NIQjR3ZlB4NExGeTZVNmkvbDZlbUovZnYzdzlEUUVHZlBucFhya01qTHk4UDgrZk14YmRvMHpKbzFxOFRmRjB0TFM3bWZOYzJhTlpQUlJYa0hzRUNobzBXczMwNU9UcmgwNlJKMjd0eUpIVHQyUUNnVUlqQXdFSUdCZ2REVTFBU2Z6NGRBSU1EUW9VTXhZY0lFNU9UazRQejU4NWc4ZVhLNUExNFpTa2FoeGhLcTFtcXNJaXBWZThGU3FZMVYwWjQ4ZVFJM056ZDA2OVlOUmtaR1dMTm1UWWw5VWpJeU1qQmp4Z3hNblRxMVZKMFRCMjZYTkorWVljT0d5UVF5RmhRVXdNSEJRUkt3T0hQbVRKbm5rcE9UTVgzNmRKbnhjZVBHeWUxcHpWQithcHhESlRFeTdKMStxM2FqbEpTVmZxTkEyYjE3SC8zVHBxMDdWRTZmdTRCQkEyd3dpRW5GL2VHRWhJVGcyTEZqa21pNVpjdVdZZmp3NFpnNWN5WldybHhacnJudTNidUhyMSsvWXVyVXFVaExTOFB5NWNzeGR1eFk3Tml4QTFldVhNSFBQLzhzWllCOC9QZ1J2cjYrR0RGaUJOcTJiWXNUSjA1ZzFxeFpXTHQyTFR3OVBTWGVYbkdwaHl0WHJraWwvdmZ2MzE5aVNJaU5ycVNrSkJnWUdPRENoUXZnOC9seXhjZlcxaGI5Ky9mSHp6Ly9MRFVlRVJHQlNaTW13Y25KU2FiazE1MDdkNnBsNDgxUWlGQW9sS1RpM3I3cmh3OHhzYUJwdWdBZ3dTS2F1cEdUbjNkVG5hMmlwS1NrVkwrNjExb1RNVlZTc2dZZ2szS2dLRHFYb2lnUVF2aUVrTGNBd2draHowUWlVZUNyVjY5ZUFJQkIyNDZ1RkVXUG9saVVYZlNIMkI2T2YrOVJQZXYrRC9vekpiK3FCRzl2YjdpNnVwYnJtZXpzYk1URXhJRFBWMXppTmlJaUF0bloyVkpqS1NrcG9Ha2F6NTQ5a3p0bjBScldhbXBxNk4yN04zcjM3aTNqVUxHMnRvYWpveU44ZlgxbERzSWlJaUtRa1pGUllrM1pwS1FrbVN4Q2NSM3M0dU9BL045bEh4OGY4SGc4ZE9yVUNWbFpXUmc2ZENpMmJ0MktEUnMyWVBQbXpUQXlNa0xEaGcwaEVvbnc1NTkvZ3NmallmLysvVEExTlVWb2FDZzJiZHFFRGgwNnlOVDhaNmc0UXFGUVV2TEw3OTU5Zkl5TkE2RnBQZ0Y1UWtCNTVtWm4zNnJIMVZJRHFIcmxuZnNuTHRkQ2c4VmFSMUdVOGs5YzdycFFIdS9sOTY3MzN6SmVGNHFQbDZTZEFIaUVrRWdVYW1lSVNDUjZKTlpPL1ZidDNCZ2JXREZWcFhYaSt3QklQcHRjWEZ3a2pkTGxJYzkrckF6Njl1MHIxUUMxTklLQ2dpUmZEeDA2RkpxYW1saXlaQW1jblozbEJpcFZKb3dPMXd4S3M0R0ZvSy9USXFKTXNkazZwYzlXY2FwQ1l3RU1waWhLWnNOWmluMmFSd2g1QStBVmdPYzBUVDhJQ3d0N0F3RDZyZHFkWVRUMng1Q1hsNGZGaXhjakxTMnRYRFovZkh5OGpNUGkwcVZMeU0zTnhjR0RCN0Y4K1hMNCtmbGgvUGp4RUlsRXVILy9Qbjc2NlNlRkpicGF0MjZOMDZkUFk4V0tGUWdORFpYUzljbVRKeU1xS2dvY0RnZEtTa3JZdkhreitIdytlRHllMUQ5eDhLYXJxeXNpSWlLd2JkczJ1Y0drQUJBWUdDalRzQjRvMUVaRmVsa1VrVWdFTnpjM0RCZ3dBQjRlSGxpelpnM2MzTnl3ZVBGaU9EbzZRaVFTd2NEQUFMcTZ1cmh4NHdhMmJkc0dhMnRyYk55NEVZUVFyRjY5R2tGQlFlallzYU5NTDF1R2lsR2F4dWJ5ZVo2YVNpcEt0VlJqRlZGcDJtdG8xT0VuS0ZGVDVUNVlRL240OFNOV3JGaFJvaDFZSEtGUWlKaVltRkl6VHQ2K2ZZdXdzREIwN3R3Wno1OC94OXExYStVNllhT2lvckJ6NTA2NTdRbTJiZHVHOFBCd2FHdHJRMGxKU2NZR21qZHZIcG8zYjQ0VksxWklqWThmUDc3TTc0ZWhkR3FrdGZBNUppSWV3RDVEdzNibmhTcnNibXlhclBzUTg3SFQwZU1ucVdzM2JxSEhUMTJ4Y080c05ETmcwcFIrQk5ldVhVTnljakltVEppQWMrZk9vWDM3OW1DeFdKZ3paNDVVQ1JjeDY5ZXZSNDhlUFRCa3lCQ1pheHdPQjQwYU5VTFBuajB4WU1BQVNkcnMxS2xUNGVucGlYMzc5bUhmdm4yUysvZnUzUXRsWldWTW16WU5BR0JnWUFCWFYxZEVSMGRMcGM3bDUrY0QrSCtQRXpFOEhrOVMzcXRGaXhZQUN1dXNObW5TQktkUG4wYnYzcjNScVZNbnlmM0p5Y240K3ZXckpBV3VlTlRJeDQ4ZkFSUm1yeFJQdXhObnVVUkVSRUJMUzB0dTFndEQxWkNja29yOWgxenc4RkVRa2xOU0lSS0pDQWpDQ0VXMmdDb0lpbzk2bXdwQTlMVzZGMXFEY2V6Zlg1S2JUZ2lSYXl3VmlUajVRZ2k1TGhLSkx0QTAvYTZnb0NBaktpcEs2dFE5NFYxWUlnQ25ScTA3WEZCUkVuVUZ6VjRiR3hmZjFlMzBPZXFHbHcrNmQ3WENuQmxUWWR5V1NVdi9Ydno4L0xCaHd3YU1HalVLdDI3ZGtveFBtalFKTVRFeENwOFRSMk1YN1pOeS92eDVpVllDd0pZdFd4UStQMnZXTExualJUTktoZzBiaGw5Ly9WVlNrN29vMnRyYXNMUzBoTCsvUDVZdFd5YTFFUmJYalM2cERuUkVSSVJNRnFGNHcxdDhISkRkQVBCNFBCdzVjZ1REaHcrWDFOOGVNV0lFV3JkdURUTXpNOGxtUGlJaUFnNE9Ec2pPenNhK2ZmdGdhV21KNU9Sa0xGKytIUFhyMThmMjdkc1ZycEdoZk1SOGpNWGhZeWZ3S09nSlVyK2tnYVpwUWtDZTA0UnNZZk5Gd1hHeEVha0E2TFRQRlp2ZjdwZGZBSW9JQ0VXeDdEUTBYczRLQ0FqNDNqVmJXbHEya05kenFpakZ0Wk1RY2s0b0ZINlFwNTJNRGF5WXF0UTZvTEJmQi9CL1c3Smp4NDZWdXY3eWN1L2VQYmxOMzhWMDZ0UkpwdWNJVUZpdmUrellzVGh6NWd3bVRKZ2dZeHRYSm93T1Z6OWx0WUVyS0p2bG9pbzAxc0xDb2p3YW0wd0lPVWNJOFNDRXhCRkNNbDY5ZWlYVllJblIyQjlEZm40K0ZpeFlnTVRFUk5qWjJjSGIyeHRBb2E2dFhidTJ4R2Q1UEI0K2Zmb2s2ZFUzWU1BQXpKbzFDeDgrZkVEMzd0M1JwMDhmWEwxNkZlUEhqOGVqUjQrUWxwYUdYMzc1cGNRNU5UVTE0ZVRraEt5c0xDZ3IvNy8wY00rZVBWRlFVSUJtelpwQlEwTUQ2dXJxVUZWVnhZc1hMeEFSRVlGbHk1WkJSVVZGOGk4Nk9ock96czV3ZEhTRW82T2ozTmM2Y3VTSTNQRUhEeDVJT2NDQlFyMHNYakw4eXBVclNFdEx3OUNoUStIaDRRRnRiVzI0dUxnZ0pTVkYwbVJhS0JSaS8vNzlPSC8rUEFZTUdDRHA4ZURrNUlSSGp4NWg3dHk1akRPbGtpaXJ4cWFYT3RQM1V4VWFxNGpLMXQ3YVJHeHNMR2JObW9WbXpacEpuZm50MmJOSFVucXdKUGJ2MzQ5RGh3NEJBSll2WHk3SnpoUGo2dW9LRG9lRHJWdTNZdTdjdVlpSWlKQmJpdmJFaVJQUTBOREFiNy85SmpWKzlPaFJYTDkrSGIvLy9qdXlzcklRR2hxS1pzMmFTZDNENFhDZ3Fxb3FNODVrWTFZdU5kS2g4aTkwYkd4RU1vRHJRRHZ2RnNiS28wVTB2U1lwT2JuNWxhdWVhdGR2ZUZIangveUdTZVBIb0psQlU2aW9xRlQzZXYrelRKdzRFYTFidDBab2FDak9uVHNuR2UvY3VUUGk0dUt3ZVBGaWJOeTRFUjA2ZEFCUUdOblh2SGx6aFhYdkFjZ1lVZzBiTnNUMDZkTng4T0JCbkQxN0ZoTW5Uc1RObXpmeDZORWp6SnMzVHlycnBFbVRKakkxL1pPU2tzRGxjcVhTV21tYUJvL0hrMFNQTkd6WUVOcmEybmp6NW8ya0ptbnhWTGRUcDA3aG4zLytLZlZub3NpQUVtTmpZNE9kTzNlV09nOUR4UkVJQlBpVWtBajNmNjdnOVBrTEtDZ1FFbEJVUGlIa00wWGdLTXhOdjVDUWtKQmYzZXVzclJReGtBaEZVZmtBc21pYWZrMVIxSW5zN0d5UDZPam9ra045Q3lFcEgxNmxBcmdKd0tlNVVZZmhoRU92L0pMNnBlMzFtMTRhdDN4dVUzWS9EOFdzYVZQUXJKa0JWSm0wOUFyeDRjTUg5T2pSQXl0V3JKQTZaSnc2ZFNveU16TVZQaGNSRVFFUER3OU1uanhaa3NFbjdrSEZZckdncEtTRXc0Y1BvMVdyVmxMUE9Uczc0OGFORzFLdkpjYkJ3VUVxQ2xFODM2ZFBuK1N1b1UrZlB0aTdkeS9ldkhrRE16TXp5WGhnWUNEYXRHa2pZd1FXcFgvLy90aTJiWnZVbUl1TEM0NGVQU3Eza2FlVmxaWFU5NTZlbnNqSXlNRFlzV09sRHVQRW4yVkNvUkNuVDUrR2k0c0xXclpzQ1dkblp4Z1lHQ0E1T1JuejVzMURRVUVCbkp5Y1pQcDJNWlFQSG8rUFR3a0pPSDdxTEs1Yzg0UlFLQ0lVaFZ4Q3FCZ0Nha2RjWk1GbElLSXFhMFJYS2lWb3AwdDJkdmFOTW1vbll3UExvU3EwcmlqSnlja0FJTlhrdHpwWnRXb1ZDQ0Z5bytWNVBCNE9IejZzOE1CczJMQmhPSC8rUEVKQ1FqQnc0TUFxV3lPanc5VkRYYmFCaTJnc0RTQVBoUm9iVEZIVXNkRFEwTnNvVzEwWlJtT3JHSnFtRVI4Zmo3MTc5MHJLQUFLQXNiRnhxYVZtamh3NUFoMGRIWXdaTXdaQVlkQ2l2cjQrdG03ZENxQ3dqTmU4ZWZOdy8vNTl1THE2b21uVHBtWHFiY0ptczFHL3ZuU2hnbm56NXNuTjVOdTFheGNpSXlNbGF4QmpiVzBOSFIwZG1WNHNSVGwzN3B4TXRIbm56cDFoYjI4dkU0ems2dXFLOCtmUFM3NG5oT0RvMGFNWVBYcTBWTWEzaG9hRzVFd2pPam9hbXpadFFtUmtKT2JQbnkvcFkzWDY5R21jUEhrU1E0Y09oYjI5ZlVrL0NvWlNxTXNhcTRoaTJwc1BJTE1DMmxzcitQcjFLMVJVVkxCLy8zNzg5ZGRma3VDV0FRTUd5TFF5S0VwdWJpNzI3dDBMR3hzYmRPM2FGUUJrcWpDOGYvOGVBUUVCc0xPemc1NmVIdWJPbll2bHk1ZmoxMTkvbGRnK1FLRjlGQlFVaERWcjFraGx3NFdHaHNMRnhRWGR1M2ZIMHFWTHNXSERoc3A4Nnd6bHBDWTdWSW9RSVlpTHdya0dSa1kzdEZqcXRtQmh1RWdvL09XTSswVU5yOXQzWU4yM053YmE5TU5QM2F5Z3FTRDFrcUhpbUpxYUtyd1dIUjJOdUxnNG1ZMU1VbElTZ29PRHBjYU1qWTFMakpLYlBIa3lBZ01Ec1gvL2ZnaUZRaHc5ZWhRZE8zYkVsQ2xUU2wxalRFeU1qT0VpenA0cEtrQ1dscGJ3OXZhR1VDakUwcVZMWmJKSXBrK2ZqdDkvLzExbS90RFFVUHo5OTk4d05qWkdlSGc0VEV4TWtKcWFpazJiTnNtdDc4ODBwNjg2Y25OekVmenNCWHo5N3NFLzRBRytwS1dEZ09SUkJMZG9JcnFlVlpCNzgxdE1qT0tURllaUytUZGxOeGZBTTRxaW50STAvWkttNmNldlhyMzYrQjNUQ3VPalgxM1cwMnZubzE2ZlBZQ2lXS09FUXRyMnF1ZE5uWHNQSHFKM3orNFlhTk1QZlhyMmdKYVdadW16TVVnWU4yNGNsSlNVWkdybDI5allJRDQrSG12WHJzV0dEUnNrVVcxaTFOVFU0T0hoQVd0cmE1aytLVlpXVnBLbThNVVJIeXpJMC9QaVRlbExRK3hRQ1FnSWtEaFV2bno1Z2pkdjNtRE9uRG5sbXF1OGRPellFZmIyOW5JUDRoNC9mb3o5Ky9mai9mdjNzTE96dzRvVks4RGxjaEVYRjRlNWMrY2lLeXNMaHc4Zkx2SHprYUZrc25OeUVCajBCTDcrQVhnWUdJVDByOTlBUURJQXlwc205SlZjd3J1VFZpeDdvNmJ6cjNibUFIaE9VZFJUUXNnTGtVZ1UvSDNheWRqQVlxcEM2NG9pUHZTVFYxcWh1bGk0Y0tGTWVZWlBuejdKUkRzV1I2eHI4akxKYXhLTURwZVB1bTRELzZ1eDN5aUtDZ2J3akticDBJS0NncUNJaUlqa2lzL0thR3hWb0s2dWp2UG56ME5QVDAvS29hS3ZyNDhSSTBiQTJka1o2ZW5wY3ZzSG5EbHpCazJhTkpHSjJCWWY2UDcwMDAvbzNMa3oxcTlmajV5Y0hHemV2RmxodWErUzRQRjRrc3hFZWRlQS8vZVFMVXFmUG4wVVJ1eC9MeFJGb1YrL2ZwZzZkU3ErZlBraWRTMHJLd3NuVHB5QXU3czdkSFIwY09qUUljbWhyWk9URTA2ZVBJbEJnd1poNDhhTkZmcDVNREFhcTRqaTJnc2dqTS9uQjM2Zjl0WmNPblhxaEJNblRzallKaDA2ZEVEYnRtM2g0T0NBSVVPR3lQUkpTVXRMdzk2OWUyRnViaTQzNDRTbWFUZzZPb0xMNVdMMjdOa0FDcDIwL2ZyMXc5S2xTK0htNWdZREF3T0VoSVRBMGRFUi9mcjFrNW5Id3NJQzl2YjJtREpsU3BYM3lXTW9uVnJpVUNua2EzUjAxbGZnWXYxV3JYelVPWnJHSElvc1NVdi9PdXp5VlUrdXIzOEEycHVhWUtiOUZQVHBKZHNFa2FGcWVQNzhPZGhzdGxRR0NRRDQrdnBLc2tERTdOeTVVMjZEU2pGc05oczdkKzdFdUhIakpORm11M2J0S2xVb2hFSWgzcjkvTDlNZ09UVTFGWUQwb1orNXVUbnUzYnVIbmoxN1l0eTRjWkp4QndjSFdGbFpZZlRvMFZMQ0tSUUtjZXJVS1J3OWVoVGp4NC9IZ0FFRE1IbnlaQ3hhdEFpK3ZyNVl0MjRkSEJ3YzVEWm5acWg4bmp3TmdiT3JHOEpmUitCYlJpWUlJWHdBdHlBa080bVFGUmtYRzU0Sm9Hb3MzRG9DQmRCTjJPeXpZWVM0Q0FTQ21JaUlpSFFBbGRZYzZNdVhpSnd2WDNDdGdaR1J2eWJVakFpYm12ZnRXK2E0RzdkOFZBUHVCNktkcVRHbVRCaUxJWU1VbDNwaWtLWm9CRnR4R2pSb2dKeWNITXlmUHgrblQ1OHVOZkw2NDhlUEpmWXRBUXAxVVNnVVNrb3hLR0xVcUZGWXNtUkppZmMwYjk0Y0JnWUdDQWdJd1B6NTh3RUE0dXoxa3FML2dNTHlQOFhYSUM0MUkyOXR4V3ZnR2hzYnkyMWdHaDRlam9VTEY2SlZxMVk0ZnZ5NEpMSW9KQ1FFcTFhdHdyZHYzMkJzYkN6WG1jNVFOdnp1M1lmYm1mTjRIZkVXV1ZuWklJVHdDTUVsR3FJRE9RVjU3MnZqWnBVUUVndmdqRWdrOGhJS2hiR1ZyWjJNRFZ5NVdpZVBzTEF3TkdqUVFKTEZVcHNKQ1FrQkFKbU03c3FHMGVFZlIxMjNnV21hanFJbzZpaE4wL2RZTEZaQ2FHam9Od0RDeXBxZjBkaktweVFkMXRQVHc3Rmp4OUN3WVVQTW1ER2ozSE5QbWpRSml4WXRncTZ1cnR3eTQyWGg1czJiTWhsMnhWRzB4Mi9WcWhVdVhib2s5OXFFQ1JQa2pwODRjUUtuVDUrV0dwTlg4bXZWcWxWZ3M5a3lEcFYxNjliaHlaTW5tRGh4SXFaUG53NVZWVlhrNWVWaHg0NGR1SG56Sm9EQ2dDam1rTFZpMUhXTlZVUlZhMjlOUlpGK2NibGNhR2hvWU5PbVRkRFYxWlU0TmN2QzJiTm44ZXJWSzh5ZE8xZksxdHk0Y1NQczdlMHhkZXBVVEpvMENjN096akEyTnBickxLWW9xc3I3NHpHVW5WcmxVQkh6TFNZbTh4dndGTUE0d3pZZHV0SXNPR1prWmxvK2V2eFVLK2pKVTNhM0xwMnhhTUVjdERNMWhvYTZPdU9ocnlJS0NncHcrL1p0aUVRaW5EdDNEcE1uVDVaY216eDVjcm4vMEpPVGs3Ri8vMzVKNDdyMDlIVHMzTGtUaXhjdlJzT0dEUlUrOS9qeFkrVG01c0xTMGhJdlg3NUVTa29LVkZWVkpmVU4yN1ZyQjZDd1pxdXpzek9Bd2dnUFFvamtkK1B4NDhjeUh1Z0hEeDdnd0lFRFNFOVB4L2J0MjJGdGJTM3BxVUpSRkZhdlhvMDJiZHBnMDZaTnVIanhJaVpObW9UZXZYc3pqUXdyRVVJSWNuUHpFUFgrUGZZZmNrRmcwSlBDTkZPS3lpSTBlVTBJVnNXL0N3dkNmeWpGdExySUVlVTlqK0twN3Vpa29oUTlWMGZOYS91alIxVmFidnZmamVzTEFOTmFHSFU4Q0RiWmtKV1QwK3ZKMCtmYXdTSFAyZTFOVGJCby9teDA2V3dKTFUxTlJzY3JpSWFHQnZiczJZUEpreWRqeFlvVk9ISGlSSW4zNitqb1lQSGl4U1hlNCtmbmg5RFEwRkx2S3g0bHJvaGx5NVpCUzB0TDh2M2R1M2ZSc21YTEVsT3FBY0RFeEVTbXBteEFRQUR1Mzc4djA0QVBrRi9QWDk2bTA5emNIR2ZPbklHUmtSSFliRFo0UEI2Y25KeHc0Y0lGbUptWlljV0tGZGkrZlRzbVRKaUFYYnQyU1pVcVk1QVBJUVRaT1RsNDhmSVZuQTY3SURRc0hJUkFCSXBrZ3NaVElVMDJKcngvOVJSVnZGRVZpVVRSTEJaN1BVVUlSeVNpWlR2QlZnQStuNSt1b3FMU0x6UTBOQWlWNkVCUkJHTUR5NmU4V2lmR3g4Y0hIQTVIa2xrOWFOQ2c3MTVMUWtJQ1hGMWR5M3ovNjlldnYvczFBV0QwNk5GZ3M5bGdzOW1Jam82R3ZyNSt1VGI2RllIUjRhcWpOdHJBQlN6K095V2FzNElDeFM1Z0ZieXJqRGxaTE5ZamtValVLU3dzTExReTVpc05SbU4vREtOR2pVSmtaQ1NjbloxaGJtNWVwcEpkWXJLenMrSGs1QVNLb3BDV2xvYk5temRqNWNxVjVTN05abU5qb3pCcjhmejU4L0QzOTFlbzVkd1N5aFJQbXpaTnF0Y3JBR3phdEFrOWUvWkV2Mzc5cE1ZZlBIaUFGeTllU0kwcGNvZzRPam9pTFMxTjB2OHJORFFVR3pac1FFcEtDaFl2WG96bzZHaHMzYm9WNzk2OXc3Smx5NWd6aVZLb2pScGJGWGFzSW42MDl0WW0xcTlmajQ4ZlA4TEJ3UUVlSGg1eSs5a1Y1ODJiTnpoeTVBamF0V3NuZFc0S0ZOcXd1M2Z2eHRpeFk3Ri8vMzVvYW1yaTc3Ly9sdW5aWEJHS25ua21KaVlpSnlkSHFvOFV3L2RSMjFXV3hMNS9GUXhnVUxNMjVtQjZZQW9BQUNBQVNVUkJWRDNaYk5ad0VHcFU4TFBuemUxbkw0QlZaMHNNN044UEE2ejdvcUdlSG1Qd2ZDZmkxRmJ4ejlITnpRMFpHUmtZUG53NERodzRnT3pzN0FwRm1JU0hoK09mZi83Qm5UdDNRQWpCcEVtVE1IMzZkSnc5ZXhadWJtN3c5L2ZIb0VHRE1HTEVDSFRzMkZIR3lMaDI3UnJVMU5SZ2JXME5iMjl2U1gxVkFMQzN0NGUrdmo3YzNOeHc2TkFodEczYkZuMzY5TUd4WThmdzk5OS93OEhCQVo4K2ZVSmVYaDVNVFUzQjQvRnc5KzVkdUx1N0l6SXlFci8rK2lzV0xGaWdzRGJ6Nk5HallXVmxoZjM3OTJQWnNtWFExZFZGejU0OTBiVnJWd3dlUEpqNW5hc2doQkNrcDMrRlg4QjkzUEVMUUhESU0rVGw1WU1ROGhuQVpVTFQxK09pWHQwSG9MaGJLME81R0JQd09CckF5dXA0N2Jqb3NGQUFJdzNhZExCaXN6Q0tBalg4emR2SU52TVdPNkNUUlFjTXRPa0htMzU5MEx5WkFmTTNWUUVNRFEyeFk4Y09tUkpkK2ZtRnBYK0wva3kxdExSa0RzZUs4K25USjd4NjlhclUrOHBLNzk2OUpWK25wYVhoK2ZQbm1ENTllb25QTEY2OEdDb3FLbWpidHEzVWVGSlNFdTdmdnc4N096dVpaL1QwOUVwMTBvZ3hOallHSVFSK2ZuNDRkT2dRNHVQajhjY2ZmMkRPbkRuZ2NEZ3dOamJHZ2dVTE1IMzZkS3hmdjE0bTVadWhFRUlJRWhJLzQ5NzloL0QxRDhDekY2SGc4d1VnaE1RQXVFN1R3aXZ4VVc4ZTR3ZHRWZzI4dlJNQUhLdk1PU01pSW5JQTNLL01PY3NJWXdNWG96eGFKMFpWVlJWQVlkUWdUZE93dGJXRlFDQW9zUStnbU9MWkZtSVNFeFBoNXVaVzVuV0xNenJrOGY3OWU1bU03L1IwK2ExdmUvVG9nYkN3TUFEQThPSERNWFhxMUVvNVVNdkl5SkM3K1daMHVHcW96VFp3YzAvZnp3Qk9sM3BqT1hqeDRrV1ZIaHFXQUtPeFZZeURnd05hdG15SkxsMjZTSTNuNStjci9Ibm01K2RqMGFKRitQRGhBN1pzMllLa3BDUWNPblFJTDErK3hOU3BVMkZ0YlEwdWw0dUpFeWRLOVNPUVI0TUdEUlFlaE9ybzZJQ2lLSmlibTVmNS9SZ2JHOFBKeVFtV2xwYVN6eFl4bXpadGdyR3hzWXd1ZHVyVUNVbEpTV1dhWDExZEhlcnE2a2hKU2NISmt5ZHg2ZElsTkcvZUhLZE9uWUtKaVFrQW9GR2pSbkIxZGNXSER4K3djK2ZPRXN1dDExVnFzOFpXaFIycmlHclUzaG9QbDh2Rjd0MjdKWm5OWXNTbEFvc1RFeE9EQlFzV1FGbFpHVHQyN0pEcU41cVltQWdQRHc5Y3Zud1pORTNEeHNZR0R4NDh3Smd4WXpCNjlHaE1tREJCcHZkVGViaDY5U3AyN3R3Sk5UVTFTWW5EOHVnYVE4blVkb2VLR05HbjkrRVBEQTBObnhhdzFROXpsRmlUOHZQeTV6NElETko5K3V3NXpsKzhqTjlHRE1PNDBTTkxqQ1pna0U5Z1lDQ2lvcUlrNVFPMHRMVHc1TWtUbkRoeEF0MjdkOGU2ZGV0Z1lXR0JIVHQyNE5xMWE4ak56Y1dIRHg5dzc5NDlzTmxzaUVRaUNJVkNDQVFDOU96WkV4b2FHZ2dQRDhlalI0L2c2K3VMaElRRWNEZ2NEQjQ4R0RObnpwVDBOWms5ZXpaKytlVVh1THE2d3N2TEMxNWVYdERXMWtiMzd0MWhibTZPenAwN0l5TWpBd0VCQVJnelpneFVWVlh4ODg4L28zUG56aEFJQk5EVDB3T0h3OEhNbVRNUkdocUtRWU1HWWYzNjlWQlZWVVY2ZWpvdVhib2tlVTlBWVlyc2poMDc0T25waVQ1OSttRHQyclZscXN0c2FHaUl2WHYzNHZYcjEvRHc4SUNmbng5YXRtekpHTllWaE1mbjQvTFY2N2g0NlNwaVltT1JuODhEQWZrR0FwY0NBZHdvUWZxbnV0WUVybzVBSjd4L0ZRd2pvNWN0MkdwSFdJVDh4dVB6LzN6eTlKbkJpOUF3blAvbkNvYi9PaFJUSjArQVdyRk5Da1BwZE8vZUhTRWhJVGh3NElCa2srZnA2UW1Lb2tyTUFLd0tsaTVkcXJBL0MwM1RJSVRnNU1tVE9IUG1qTlMxVzdkdVNUYUdGVEVFdTNmdlh1WjdmWDE5NGVMaWdvOGZQOExNekF6SGpoMkRwYVdsNUhyejVzMXg0c1FKeko4L0grdldyWU9xcW1xWkRtRHJFdms4SHM2Y3Y0Z3IxendSSDU4QXZrQUFRc2huUXNoaFdrUmZZQXR6RXVOalkrWHZQQmpLQTJNREY2RWlXaGNVRklTTEZ5L0N5TWdJUFh2MkJFM1Rjck1yaWlNdjJ3SUF1blhyaG9NSEQ1WjV6YnQyN1lLN3U3dmNhNTZlbnZEMDlDelRQS1ZsRFphVnc0Y1BnNlpwS0Nzckl6TXpFMTVlWHBMRHVxSXdPbHo1TURad2pZVFIyQ3BDU1VrSjQ4ZVBoNU9URTVTVWxLQ3NySXo0K0hpa3BxYkN4c1pHNXY2RWhBUXNYYm9VMGRIUldMaHdJV3h0YlFFVTltTGF1M2N2Tm0zYWhMLysrZ3Y2K3ZyUTE5ZEhVbElTN3R5NUF6YWJEWXFpSUJRS1VWQlFBRHM3TzdtOVVZb1NHeHNMUWdpOHZMeEt2SzlGaXhabzM3NDlnTUl5NHlXVk41ZUhnWUdCVEU5WFJhU2xwY0hGeFFXZW5wN2djRGlZTW1XS3BQU1htRGx6NWtCUFR3L2J0Mi9IdkhuemNPYk1HYkJZckhLdDZiOE1vN0VNbFlXK3ZqN1liRGIyN3QwTGRYVjFjRGdjeWY2MmVMblZkZXZXZ2NmajRjQ0JBOURYMTBkc2JDd2VQWHFFdTNmdjR0V3JWK0J3T0xDMXRjV01HVFBRdEdsVEpDWW13c25KQ1c1dWJqaHo1Z3pNemMzUnJWczM5T2pSUTZJM1phVmJ0MjZZT0hFaWFKb0dpOFdDcWFscHJiZVZhaEwvRlljS0FDQzJjR01lRFdCRFkwTVRONjZxeWdvZWp6ZmliZVM3Qm44NS9zMDVmdklNdFdUaFBQVHAyUVAxdGVzeDlTWEx5TXVYTDNIaHdnVW9LeXRqOU9qUmFOaXdJZGF2WDQvV3JWdkQwZEVSQVBEcnI3L0N5c29LbnA2ZUNBb0tRa1JFQklLRGd5RVVDa0hUTkdpYUJwZkxoYisvUDA2ZlBvMURodzRCQUZxMmJJa0ZDeGJBenM1T2JvU0lnWUVCTm03Y2lQbno1K1Btelp2dzh2S0N0N2MzdkwyOXNXL2ZQclJxMVFxR2hvYVlPM2N1Z01KbXllSTBXREc5ZXZYQzZOR2pwV3FncmxtekJtWm1aamgzN2h5K2ZQa0NlM3Q3TkduU0JHdldyTUhreVpQTEhEMVhGRE16TTVpWm1XSDE2dFZNaW0wNUVZbG9aR1ptSXVqSlUremVmd2l4OGZHRW9pZ1JDUGtLQ2pkRUJhSnRuNkpmZjZqdWRUTDhBS0tqK1hIQVJ3QTdHeHNabmVTeTFaZnhDd29tZmZnUTAyRFh2b1BLeDArZXBlYlBtWUdmaHd5RXJvNE9vK1BsUU53VFNveTJ0amFXTEZueXc2UFhoZzRkaW80ZE81Yjd1Ujk1VUpHYm13c09oNE05ZS9hZ2I5KytjdS9SMGRIQnNXUEhjT0hDQmZUcDArZUhyYTBtSXhLSmtKYWVqanQrQVRoNDVDaFN2NlFSaWtJQkFiNkNKaGZBRis2SWkvMXZOckNzYmhnYitQK1VWK3M4UER6QVlyR3daczBhVUJRRk5wc3RON3VpT0ZldVhKR3BzVzF1Ymc1RFE4TnlyYmRwMDZibzJMR2pqTzJvbzZPRGFkT21ZZVRJa1ZMam56OS9ocjI5ZlpXVmJJaUlpTURqeDQ4QkZKYWVhZE9tRFZhdFdsVWxyMVVTZFVXSEdSdTRkc0JvYk5YeC9QbHpTZU42RG9lRGpoMDdZdEtrU1ZMM0pDWW1ZdUxFaWNqTHk4T0tGU3N3WnN3WXliWE9uVHZqN05temVQdjJMVUpDUXZEKy9Yc2tKQ1RnM2J0M3lNbkpRVUZCQVVRaUVkaHNOcmhjTHNhUEgxOG1CelNIdzVHcWZDR1BVYU5HbGZ1QXM2Snd1Vnk4ZmZzV28wZVBocjI5dmNMc210OSsrdzFhV2xwbzBxUUo0MHdCbzdFTVZZZVdsaGJjM2QwaEVoVW1NM0c1WEF3ZE9sVEdIbG0wYUJFRUFnRzZkT21DOCtmUFkvZnUzUUFLTThwbXpweUpFU05HU0FYOU5HM2FGTnUzYjhma3laUGg3dTZPdTNmdklqUTBGTHE2dWpKNnMzcjE2aEl6blpzMmJjcjBYS2xDL3ZNaDlBYXRUTnR3bEpWSGdjSUlFSFJoc1Znc0UrTTJHREp3QUFiMjc0ZTJScTJaRDVvS0lCS0p3T1B4Wkpxb2xZVFlLeW9VQ25IeDRrWDA2TkdqUW82THBLUWtSRWRIUzhyRThIZzhKaUtvbGtJSVFYVE1SL2o2QmNEbnpsMUVSRVpCSkJMUkFFSUp3VFhRb2l0eDcxKy9yZTUxMWdVK0RSN2NnTVBoZEtRb2lsVlFVQkRhN1BidHI5VzlKakg2cmMyYWNaVFl3MW1nZmdOSUx4YUx4V3JkeWhEOXJmdGhvRTAvbUxjM2xVcWRaU2daUWdob21tWTIrd3lWaGxBb3hKdTNVYmpySDREYmQvM3dJU1lXTkUzVEZQQ1kwTGhDS0hJdEx1clZ4K3BlNThmaC9iU1ZDOVRiVVpTSXhlZndYcmU4RnBCUjNXdXFTdXE2RFZ4V3Jjdk96c2FMRnk4VUh0clhWV2lhQmtWUlRNWjFGZkZmdElGcnNpMVpGZFIxamExc1N0T2NpeGN2b2xXclZyQ3lzdnJCSzJPb2pmd1hOYmEyMnJHR1JoMStnaEoxVlV0VHMvR0JYZHZSdDNmUDZsNVNwVktldlRWTjB6aDE2aFE2ZHV3SVMwdkxNdGxZbVptWmVQbnlaWjIxVTU4OGZZWS9sNjdFbC9UMERCQ01pSTE4R1ZEZGF4SlRWeXhramtIYmpvMG9RdnF3T1ZnSFFwa29LU2xSalJycXdicHZiOHlaWVk4bWpSdFY5eG9aR09vVVNTa3BPSGJpTk83NkJ5QWw5UXNFQWdFQkVDMFMwWTQwb2U0bVJyOUtCcURZM2M1UXFYeitaVWd2aXNWeEJVVzRSQ1NhcUgvVEo3QzYxMVFNbHFGaHU0WTBoMlBGNGxDckFYUmxzVmlzaG5xNjZONnRLeGJPbjRVV3pacFY5eG9aR09vY2NmR2ZjTWpsT0FLRG5pRDF5eGVJUkNLYUFLRVFrVzAwaS8vNFUxUlVDbXBJSGVyRW4zL3V3V0pUUndDbzBDSmkzL1RXcmFEcVh0TVBnTEdCR1JocUdQOVZHN2dXMkpKVkFhT3hEQXcxalArcXh0WldPL2EvN2xCaHFGcHFza09scnRRbEVpYThDMHNFNE42b1VTTlBidjNHVXdzRXdrVUppVW42Wjg1ZjVGNi82VVZOR3ZjN3hvNGVBVDA5UGFoVVVRbzlBME5kUnlBUUlQM3JWMXp5dUk2VFo5M3g3VnNHQWNBSDhCa1VmVEEzVFhUc3k1ZUluT3BlWjEyRUFvY0RrSG9FRkxmdzZ4b0hIVnRZS3VnR1lIU251WW5hV0lqb2xTbXBxUVpYUFcrcTMvRHlvY2FNSEk3SkU4ZWlSVE1ESm11TmdhRUs0Zkg1U0V6OGpEUHUvK0RDSlEvdytYd0Npc29ESVFrMFJSeForVm4veE5iQS9pZ3NpbElHU0VOQ1VkekNyK3NFakEzTXdGQURxQXMyY0Myd0phc0NSbU1aR0dvQWRVRmo2NmdkeThCUVk2a3JobzZFbEpTVVhLU2tIR3hzWkhtUnl4SCtESW85UENzN2U4RGhvOGZWTDEvMXhNRCsvVENvdnpXNldYV3VzdHJFREF4MURhRlFpS2ZQWHVDTzN6M2M5dlZIU21vcUNFZ2VCZmpUTkxsT0NZUTNZNW02K2d4bEpwb2ZINGxUalJwMXVLeWlUWWF5S2RZd2tWQm81MzdwaXFiUFhULzA2OU1MZzJ5czBlT25ydERVMUtqdXhUSXcvR2ZJemN2RDR5ZFA0ZXNmQVArQUIwai8rZzBnSkFjRXQwRFQxN0xvUEsrdjBkRloxYjFPQnZrd05qQUR3NCtIc1lIckRvekdNakQ4ZUJpTlpXQmdxQzdxbkVORlRISjA2QmNBSncwTTJudXkxTmlXTEJhV3BYNzVNdUQ4eGNzYzd6dDNZZGJPRkhObTJzT3FreVZUKzVTQm9ZTFFOSTJYcjhKeDBOa1Y0VzhpOE8xYmhyaDJhWUNRa0oyRUVvUWt2b3Y4Q29CVTkxb1phaDhwS2E5eWtZSkw5VnUxdXFOSnFlOWxLVkZMdm43TEdINzErazAxLzNzUFlOeTJEYVpPSG84QjFuMlpmaUVNRE4rQlNFUWo0R0VnVHB3Nmk3ZVI3NUNSbVFsQ0NJOEN1U2tRa2oxS1F2YmIyTml3V2xISG1ZR3hnUmtZZmdTTURWeDNZVFNXZ2FIcVlUU1dnWUdodXFtekRoVXhDUWx2dmdMd0ErRFh2RzJIL213MnRmRnIrcmNPOXg4KzBud2MvSlN5N3RNSFMvNmNnNmI2K2xCVFUyVWFNekl3bEFJaEJQbjUrVWhKL1lJOVRvZmg2eGNBUHA5UEtDQ0hnQW9ISVp0am8xN2RCbVBjTUZRUzMySmlNcjhCendGTWFOYTJ2UldIeGRtU2taVnBGUnp5WE92cHMrZnNycDA3NGM5NXMyRFczaFFhNmhwZ3NSZ2RaMkFvRFVJSWNuSnlFUm4xRGdlT0hFWFFrNmVnQ3p2R1poR2FQQWNsV2g4YiticFcxRzVta0E5akF6TXdWQzZNRGN4UUZFWmpHUmdxRjBaakdSZ1lhaEoxM3FGU2xQaDNyL3dNREF5Q09Pb04rb0pGRFJNSUNuNjk0K2ZmOUg3Z0kvVHQxUU1EKzF0alVIOXJwb1FNQTRNQzh2THpjZWZ1UGZqNjNjTzlCNEhnOFhnZ0JFa1VvVzdSTks3eHN1aUFsSlJYdWRXOVRvYi9McC9ldlFrQllOdThiY2NlYkJZWlRrQU5mL3I4UmV1cHMrYWpTeWNMMkE0Y0FCdnJQdEJ2MHJpNmw4ckFVR05KVGYyQ3UvZnV3OGZYRDArZnZZQkFJQUFoSkFZVTVRbUM2M0ZSWVlHb2hjMDhHUlREMk1BTUROOEhZd016bEFTanNRd00zd2Vqc1F3TUREVU54cUZTaklTRWhId2d3VWRmWC8rQmlrWjlaMEt4LytEeGVIUHYrTjFUZnZUa0tVNmNQb2MvSm83RHowTUdRVTFOdGJxWHk4QlFJOGpuOFhEYjF4K3VKODhnL3RNbjVPVGtnaEJDZ3hBWG1pTEgrUmxVSkdQZ01QeEE2UGgzWVlHR2hvYlBhQ1hOd3hTTE5VRWdFTXg3SEJ6U0tEUXNIS2ZPWDhCSXU1OHhZZXdZYUdscFZ2ZGFHUmhxRE5rNU9iaHd5UU9YUGE0ajRmTm41T2Z6UUFqU0NTRkhSQVdDMHh3Ni8xTk5iRGJQVURrd05qQURRL2xoYkdDR3NzSm9MQU5EK1dFMGxvR0JvYWJDT0ZRVThQbno1enpnY3hpQXhTMWJtdTRqS2lxYmNuSnliQ1BlUnVxdVdMdVJkZkxNZVN4ZnZBQVdIYzJocWFrSk5sUC9sS0dPUWRNMHNyTno4T1p0SkhiczNvL3dOeEVnaE5BVXFIUWE4Q1VpZWwzOCsvQ1k2bDRuUTkzbDM0UGZHQUNiVzdZME8wb3JzWmZuNS9QR2Y0ajVxTHR6MzBFbDkwc2VtRGRyT2daWTkwVzllbHJnY0ppUFJJYTZoMUFvUkdaV05oNDhmQVFuNTJPSWpZc0hnQUpDa0FaQ0xoR2VZSHRjM051azZsNG53NCtEc1lFWkdFcUdzWUVadmdkR1l4a1lTb2JSV0FZR2h0b0FjM3BVQmo1K2ZCc0hZRnJMdHUzTkNJc3praEFNZXh2MXJyMzk3QVVjeTQ3bUdESm9BQWJhOUlOaGkrYlZ2VlFHaGg5Q1F1Sm4zUEc3QjU4N2QvSHN4VXNRQWhFRjhwYUE4cVFMUkI3eEg4TER3SlNEWWFoQmZQejRPZ1hBTW9QVzdaM1pTaHc3Rm9VUkNZbWZ1NjFhLzVlU2E2dVdHTlRmR2tNRzlvZTVXYnZxWGlvRHd3OGpJaklLUG5mOGNNZlBIKy9lZndBQUlTRUlvUW11c1lqSU0vWmRlR1IxcjVHaGVtRnNZQVlHYVJnYm1LRXlZVFNXZ1VFYVJtTVpHQmhxQzR4RHBleUlQcjU3RXdiZ2RRdmpEaWNKVGYxTXNiQTJOQ3k4VWNUYktKeDEvd2UyZ3dkaTJwU0owTlBWcWU2MU1qQlVDVisvWmNEdHpEbmM5THFONUpSVThQbDhFRUsrZ3NZV0lTM3kvQlQ5T2hhQXFMclh5Y0NnaUlRUGI2SUI3R3ZSd3RRZFhCVWJpb0xEaDVpUEhZN0d4ZU9xNXkxMDcyYUZXZFAvUUZ1ajF0VzlWQWFHS3VORFRDeU91WjFDWU5BVHBINzVBcUZRQkVKSUpFRHRFTkxFTitGZFdCSUF1cnJYeVZCallHeGdoam9QWXdNelZDR014akxVZVJpTlpXQmdxRzB3RHBYeUk0cUxldlVSd0VFQXh3eE5PaXpoOGZuVFAzMUtNRGg2L0tUeTFlczNNTzJQaVJqMnk4OW9VRjhiSEE0SEZFVlY5NW9aR0NxTVVDakUxMjhaOFBLNUE1ZmpKNUdTK2dVQUNnZ2hpUUE1RlJ2NWFoc0FmalV2aytFN0VWRWlIaHZzVHhTQmlvZ1MvZGQ3Sk5EL2xqQTZCK0Fmd3pibUU0UUVpNU5TVW95dWV0NVV1MzNYNzMvczNYbEFWUGU1UHZEblBlZk1NSURndnNRUUpRa2FSUVVHMDZ3bTRwcVlwSWxwMG1icGtyVkpiSk0yYmRPYjIvWjJ2YjM5cGV0dDAreDdzKy9STE1hNFlreE1ZZ0lEaUFpS2lvaTQ0SUlJQ0RQbm5QZjNoK0FsVmdVVlBNUHdmUDV4MWpQUElMNitjOTQ1MzROcnJyb1N0OXo0TGZUcjJ4ZHhjWEdzNDlTdHFTcWF3MkhzM3IwYno3N3dNbDU0NWZXV05haXhEOUQxY056N0s5YXVmQnBBeE91c1hVbGgyd0pyajBDYkZRNi8zWGowMkFOVGo4SWUrT2owc0Y2eUs3REdVby9DR250MDJNY1NSUmYrRDl3SlRqcDE5UEE0dis4U2lNeUV5QVFCRWxKT0hvcUxwazNCdE1rNXlNN0s0TnI4MU8zWXRvMmk0bFdZdnlnWEg4eGZoSTJiTmtGVm0wVHdNUlJ6WE5WM1c1cCtpZ0ZyWjh4SVRqRE5OREZjb3lHaWEwYTgvMzZkMTVsT3BENnBxWDE2QjVJdU1jU2NxZENwQXVuYk96a1pVeWRQeE1YVHArTEM4OCtGeitmek9pYlJVWXRFSXZqNDB4V1lOMzhoRmk1ZWlsMjdkME9odFZBc0ZsZm5oQnZDNzIzZVhMclQ2NXdud29hWk9YMzhrY1IwRWNkb3RwcUtUNTJkVyt0MXB1Nk9QVERGSXZiQXg2YW45NUpkZ1RXV1loRnI3TEhwcm4xc2FsckdPZkRKVzhsSlNVUHUvOHQ5bUhqQitWNUhvbTdrMHhWZjRBYy8rVS9VN054WkM4V1ZGYVVGdVY1bmFzV0JTaWNha2hZY0dHZEVKb2hoM2lzaVp4dUdnZjc5K21GOE1CTjN6Ym9Obzg0WXdXK1JVTGV3ZHQxNi9QUGh4N0RpaTN6czJMRVRydXRDVmZOZGRlOXJDdXVIMi9lZmo0SW81cHgyMnZqZXRtV1BNd1EvRVVObWlnajY5RTdHNmFlZGhsbmZ2UWtUempzWFBoOC91RkwwczIwYm4zejJPUjUrNG1tc1dWT08zYlcxVUZWQTlUMkY4eGUzVVFvcksxZnU5am9ueFFiMndCUXIyQU5UTkdLTnBWakJHdHZ6Y0tCQ3g0TURsUjVvMktqTXl3eklyMFIwdENvUy9YNmZYSDdwRE54K3k0MDQrZVNoQ0hBSkdZb3lUVTNOMkZ5OUJVOCs4eHplZlBzZE5EZUhGWUpHQUd0VjlmY2JTNHZlOERvajBZazBQQzA5YUZpKy8xYVI4NkhhMnpSTk9lZXNNM0h2ajMrSTFOUmhTRXhJZ0dFWVhzY2tPc0IxRlkyTmpkaFlXWW0vL09OQmZMVDhFOWkyb3dLcFUraG5jUFJYRld1TFB2TTZKOFUyOXNEVTNiQUhwdTZFTlphNkc5YllubzBERlRvZUhLajBVUDNTMHBLVGpNUXBZdUJ5Z1Z5bTBQNTkrL1NXQ3llY2oybVRjM0RoaFBPUWxOVEw2NWpVdzlYWE4rQ2pUejdGZ2tXNVdMcnM0OWJsWUhhcGk3a0tuYk0zVXI5ZzkvcjFlN3pPU2VTSnRMUzQ0V2JpZVFLOUFvWnhHVlJQczB4VHpqdjNiRXlmTWdrWFQ1K0svdjM2ZXAyU0NMdDIxMkwrd3NXWXYyZ0pQdjdrVTRUREVRV3dVWUgzVkp3NWxmdnFsNkdpZ212YTB3bkJIcGk2QS9iQTFGMnh4bEozd0JwTEFBY3FkSHc0VU9uaEJnNU03eFhYMTVkdUdaZ0Y0SG9SOFNjbDljTG9NMGJpcHU5OEUxTW5UWVJwbWw3SHBCNW84ZEpsZVBLWjU3RnE5V3JVMWUyRnFvWVZlTTIyM1FlYnpYRHhqckt5dlY1bnBCT2orcktwdzhRSVhLNnFGclQ1emFIdkxxejBPbE4wU2ZjUEgyR2NMcVo1TFNBL0ZVRjhmSHdBSncwWmd1dXZ1UnBYemZ3cWVpY25leDJTZXFENitnYTg5ZmE3ZU9HVjExRlZ0Um1OKy9aQlZadGM0TzhhMFJjMk9YWGxIS1RzVjNuNXRLRSsxNW9LaUJreEloOE1lM3RCdGRlWlloMTdZSXBXN0lFN0gzdkpFNDgxbHFJVmEyem42NjU5TEFjcWREeWllYURDaGVCUGdKcWFrbnJVWUFXQUZTbG5qUDFmUzgzZjF0WFZYL0RaNTNsOVYzeVJiMlNNRzRNZjMvVTlaR1dNUTNKeWt0ZHhLWWFwS3Vyckc3QnlWUW4rZXYrRENCVVVRVlZkQ1Bhb1lybnIyci9kdEdiVjUxN25wQk5QRURnTjBGL0FrSUE0Z1FJQS9CRDhKU1hoald1eEdzQ3YrNTUyMnQ5NiszdjlyckZ4MzFYcjFsY00rZjE5ZnpHZmUvRmwvUEQ3czNEaCtlY2lPVGtabHNVUHI5UjFITWRCWGQxZWZQekpaL2o3Z3c5ai9ZYU5VSVVEWUJ2RWZidkpidnpWMXZMeUdxOXpSaHVmR3pjU2h2NVJSUUkrSis1S0FOM2lnMmgzeGg2WW9nVjc0SzdIWHZMRVk0MmxhTUVhMi9YWXh4SkZGdzVVVHJDcXN1SWlBRjlQVGNzNFV5MWNKWXJMQzR1S1I5eCsxNDhrbUptQkdSZE5SYzRGRTVCeThsQ3VmVXFkUmxXeFplczI1SDc0RWQ2ZnZ4QjVvVUkwTlRWQlZkY0RtT082OGtabFdjRm5BR3l2c3hKRnU5M3IxKy9aRGZ4bzZCa1pEL2tGVjZyaWlvMlZtN0ovZk84di9LTkdqc0MwS1pNd2JYSU8wa2Vmd1hPc1VLZFNWWlN1V1lzRmk1Wmd3YUpjbEpTV1FWVWpVQlNvdW5QVWNkNnFMRjlWQ3NEMU9pdlJ3ZGdEa3hmWUExTlB3UnBMWG1DTkphS2VpZ01WYjlnVjVVV2ZJaTB0ZEFvQ2o1aVcrZldtNXVhN1AxM3h4ZUQ4Z2lLODhOSnJ1UHl5R2ZqdVRkK0J6K2Z6T2l0MWM1RklCTTg4OXlMZWV1YzlWRlJVb3FtNUdhcGFvNHAvT3JiOWt1VTBWRlZ5T1JpaW8rVldseFdWQWZoanlzak01eXpvVkJqNGRlbWF0YWVXcjErUDE5K2FnMGtYVHNCM2I3NEJ3MDVKNFFkWE9tNmJxNnZ4eE5QUFljSGlYR3l2MlFIYnRxR3FGYXI2KzRqdHpxOWVWN3daSEtSUTlHTVBUQ2NNZTJEcWdWaGo2WVJoalNXaW5vd0RGUytWbHpkdkF0WUJ1Ry9RcVdPZmp2Y2JQd21IbTcrOXByeTgzMS8rL29EL3FYKzlnTHZ2bklYcFUzSXdZRUIvZnRPWk9zeDFYZXpjdFF1TGM1ZmhmeDk0R051MzF3QkFCTkJkNnVyTHRqYjl1V3JObXMxZTV5U0tBVnExcG5BemdIOEIrRmZxR1JtejdJaCtyM3JMdHROZmZQV04rRG52dm85cnYvNDFmT2ViMTJMUXdBSHcrLzBjcmxDSGhjTmhiSy9aZ1pkZWVRUFB2ZndLNnVzYm9LcE5FTmtBMTMyMG9xem9JUUFScjNNU0hUWDJ3TlJGMkFNVGdUV1d1Z3hyTEJIUmZoeW9SSW50RzRxM0FmaVBVOUxHUG1wWTVoVUdjTVd1M2Jzdi9NMy8zSWRuWDN3WkYwMmJqR21UY2pCNjlCbndXZnhybzBPemJSdGxhOVppd1pLbCtHRCtJcXhkdHg2TzR5aUFUNkF5SnlLWXZibXNhSTNYT1lsaVZVVlowY05EMG9LdiswMzNJZ1A0V2tORDQrUW4vL1Y4NzdmbnpzUGtpUmRnK3BSSk9QZnNyeUFRQ0hnZGxhSlljM016UHZzOEQvTVhMY0hpM0dYWXVtMGJvTG9YUUM0Z2IyQmYrSU9LaXBLdFh1Y2s2Z3pzZ2FrenNBY21PalRXV09vTXJMRkVSRi9HL3pHanpLYnk0blVBL3BHYW12NmlHMmROVU5XZnJTMWZGMXkzZm9POE9mc2RURGp2WFB6b3Jsa1lNbmlRMTFFcHltemJYb04vUHZ3WWxpNzdDRnUyYm05cGNLVEljZlUrU1BPSG04ckt0Z0Z3dk01SkZPdTJsb2RxQUR3L2JOaTQ5eVRleUJLVnU3ZHZyN25zMVRmZU11WXZYSUtNY1dOdyt5MDM0cXd6cy9tTlFQbzNlYUZDUFByRTA4Z3ZLTUx1MmxxNHJ1dEM1UU9GL3NXV2NPSG0wdEtkWG1jazZncnNnZWxZc1FjbWFoOXJMQjByMWxnaW9uL0hnVXAwY2xxK2VmcDZTa3JLZTBaQ3YyOEF6cStxdDI0ZC9Pb2JieVc4L3RZY3VlRmIxK0hiMTEyRG9VT0hJTTd2OXpvdmVTUWNEbVBydHUxNDhaWFg4ZlJ6THlJY0RpdEU5a0YxbSt2Sy83UHJ0NzlRWFYzZDZIVk9vcDZvc25MbGJnQkxBQ3c1WldUR0JTcjY2MTIxdThmbmZ2aFI3dzgvV2k0WG5uOGU3cHIxWFl3Y21ZYkVoQVF1QmRhRE5UUTJZbTM1ZWp6dzhPTlk4dUV5dUs2ckFxbFRkWXRjVjM5WHVYYmxRcTh6RXAwZzdJR3BROWdERXgwVDFsanFFTlpZSXFJajQwQWx5bFZWVmUwRHF2NDFNRDM5alVUWCtpcFVacnF1ZnZXWjUxNk1uenR2UG5JdW5JQnBrM053N3RsbklTRWgzdXU0ZElJME5UWGgweFZmWU1IaVhDeFp1Z3hidDIySHFqWUo4SjdqNkp5NjhKNTNhaXNxYXIzT1NVVDdiVnBUdEF4cGFaY09NeEltR0lLclhIVXZ5MTMyVWNwbm4zOGg1NTE3RnFaTm5vU2NDODdIWUg0cnNFZXBxZG1CcFI4dHg0TEZTL0R4OHMvUXVHOGZWTFVhd0xzS2ZSUE5kVXQ1TWsvcXFkZ0QwNkd3QnlicUhLeXhkQ2lzc1VSRUhjT0JTamRSVTFKU1h3TzhuSnFhOWI1alJQNWkrSDMvc1cxN3pWZGZmV04yM1B5RlM1QTViZ3h1dmVrN09PK2NzL2d0NXhpbXFsanhSUjRlZS9KWkZCU3R4TzdhV2dBYVVaWDMzWWo5SjBTTWtzcktsYlVBMU91c1JIU1E4dkxtU21CUlNrcktjaVBRK3dIRHRHN1kxOVIwKytMY1piMC8rZXdMUFBmaUs3anVHMWZoRzFmTmhNL244em90ZFNGVnhXdHZ6c0h6TDcrSzllc3JXZ1lwcUFQMFNTZWlUNFhyc1dIYnRxSUdyM01TUlFQMndBU3dCeWJxS3F5eEJMREdFaEVkTFE1VXVoZXRxQ2lvQmZBNWdHOE1QMzFNRGl6enQ3djMxSTdMWGZaeDh0S1BsaHZubjNzMmZuVFhMSXhNUzBOaUlwZVFpUVdxZGhUaHZRQUFJQUJKUkVGVWlvYkdScXhmWDRHL1AvZ0lsaTc3R0s3cnVnTFo2MEpYcWVQOHBuSnQ4U0lBcnRkWmlhaDlMZDhJTEFGd2I4cklrZmViRXZodDQ3N0d5MHBLeS9yOThuZC84RDM2NUw5dzk1MjNJK2ZDQ2VqVHV6ZlBzeElqVkJXMXRYdXdiUGtuK09zL0hzS21xaW9Bc0tIWTdhbzdUNXJEdjZxb0tLM3dPaWRSbEdJUDNBT3hCeVk2WVZoamV5RFdXQ0tpWThlQlN2ZWxHOWV0V2dJZ04zWFUySWtDODJwVm5mbnhKNStkbkI4cXhObG5uWWtaMDZjZzU4SUxNSEJBZjYrejBqSGF0WHMzbGl6OUNQTVdMTUlubjY3NHYrVmdCRzg3dHZORzVkcVZ1UUJzcjNOUzl4ZFIzZUZUekRPZ3ZyQmloOWQ1ZW9xcU5XczJBN2gxV0ZyNkdNT3lMZ2ZrNmsxVlZWbjMvdGR2amZSUloyRGE1SW1ZTWprSEk5Tk9oMm1hWHNlbFkrQTREdGF0MzRCRlM1Wml3ZUtsS0M0cGdXMDdnS0lRcW05RTRNeXBLaXRlQ1g3anI4czVybHRyR3JKY0ZIN0hkYmxjUmZmRkhyZ0hZQS9jL2JDWGpCbXNzVDBBYTJ6M3d6NldLTHJ3YXdVeFl1alFvUWxHNzk0bm00N3ZSakZsbGtENkppVEVZL2l3VTNETlZWZmk2MWZOUkh3ZzRIVk02cUNtNW1hOE5lY2R2UERLNjloWXVRa05EWTJBb3M1Vjl6RzQ3bE5OZFVZbGw0T2h6dlFid1BqbWpCaytBSGpoL2ZjanYrRTNrYnhnRGoxOTdGQ2ZaVTRUUSs0UllMUnBtaGg2MGhCTXVuQUM3dnJlN2VqZnI2L1hHZWtvN04yN0YvYy85Q2dXTEY2S3pkVmI0RGdPVkhXdDY3aC9zUjFuWHZYNmttcnd3K29Kc3lvOTNkOXYrUERlNGppeXM2cXFka3hKU2RqclRIVDgyQVBIRnZiQTNSZDd5ZGpFR2h0YldHTzdyKzdheDZhbVpad0RuN3lWR0o4dzVNNVp0eUVyWTZ6WGthZ2JLVmxkaG44Ky9CaHE2K3Bxb2JpeW9yUWcxK3RNclRoUWlVRW5uVHA2dUQvTzl3dUJYQ0VpL1FCWXA1OTJLbjd3dmR0dy9ybm5vSGR5RXIvcEhJVWN4MEhkM3IzNDdQTTgzUC9RWXlndFd3TUF0cXJ1VnVEZEpxZng5OXZXcmwzdmRVNGk2bnFEQnc5T2pPODk1RFlZdUF1UUlZQUc0dUxpNU5ZYnY0MnJ2M1lGVGo1cENNK3pFcVZzMjBiMWxxMTQ2KzMzOE1nVFQ2T3BxVWtCTkt0aWh3b2VyTGNiSHRwVlhsN25kVTZpV01RZXVIdGlEMHpVUGJER2RrK3NzZVNsMW9HS0ljYVFwS1JlOFB2OFhrZWliaVFTaWFCdTcxNjRxaHlvMElrekxDMXpqSmc2MHhCanBnSkJ3eEJ6OUtpUm1ERjlLcVpQbVlRUmFhZDdIWkZhck45UWdmbUxsdUQ5K1F0UnZHbzFYTmQxQVJTNkxtYWJzT2RzV0xPcUNGd09ocWpIT2Zua1VmMTl2WHlYdzVBclJPVmlpTVFOR1R3WVV5ZGRpR2xUSitITVlCYmk0K085amtrQW1wcWFrVjlRaUFXTGM3RndjUzQyVjI4QkFOdFZuUWRYNXpTNzVweXQ1YUVhcjNNUzlRVHNnYnNQOXNCRTNROXJiUGZCR2t0ZUd6WmkzR21HWmJ3T3lLbGVaNGxHNnVxQkhmTUtRQXp1cGo4azFXMWgxU3VxeTRyS3ZJN1NpbjlUc2M4Nk9TMWppTi9RR1RDTm53SXl3dWV6TUdqZ1FFeWFlQUZtZmZjbW5EUmtpTmNaZTZ4dDI3Zmo4YWVmeFlKRnVkaTJiVHZDa1FoVWRhTzYrcWVJYmIvTDVXQ0lDSUNrcEl6cDY0czN4cW9sOXdwa0dpQytmdjM2SXBneERuZDk3elprakIzamRjWWVyYlJzRGY3KzRLUElEeFZneDg1ZEFHQkQzVnczNHZ6QjlqbEZtMHRMZDRFZlZvbE9OUGJBVVl3OU1GRzN4eG9ieFZoaktZb1l3OUxHakRJczN5Q3ZnMFFqbitHa0p2cXRiN2lBYjEvWWZpSGltaFZlWjRwR2pyZzdOcTB1S2tFVUxTZktnVW9Qa3BLU0VtOGxEcmhORGIxVEZDa2lFdWpicHcrK2ZkMDNjUDIxVjZOUDc5N3crWHdRNGE5RlYxRlZSQ0kyOXV6WmcxZmZlQXZQdlBBeWR1N2NCYWcycTBxVml2dElwRzdIUTlYVjFZMWVaNldlWmN1TUdlbndtWGNCNmtmRS9ldEo3NzlmNG5VbU9pUnoySWh4a3d6VCtJTkFSaW8wU1VTTWFaTnpjTWV0TjJIa2lOT1JrSkRBT3Q3RlZCV04rL1poM2ZvTmVPekpmMkh1Qnd1Z3FxNUE2bFYxdmFyN2k0MXJWczRIUDZoR2xVMlhYNVJtdWRaM3hCQXJnc2hUcDd6OVFiblhtZWpFWUEvc1BmYkFzWSs5Wk0vRkd1czkxdGpZeHo0Mk5nV0R3WWtpOHJLcUJnRE1ESVZDUzczT1JCM0QvOUY2b0lHcDZVTVM0bnlYR0lLWktwZ3NrTVFoZ3dkaDJ1UkptRFlsQitlZGN4WU13L0E2WnN4eFhSZWZmWjZIQll0enNXRFJFbXl1M2dJRkdnSGt1cmJPY1ZUbmJpNHZxdkk2Si9WTVd5NjdMQWVHdnFRaUFYRnc1VW52dmhzMWExUFNJZmxTenNpWVlrR3VFTUhYSURJb01URUI1M3psVEZ3OGZTb21UamdQL2Z2MzR3ZlhUcWFxMkYxYml3OC9XbzU1OHhmaGs4OCt4OTc2ZWloMGw3cnlKbHpNM3JqV25BL2tSYnpPU3YrT2RZN1lBM3VEUFhEUHdCcExyTEhlWUkzdEdWaGpZeE1IS3QyWDVYVUFPdkZxS2txMkFuanE1RkdqNWhnYWQ2WUY5NTZ0MjdaUGZlR1YxekQzZ3dYSUhEY0dzNzU3TTRKWkdXeDRPb0hydWxoWlhJSkhubmdhZWFGQzdOcTlHNjdyUWhVZnVyRC9iTHZoVDZ2WHJ0bmhkVTRpNmxZaVZXVkY4d1lQemxnV1NIYnZGOE80dmI2aDRZWkZ1Ui8yK1hURkZ6anQxRlJjKy9XdjRlb3JMK2ZKNnp0SkpCTEJuSGZmeHd1dnZJWjE2emFndnFFQlVOU3B1aSs0anZQQXZqMWFXVk5UVXU5MVRpSTZQUGJBSnhaN1lLS2VoVFgyeEdLTkpTTHlEZ2NxUGRqbTB0S2RBRDRBOE1Id2tlTXVjYUUvMjdselY4YmlwY3VTbHkzL0ZOTW01K0NIMzc4RFE0Y09RVUo4UEwvcGZCUlVGZnVhbXJCbHkxYjg4K0hITVcvQklvVERZVUIxcjBLSzRUcC9xbGl6Y3JiWE9ZbW9lOXUycmFnQjI3QWF3TjBwcDQxKzBQTDdmdEhRMEhqcHlsVWxmVmF1S3JHZWZ1NUYvUEQ3ZCtEY3M4NUVuejY5K2VIMUtMbXVpejExZGZqOGl4RHVmK2hSbEpTV0FZQU5SYTBDQzF3Nzh2dks4bFZjMG9Tb20yRVAzSFhZQXhNUmEyelhZWTBsSW9vT0hLZ1FBR0RqbXBWekJ3NU0vekNocjNtaFlacFhoc1BoUzk2Yk4vK2t4VXVYeWNRTHpzZU02Vk13ZWVLRjZOVXIwZXVvVWEraG9RRkxsMzJNOStjdlF1NnlqMUJmMzZBQXRnR1lKOUEzNit5R3Bidkt5K3U4emtsRXNhVnEvZXExQUc0OGRlU1lURFdzS3lDWXViWjhYZGJkUC8yWmpCazlDaGRQbjRLcGszTndXdXB3RGxiYW9hcllXTGtKOHhZc3dvSkZTMUJVWEFMYnRsV0FZZ1hlY2lQdTI1WHJWdVo1blpPSWpoOTc0TTdESHBpSURzWWEyM2xZWTRtSW9nY0hLblJBVFUxSlBXb3dkK2pRb2JtK2hBRVB3NUtibXBxYTd2aGd3U0pyK1NlZjRZbmh6K0dtYjEyUFN5NmVocmk0T0svalJwMXdPSUlQRmk3R1U4OCtqdzBiTnFKdTcxNm93Z0h3cEtQTzQwMjczRkl1QjBORVhXM0RtbFdGQUVxR25qNzJhYjlsWGhxeG5aOFVyaXcrZlhYWkdubjV0VGN4ZmNwazNITGpOekY0MENDdm8wYWxtcG9kZU9xNUZ6RnYva0pVYjltS2NEaXNnRlM2cW4rekkvYnM2dlh4VzNpT0ZLTFl3aDc0K0xBSEpxSWpZWTA5UHF5eFJFVFJoOGRXMGhFTlNSMlZHaGNmOTkrR3lrVUs3UzhpUnVhNHNiajdyanVRT1c0c2twT1NldlEzblYzWHhkNzZlcXdzTHNFL0hud0VlYUZDcUtvTHlHNm9MZ3lIbTM1ZHZhR3N6T3VjUk8zaFNlNWlWNzkrYWNsSkF4TnVGNUh2QXhnTUlDNHBxWmZjZnN1TnVQTHlTekdnZjMvNC9YNnZZM29xSElsZzE2N2RlR2Z1UER6ODJGUFlYVnVyQW9RVjJLcXFqKzlwcm51d3RxS2kxdXVjZEh4WTUraG9zQWMrTXZiQWRERFdXRG9hckxGSHhocExCMk9OalUwOEtYMzN4U05VNklpMlZwUldBTGdwWldSNnRrK3N5d0ZjWGxCVW5IN3o3WGVad2N3TVhEeDlDcVpOenNId1lhZDRIZldFcTZ5cXd1SWxIK0w5K1F1UlgxQUUyN1pkaUpRQ2VGdHQ1KzJONVNzL0IyQjduWk9JZXJaZHU4cnJkdTNDbjRjUEgvMjh4RnRmaFpoWDdOM2JNT212LzNndy9xVlgzOENVbkltNGVQb1VuRGsrQ0ovVnM5b0N4M1dSbDErQWVRc1dZZUhpWEZSdHJvYXFOZ253b2FyT2JtaTIzMm81d1NvUjlURHNnUStQUFRBUkhTL1cyTU5qalNVaWluNDlhODhKSFN1N2FrM0pDZ0Q1dzgvSWVCS2lWN211L0RTL29IRFFxcExWZVBHVjEzSEpSZE53eXczZlF0KytmYnpPMnVYcTl1N0YwOCsrZ0hmbWZvRE4xVnZRM053TXFPNkFxMzl6WE9mVlRlVnhsVndPaG9paXpjYU5xN2NBZUh6b3lKRnZXZ2hrR29iODErYnFyUmM4Ly9LcjV2dnpGeUlyY3h4dXYrVUdaR2RseHZ6SlFWVVZoU3VMOGVnVHp5Qy9vQWc3ZCsyQzR6aXVBSitvNi81UGsydDlzYlU4dEFPQWVwMlZpRHpGSHJnTjlzQkUxTWxZWTl0Z2pTVWk2ajVpZTQ4SmRhR1UrT0dqKzk4amlwdEZNQlFRLzREKy9YSGJMZC9CNVpmTVFMOStmV0hGMERlZGJkdkI3dDI3TWZlREJYajQ4YWV3dldZSEFJUUJiSFhoUHJkM1crT2ZkdTNpQ2VDbysrSWh4RDJTTVd6VTJFc01tTDhRWUl3Q3ZmdytuMHlaUEJFLy9ONGRTRWtaaW9UNCtKZ1pycWdxOXUxcnd0WnQyM0QvUTQ5aTNvTEZhRzV1VmhFMEtGQml3N212YW5YeEhBQ3UxMW1wYTdET1VlZGdEd3oyd0hRSXJMSFVPVmhqd1JwTGg4QWFHNXU0NUZmM0ZSdDdTY2d6cWFPeVVsVndxUUhNaE9vRWlBUk9UUjJPcVpNbVl0cVVIR1Jsak92V0RZOXQyMWk1cWdRTEZ1Vmk0WktsV0xkK0ExVGRzQ3FXUTNXMjQ3anZiaW92WHVkMVRxTGp4UWF0NTBwTlRRMjRnZVJwcHNnVnFyaFVSSVlreE1mamdnbm5ZZnFVSEV5ZGxJT2twRjVleHp3dWpZMk5XTGhrS2VZdldvTGNEejlDWStNK0FMcE5WZWJCeGV4OWU5d0YyN1lWTlhpZGs3b1c2eHgxSnZiQTdJSHB5MWhqcVRPeHhyTEcwcGV4eHNZbURsUzZMdzVVcUZNTVBqMWpVTUFuRXdUNER4RTUyekFNREJqUUgrZWZjeGJ1dVBVbWpFZzczZXVJUjYxaVl5VWVmdnhwTFB0NE9iYlg3SURydW5BVlg2amFmemJEV0xwaFEvRjJjRGtZaWhGYlpsNmNDc2U4V2xVdHNkeVhUNW85cjhMclRIUmlEUnlZM2l1eEQ5TFU5TjBpd0swaUV1aVZtSWpVNGNOd3c3ZXZ3eVhUcHlFK1B1QjF6S1BTMU5TTStZc1c0NmwvUFk4TkZaWFlXMThQQUxhcVB1WENmYXhSdzJ0MmxKWHQ5VG9ublJoVmwxd3kwclJ3aTZyNFhFY2ZTWms3ZDQzWG1hajdZdzlNdEI5N1Nlb0tyTEZFKzdHUGpVMGNxSFJmSEtoUVp6TlNSMlZjQThoUFJUQkNGWW1XWmNuWHJyZ010OTc0SFp5U01oU0JRUFR1a0d0dWJrYlY1aTE0NXJrWDhjb2JieUVTaVNnRWphcllvSzcrdVhKTjBZdmdDZUNJS01hbGpCNDl3blQ5dnhMQlJZRDBFNEdaUHZvTS9QVHV1NUNaTVJaSnZaSmdtb2JYTVEvSmRWM3NyYTlIeWVveS9PbHY5Nk9vZUJWYzEzVUYyS1dLUmJadC8xZlZ1bFhsWHVja29wakRIcGlJcU91d3hoSlJ6T0ZBcGZ2aVFJVzZ4SUFCWnlRbERvaWJMakMrQnRFWkF1bmJyMjlmWERqaFBGdzhiUXJPUGZ0TUpDVWxlUjN6Z1BxR0JuejJlUjdtelYrRXBSOTlqQjA3ZGtJVmRSQ2Q1N3JPRy9WTzA3eGQ1Vnk3bEloNkZETjFSTlk0TmZRcUVia2N3QmpERURPWU9RN1Rwa3pDdENtVGNGcnFjSzh6ZmtubHBpck1YN1FFQ3hZdHdSZjVCWEJkMTRXZ0ZJcTNIWFhlMkZSV1hBQitXQ1dpTHNRZW1JaW82N0RHRWxFczRVQ2wrK0pBaGJwVXY3UzA1QVFqY1pRcHVOTVFmQU1pY2IyVGs1RSsrZ3pjOU8zck1YVnlqdGNSa2Z2aHgzanEyZWRSWExJYXRiVjdBTlZtaGJ3WnNkMzdHMnlqdExhaW9OYnJqRVJFSHJLR2pSZzNES1p4cVFIOFFrUUcrLzErREI0MEVKZk51QWpmdnY0YURCazh5Tk9BTlR0MjRJV1hYOFBzZCtaaTIvYnRhRzRPUTFWM0tmQUhKMkxQcVZxM3FnSWNwQkRSQ2NRZW1JaW82N0RHRWxFczRFQ2wrK0pBaFU2WVUwYU8rWXBsV0w5V3dYbFFTUmFCK1pVenMzSFhIZDlGeHJneFNPclZDeUpkL3l1cHFxaHZhTUNxa2xJODhNampXUDdwQ3FpcUM1RTZxSDZ1Y0g2enNiVDRFM0RkVXVwQnFyODZQc0dSQVVQaCtzU1VMWnVIdnBQWDZIVW1pajZEQjJja0J2cm9qOFF3YnhUVkZJakVEUnpRSHpkKzYzcGMvYlhMMGJ0M2IvZ3NxOHRydWFyQ3RtM3MyVk9IT2UvT3hSUFBQSWR0MjJzQWFGZ1ZtMVhkNXpmdTNYa2ZxcXY1ZTB3SExNbkpzVExpNHhOcUl4R3B0TzJHU2JtNUhMTFJDY0VlbUhvQzlwTGtGZFpZNmduWXg4WW1EbFM2THc1VTZFUXpUeGt4N256TE5LNVFrU3NFT0QwUUY0ZnNZQ1ptVEorS25Bc25ZT2hKUTdxazRWRlZiTnUySGJuTFBzYjc4eGZpaS93UTl1MXJncXB1QkRCSEZiTTNsaFYrQ01EcDlCY25pbktiTHJ2c0xOUEFYMFhndHgzY2RjcTc3Njd3T2hORnI2R25qejNGNzVOTEFQTXFDTTRYSUNIbDVLR1lQbVVTcGszSndablpRWmltMlNXdjdUZ09Rb1ZGV0xBb0Z3c1dMVUZGNVNhb1loK2duNnFycjRzUm5sdFJXcm9SL0xCS0I2bTY1SklzMDVKZkF1SjNiUGVYS1hQbkZuaWRpWG9VOXNBVTA5aExrc2RZWXltbXNZK05UUnlvZEY4Y3FKQTNVbE1ES1daaWl1RXp2MlZBN2hDUndYRnhjVWdkZGdwbVhuNHBidmptZFFnRTRqcnQ1WnFidzNqaDVWZnh4dXgzVUxHeEV2dWFtZ0RWR2hmNnVCT09QSVB3M3FxcXFxcDluZmFDUk4zTWxzc3V5NEdoTDZsSVFCeGNlZEs3NytaNm5ZbWkzK0RUTXdiNUxUM1hnSEdQWWNnRXd6RFF2MTlmbkprZHhPMjMzb1N4NmFOZ0dKMXo4bnJYVlpTdFdZdEhuM3dhbjY3NEFqdDM3b0xqdWxCWFY2am9ueHFiN0k5cktrcTJkc3FMVVV4aW5hT293QjZZWWhSckxFVUYxbGlLVWF5eHNZa0RsZTZMQXhYeVhNcklrU2RiUnZ4UFJIQTlJSDBCK0FjUEhvZ2ZmdThPVEowMEVYMzc5am1tYnpvN2pvUGFQWHVRKytISCtNZERqNkNxcWhvQUlsRGREZUMxcHVid243ZHNXTDJ4azk4T1ViZkVCbzJPMS9BUm1WOFRDejhWWUF3Z1NYNi9INWRjTkEzZnUrMW1uRHowSkFRQ2dhUCtWcUNxb3FtNUdkWFZXL0RZVTgvaTdmZm1vcms1REVEcm9WS3E0djYxWW5YUnkxM3pqaWpXc001UnRHRVBUTEdFTlphaURXc3N4UkxXMk5qRWdVcjN4WUVLUlkxVDBzYWVibGpHbFFaa3BnTG5tYVloWjR3WWdXbVRjekIxY2c1R2p4clpvWWJIZFYyVXJTbkhnc1ZMc0dCeExsYVhyb0hqT0FyQloxRE1FZFczTnBRVmxaMkF0MFRVYmJCQm84N1FMeTB0dWJlWmtLTmlYQVhSaTZBWWxKaVlJRk1tWG9pcFUzS1FjOEVFSkNYMTZ0QzI2dXNiOE9ISHk3RmcwUklzemwyR3VyMTdWU0E3RmU1OGRlU05PbWZ2b3QzcjErL3A0cmRFTVlSMWpxSVZlMkNLQmF5eEZLMVlZeWtXc01iR0pnNVV1aS9MNndCRXJUYVZGNjhEOEwvRFI0OSt3WFY4RXlIdXZTV2xaWmxyMXBiTGE3UGZ4cFNKRitMMlcyL0V5VU5QT3V3MnRtemRoc2VmZWhZTEZpL0J0bTNiRWJGdEZXQ1ZxL2lqNjJKSjFackNiUUI0OGk0aW9pNndxN3k4YmhmdzlzRDA5TVZ4TnRKTjhkM1cyTmo0blhmZS84Q1grOUhIT0hYNGNOeDI4dzJZT25raS9INy9JYmRoMnphV2ZQZ1JIbjNpR1pTdlg0KzZ1cjBBMUFia3hZampQdFNvamF0M2xaZlhuZGgzUmtUVWRkZ0RFeEYxSGRaWUlpTHFiRHhDaGFKV1NrcEt2SlhVNzBhRjhXTUJoa0kxUGhDSWsyOWZmdzIrZGUwM01IalFRTVRGeGFFNUhNYU9IVHZ4MHF1djQ1bm5YMFpEUTRNQzBnUkJOWUFId251MlAxWmRYZDNvOWZzaGltYjh4Z3QxbFdFanhwMW1XT1o5b3BpazBINGlZbVJtak1YZGQ4NUNWc1pZSlBYcUJSSEIzdnA2RkJXdndqOGVlQVI1b1VLb3FndVIzUUErVXR2KzJjYTF4YXU5ZmkvVXZiSE9VWGZCSHBpNkk5Wlk2aTVZWTZrN1lvMk5UVHhDcGZ2aUVTb1V0ZmFmdkszcTRUNnBxUy8xanV0enFRaXVhbXB1bnY3RTA4OGx2djN1UEV5YU9BRVpZOGRnMWVwU0xNNzlFRnUzYllkQ0d3RXNBdHczSWhwK2QzTnA2VTZ2M3djUlVVOVd1WGJsZWdEWG56b3lNMXNOdlFLUUt3c0tpMGZlT3VzSDV2aGdKcVpObVFUVE1MQmdjUzYreUE4aEhJNjRBcXlENGkyRlBXZGphZkhuQUNKZXZ3OGlvaE9GUFRBUlVkZGhqU1Vpb3VQRmdRcEZ2ZHFLaXRwYTRNV1VsREh2R3dtYWJvai9KOXRyYWk1OTlZMjNmSFBlbVl2bWNCaXFhcnN1NWdQMlgyeHhpamFYbHU0Q29GNW5KeUlpQUlDOVlVM2hDZ0Q1cDZTTmZVcE02eXJidG4rODRvdjh3UVZGeFJDZ3BaWmp1NnJjYjBlYVg2MWFMeHVCa3JEWHdZbUl2TUllbUlpbzY3REdFaEhSc2VKQWhib0xyYXBhdFF2QVJ3QStIall5WTdKaEdMOXNhbTRhNVFKclJmSDdqV1dGODhIbWhvZ29tdGt0NjFqL2FlREFnUThsOWovcDU4M040ZXRGMUhBVnI5WTI3djZmUFpXVnU3ME9TVVFVUmRnREV4RjFIZFpZSWlJNmFoeW9VSGVrbFd1S0ZnRllldHFvek5NMjJnMGJVVjdlN0hVb0lpTHF1SnFhbXZxYW1wcWZuM3JxNkVkZHY4L1lXRmEwd2V0TVJFUlJqajB3RVZIWFlZMGxJcUlPNFVDRnVqTjdmV25oR3E5REVCSFJzZHV3WWZWR3J6TVFFWFV6N0lFcDZxanJ1bUpLaytqK3kxN25JVG9PckxGRVJIUkVIS2dRRVJGVTZvdUJoSnRjRzZaaE5CUjduWWVJcUxNNWpsTnVHT2F2Uk5WeUhMZmM2enhFUkRIRmJDeFJUWmpsT2pBTnM3SEU2emhFUkxHRWZTeFJkQkd2QXhBUkVSRVJFUkVSRVJFUjlSVEJZSENpaUx5c3FnRUFNME9oMEZLdk0xSEhHRjRISUNJaUlpSWlJaUlpSWlJaWluWWNxQkFSRVJFUkVSRVJFUkVSRWJXRDUxQWhJaUtVVDU4K3FGZWNkYTRyWWpZMlJUNUttejkvdTllWmlJZzYwNGFaT1gzOGtjUjBFY2RvdHBxS1Q1MmRXK3QxSmlLaVdNRmVrb2lvNjdDUEpZb3VIS2dRRVJFUy9mNTBGWDBFSW9GRXYvOUtBUHdRVEVReHhSOUpURGRNZVJpdzR2eVJ4SnNCTFBjNkV4RlJyR0F2U1VUVWRkakhFa1VYRGxTSWlJaUlLT1laSW41QUI2bElZUDlsSWlJaUlxTG94ejZXS0xyd0hDcEVSRVJFUkVSRVJFUkVSRVR0NEVDRmlJaUlpSWlJaUlpSWlJaW9IUnlvRUJFUkVSRVJFUkVSRVJFUnRZTURGU0lpSWlJaUlpSWlJaUlpb25ad29FSkVSRVJFUkVSRVJFUkVSTlFPRGxTSWlJaUlpSWlJaUlpSWlJamF3WUVLRVJFUkVSRVJFUkVSRVJGUk96aFFJU0lpSWlJaUlpSWlJaUlpYW9mbGRRQWlJdktldW02OVlVZ3hWT1BVMVhxdjh4QVJkVGFGYlF1c1BRSnRWamkyMTNtSWlHS0ppMGlkQVNzUHFuRXU3RHF2OHhBUnhSTDJzVVRSaFFNVklpSkNjMk5qc2QvdnYxbjhyalEzMnR1OXprTkUxTm1hcmFaaWZ5VHhaaEhIYUxhYWlyM09RMFFVUzhMMXpTVit2ODRTdnl2aGV2YVNSRVNkaVgwc1VYUVJyd01RRVJFUkVSRVJFUkVSRWZVVXdXQndvb2k4cktvQkFETkRvZEJTcnpOUngvQWNLa1JFUkVSRVJFUkVSRVJFUk8zZ1FJV0lpSWlJaUlpSWlJaUlpS2dkUEljS0VSRmg0NldYbnVZemNKMm9XbUdWNTRhLzk5NTZyek1SRVhXbXlzdW5EZlc1MWxSQXpJZ1IrV0RZMnd1cXZjNUVSQlFyMkVzU0VYVWQ5ckZFMFlVREZTSWlnbDlrR0VUdlZNTUkrQjBzQmNBUHdVUVVVM3h1M0VnWStrY1ZDZmljdUNzQjhJTW9FVkVuWVM5SlJOUjEyTWNTUlJjdStVVkVSRVJFUkVSRVJFUkVSTlFPRGxTSWlJaUlpSWlJaUlpSWlJamF3WUVLRVJFUkVSRVJFUkVSRVJGUk96aFFJU0lpSWlJaUlpSWlJaUlpYWdjSEtrUkVSRVJFUkVSRVJFUkVSTzNnUUlXSWlJaUlpSWlJaUlpSWlLZ2RIS2dRRVJFUkVSRVJFUkVSRVJHMWd3TVZJaUlpSWlJaUlpSWlJaUtpZG5DZ1FrUkVSRVJFUkVSRVJFUkUxQTdMNndCRVJPUTlsZkJXQS81WDRLcFBKYkxWNnp4RVJKM05jZDFhMDVEbG92QTdybHZyZFI0aW9saml1RzYxYWVCWnVQQTVybFo3blllSUtKYXdqeVdLTGh5b0VCRVJocjR6dnhUQTNWN25JQ0xxS25zcUtrcjZEUjkraHppTzdLbXE0Z2RSSXFKT2xESjM3aG9BOTNxZGc0Z29GckdQSllvdUhLZ1FFUkVSVWN3YlUxSVNSa2xKamRjNWlJaUlpSWlPQnZ0WW91akNjNmdRRVJFUkVSRVJFUkVSRVJHMWcwZW9FQkVSbHVUa1dCbng4UW0xa1loVTJuYkRwTnhjMit0TVJFUkVSTlE5c0pja0lpS2lub0lERlNJaVFscHlJTDBaeG4vR1d3Ri9tdGkvQTFEa2RTWWlvczYwNmZLTDBpelgrbzRZWWtVUWVlcVV0ejhvOXpvVEVWR3NZQzlKUk5SMTJNY1NSUmN1K1VWRVJMQmNxNThBazJCZ2l1VmEvYnpPUTBUVTJTelhsd0lEMzNVRnN5elhsK0oxSGlLaVdNSmVrb2lvNjdDUEpZb3VIS2dRRVJFUkVSRVJFUkVSRVJHMWd3TVZJaUlpSWlJaUlpSWlJaUtpZG5DZ1FrUkVSRVJFUkVSRVJFUkUxQTRPVklpSWlJaUlpSWlJaUlpSWlOckJnUW9SRVJFUkVSRVJFUkVSRVZFN09GQWhJaUlpSWlJaUlpSWlJaUpxQndjcVJFUkVSRVJFUkVSRVJFUkU3ZUJBaFlpSWlJaUlpSWlJaUlpSXFCMGNxQkFSRVJFUkVSRVJFUkVSRWJYRDhqb0FFUkY1ejNHY2NzTXdmeVdxbHVPNDVWN25JU0xxYkk3clZwc0dub1VMbitOcXRkZDVpSWhpQ1h0SklxS3V3ejZXS0xxSTF3R0lpSWlJaUlpSWlJaUlpSHFLWURBNFVVUmVWdFVBZ0ptaFVHaXAxNW1vWTdqa0Z4RVJFUkVSRVJFUkVSRVJVVHM0VUNFaUlpSWlJaUlpSWlJaUltb0h6NkZDUkVUWU1ET25qeitTbUM3aUdNMVdVL0dwczNOcnZjNUVSTlNabHVUa1dCbng4UW0xa1loVTJuYkRwTnhjMit0TVJFU3hncjBrRVZIWFlSL2IvV1ZrWktRWWhqRys3VzBpTWxaVjR3RDRSR1JDVmxaV243YjNtNllaeXN2THF6eWhRYWxET0ZBaElpTDRJNG5waGlrUEExYWNQNUo0TTREbFhtY2lJdXBNSXhJU3hvWXQrV1dDTCtBZllidS9CRkRnZFNZaW9sakJYcEtJcU91d2o0MEpnd3pEbUgzd2pTSUhUbS8rZThQNDhrSlN0bTJmRFlBRGxTakVKYitJaUFpR2lCL1FRU29ZdlA4eUVWRnNNUTJqRDREelZEQ2g1VElSRVhVUzlwSkVSRjJIZld6M1YxUlVsSytxSlIxOXZPdTZaWVdGaFN1Nk1oTWRPdzVVaUlpSWlJaUlpSWlJaUlpNmlJZzhEQUNxQ2xYOXQvdmIzbTRZeGxNbk5oMGREUTVVaUlpSWlJaUlpSWlJaUlpNmlPTTQ4MVYxVDV0bHZ2Nk5pRUJWOTZqcTRoTVlqWTRTQnlwRVJFUkVSRVJFUkVSRVJGMmtvYUZoSzRDT0xPTzF3bkVjbmpzbGluR2dRa1JFUkVSRVJFUkVSRVRVUmNyTHkrdFY5WE5WZFFGOGFkbXYxc3N0OTMxV1ZGUzB5NU9RMUNFY3FCQVJFUkVSRVJFUkVSRVJkUjFYVllzQTFCM2hNZnNBRkFLd1Qwd2tPaFljcUJBUkVSRVJFUkVSRVJFUmRhMlBBR3cvM0owaXNzZDEzVTlPWUI0NkJoeW9FQkVSRVJFUkVSRVJFUkYxb2NMQ3dzMnEra1hyaWVsVjljQnlYeTBucE04ckxDemM3R1ZHYWg4SEtrUkVSRVJFUkVSRVJFUkVYVXhFbmo3QzNRK2ZzQ0IwekRoUUlTSWl1S3BoUUxhTFl0dit5MFJFUkVSRUhjTmVrb2lJcUdOQ29kQmlWYTF1ZTF2TDBTbGJRNkhRQjE3bG9vNnp2QTVBUkVUZUMvc2FTdnlSeEZraWpoSDJOWlY0blllSXFMTTVqbE51R09hdlJOVnlITGZjNnp4RVJMR0V2U1FSVWRkaEh4dHpYQURQaWNpOXJjdDl0WGkxNVQ2S2N1SjFBQ0lpSWlJaUlpSWlJaUtpbmlBckt5dkxNSXpscWhvUEFDS3l6N2J0aTRxS2lwWjVuWTNheHlXL2lJaUlpSWlJaUlpSWlJaE9nTWJHeGlwVlhTc2lyY3Q5Rll2SWVxOXpVY2R3b0VKRVJFUkVSRVJFUkVSRWRBSzRycnNYd09mYUFrQ1JxdFo2bllzNmh1ZFFJU0lpVk0yWWtXTDR6QmtDdFp5SSswN0srKzlYZVoySmlLaHp1eElGQUFBZ0FFbEVRVlF6YlppWjA4Y2ZTVXdYY1l4bXE2bjQxTm01L01CQ1JOUkoyRXNTRVhVZDlyR3hwN3k4dkRrWURINEM0Rm9STVZYMWs2S2lvZ2F2YzFISGNLQkNSRVF3VFRNTjBOK3BTTUEwemRVQStDR1lpR0tLUDVLWWJwanlNR0RGK1NPSk53Tlk3blVtSXFKWXdWNlNpS2pyc0krTlRiWnRyN0FzYTRlcUp0aTJ2Y0xyUE5SeFhQS0xpSWlJaUdLZUllSUhkSkFLQnUrL1RFUkVSRVFVL2RqSHhxYVZLMWV1QkZBRW9LVGxNblVUUEVJbGlnd2NtTjdMN084TzhLazF3QlNybDlkNUtIWTRicVRCRUhOSHc4N21IVHQybE8zMU9nOFJFUkVSRVJFUkVjVzJvYWVQUGNYdnMwNzNPa2UwYW80NEsyRVkvdFJSV1RsZVo0bFd6YzNORzdac1dMM1I2eHh0Y2FBU0JRWVB6a2hNNkNNL2h1QWJFQWxBTkU2aFBxOXpVZXl3RE11R1NGT3ZnWUhtWGdNeTNtNHc3RC9VbEpUVWU1MkxpSWlJaUlpSWlJaGlUMnBxVmlwOCtqUkVSM21kSlZvMTJnRGdBaUxmOGpwTHRJb0wrQ3RUVTdPdXFhZ29xUEE2U3lzT1ZEeDJjbHBHaXM4eUhsVGdVaEdZcG1raXp1K0hhWmxlUjZNWTRqZ093czFoMkk0REJVWW51cjd4Z2JTeDM5dFVYcnpPNjJ4RVJPM0p6czYrd0hYZHZhWnBWdVhsNWUxb3ZUMFlEUDVUUks0QXNGMVZYd3lGUW45cjg1elJxbnF2cXQ1ZFVGQndWQ2R0ek1qSVNERk44MTRBVlNKU2taK2YvMHJudlpzVGIvejQ4U2VwNm5BQXNHMWJpNHFLUGpzUnI1dVZsWFdQaUtTMVhQMVhLQlQ2cExOZkl6MDkzVjlTVWhMdTdPMUdxK3pzN1BHcWVndUFCMEtoVUFrQUJJUEJ5d0ZjYlJqR0xYbDVlUkZ2RXg0Z1dWbFoxd1B3QVlDSXJHak5lN3lDd2VBZEFNNXAyZTc3bmYzdk15c3JLN1gxOTlaeG5LS2lvcUx0bmJuOWFCVU1CbjhsSXYxVTFRbUZRajlwZTE5R1JzYlpwbWwrRndCVTlZT0Nnb0xYeG84ZlA4eDEzYXZiMXQwT01JUEJZRjdyRmNNd3Jzckx5NHZLWGpRWURFNEJNRkJWNndvS0N1WjI5SGxwYVdseGxtWDFLaTB0M2RsNjI3aHg0MDZ6TENzcEZBb1Zka25ZTHpPQ3dlQkRiYTcvTGhRS1ZiZDl3TGh4NC9yNmZMNUorZm41YjU2QVBFUkUxSk1Ga0FyQktJRU1TWWlQNTc1T09pcU83V0JmVXhOYzFRQUNTQVhBZ1FvQktTa3A4YVpQbmhGZ2lzOW5ZVXJPUkh4bGZCQW5EejBKeWNuSlhzZWpHTEozNzE1czNySVYrYUZDZkxCd3NSR0pSS2FibHZYVTBLSGpaMVJYNXpWNm5ZK0l1cjlnTVBoakVmbjU4VzVIVmU4TmhVSlB0bDVQVDAvdnBhb0xEY1B3cXlxQ3dlREpyVHVIUk9SQ0FLY0FPRVZWbjJwOVRtWm1aaERBZkJFWkFPRDhZREI0eGRIc3pEVk44eG9SdWJQbDZud0F4N0xEMXNqS3lycmNNSXpyVlBVc0VSa0N3RlhWRFFEZU1RempyMjJIUTBlU21abjVEZE0wRDJSd1hUZFlVRkJRME5FZ2p1TjgwekNNUHdPQVpWa09PdGovQllQQjRTSnkwcEVlSXlKNWg5dUpMeUl6UmVUOGxzeWZBampzUUNVMU5UV1FtSmlZWUpwbWdzL242K1U0VHBLSTlBYlFSMVg3aWtnL0VSbWdxb05FWklpcW5pd2l3MVIxVDFwYTJwank4dks2anJ5blk1V1JrVEhJTUl5RXp0eG1PQnh1S2lrcDJacVptUmswREdOWk93K3ZCZkJyQUUrSUNBQUVNakl5N2pKTjh5OGljZ2NBdUs0YkQrQmFBRTZiM0ltbWFXNDducHdpc2lJL1AzL3kwVHduR0F6K1NFVCsybnJkZGQzdkEraVVnWXFJVEFkd0pRQ29hdVZSWkxwRlJJTHRiUHQvWE5mOWxvajhOd0NZcHZsMUFLOGZ0SjNyWE5mZFdsaFl1S1R0N2VQR2pSdG5XZFp4RFEwTncwalB5OHRyZlU5R1JrWkcrdkZzNzFBYUd4dlhscGVYMjFsWldVbHRieGVSV3dHY0lpSk9WbGJXZngvMHREUVJ1YVhsY20xV1ZsYWlxajRvSWduQllMQlhLQlQ2WFFkZlhrUWtzL1ZLSkJLSlA1cnMyZG5aR1FEK2REVFBPWUwveU0vUEwycTlFZ3dHYzBVa1JWVVhoRUtoV1FCK0t5TG5pMGdaZ0FNRGxiUzB0RGkvMzkvWE5NMkJQcDl2S0lDaHFwcUsvVCtqVWFvNkZ2dC9aNzQ1ZnZ4NG4rTTQ5eGlHOFV0VjNaU1NrcEpWVlZXMUR3Q3lzckw2SEV2b0hUdDJOTGR1NHpBTUVibTk5WXB0Mnc4QU9EQlFTVWxKaWJjczZ4M3MvNy94SlZYOTN0Ris2WUNJaU9ob0pjVEg0OGMvK0Q3U1I1L2hkUlRxUmtwV2wrR2ZEeitHMnJvdS9haDNURGhROFpDVjFQOE9LQ2JGQmVMd3M1L2VqU3N1dlFUSnlVbG8rYUJNMUtsVUZWKzc0akpjTU9GYy9QcS8veC8yN1d1YTRFdU8zSTFxL01IcmJFUVVFeElBOUQvZWpZaklsM2F3K2YzK3FmSi9KMTRzYlIybW5ISEdHVWtBeHJSNTZQTFdDNVpsN1hOZHQxbEUwUEpOOCtYQllQQ3FVQ2kwcUlNeHJtbHorYm1qZlErcHFhbUJ2bjM3ZmlJaVdTM3Y2Y0I5SWpJR3dCaFZ2V0g4K1BHVDgvTHlTdHZabkdHYTVuOGRiWWJPSUNJL0F2RERJejFtMzc1OUp3SFllaXpiRHdhRHMwVGtiNm9hSjIxK1NLb0t3ekRhNXZpM3kyMytURXBLU3ZvYmdGdVBKVU5IV1piMUZJQkxPM09iY1hGeFN3SGtHSVpoaWtoaU93KzM2K3JxWGt0T1R2NHJnTjZxK2szTHNpWUNPSzNsL3IycXVnU0ErNlVuMmJaWWx0WGV0dHR6VklPazdPenMwUUQrcCsxdEl2TEh6TXpNaFlXRmhXdU9Nd3RVTmI3TjMvL1JMRjg2QThCVlIzcEFKQko1eERRUC84M0pZREQ0SFFCUEc0WWgyZG5aOSsvYXRlcy9LeW9xbWdEQU5NMk8vRDBla2VNNEIzN3hzN0t5a2czRDZQU1RreVlrSkl6THlzcXlETU1JSGVZaHBtRVl1dys2N2E0Mmw4VnhuRHpqLy82Ui9pWVlEQmFFUXFHM096dnJ3VnpYN1djWXhrV2R0SzM3RHJvcEZjQndBTVdIZW56TFFPNEJBSUdEN3p1NFJxbnFOQUFTaVVUOGxtWE5BaEF2SWlNSERScjBoNnFxcWgrbHBxWUdEdkV6N3BDQkF3YytXbFZWZGNleFBCY0FCZzBhZER1QTgxdXlYaWNpRTRMQjREVmRjUVFoRVJGUks5TXlrVDc2REp4ejFwbGVSNkZ1eHVlTHpqTmljS0Rpa1pTVWxIaFJYQVVSWS9MRUMzREZaWmVnTjQ5S29TNGtJa2hPU3NLTWFWUHd5YWNyTVB1ZHVZWW9yazFKU2ZuZmRyN3BSa1RrR1JFNXNCTmJWZWUzWGs1SVNKZ0F3R3k1dmI2Z29PREFqc2U4dkx6U2pJeU1DMHpUWENRaXB3S0lPM2k3d1dEd1l3RGpEL09hQng2dnFrOEdnOEVuT3BKVlZmK3JvS0RnTDMzNjlBbTBEbFBhM0tkdGh3WUFUbExWVndGazRhQ2Q0RzFsWjJmZkFHQmNSMTYvdTJuNU9RZU81NHNrcXVvQ3VDd3JLeXZyYUk3YWlTYVJTR1NUeitlN1QwUjJ1NjU3NEhkQlJDYTBMR2tIVmEwcEx5K3ZDd2FERDRuSXoxcUdqS2UxM0RjM0VvbmNFUmNYSjhGZzhGMFJ1U2MvUDM4MUFJVEQ0VWhjWE55VGgzemhJeENSd1FBdU85cm5wYVdsSlFONEdRZnRkQmFSWHFacHZwU1NraktoRTNxT0EwTlgxM1dQNVh4d3RxbzJ0OGttNk1EUUtCZ01maHZBMHlMU09rZ1lVRkZSY2NpanMxVFZGWkhYT3BERkFQRDFEanpPYXdmZXA0Z1lLMWV1WEptZG5mMVRBUDlzK2ZuOUNmdVA0ckNEd2VBakFEcTBCcmhsV1N1Q3dlRGg2dC95VUNnMC9YaURkNWFXWWYrL0RWTU9ZWitJYk1ySXlEaTVxS2lvS2pNejg1N1dJd3hWOVFjWkdSa3YxOVhWZGNyU1g2bXBxWUdFaElRdmZaNlBqNDgzVmZYQWRjTXc0dFBUMDN1MVhtOXFhbm9pTGk0dTBISVVsb1g5UnlVdERRYUQ5NFJDb2ZzN0l4Y1JFUkZSck9OQXhTTWE2TmRmUlJKOWxvVnhZOU01VEtFVHBsZXZYc2pLR0llNUh5eEVPQndPK0h4Smd3QnM5RG9YRVhWdmp1UDhyMjNiSFJvOEhDd3VMdTRURVVrOXpOMFh0cms4UGhnTVB0Tnl1ZTNSS2VGZ01IaW9uY2JsQUU1VjFmVUF2dDJ5UXhUTnpjMTN0dXpNLzdkQnk4SGFIQjNURVYvcXExVDFiUUQzMTlUVUxBOEVBbTVTVXRKa0FDK0tTT3RTTCtPeXNyTE9LU2dvV1A1dld3SXdmdno0M3E3cjNoY05SNjZxNnVkb1dUWkdSQ1lCU0FZQXY5OS9RVEFZL09laG5pTWkvVm92RzRieGoyQXdlSi9qT0pjVUZSWGxIK0xoVGFxNlJVVHFWYlVlUUQyQU9nQjdzSCs1cTFvUjJhMnFPMVYxaDZydUFMQzlzTEJ3R3dDN005L3JvYlQ4RGgzVFR0Q1dIZkJ0aDJMclZYVXY5djkrd3Vmem1RQ3VVdFdLcHFhbTYwcExTM2RtWkdTTXRTenJ3SkZKcXZwREFMQnQrODgrbis5R0FLMUxzYjBRQ29XK0ZRd0dyM1pkOTlHV2MyQmtaV1JrVENncUt0cFFYbDdlakdNNGVpY3pNM09DYVpwSE5WQkpUMC8zQndLQnR3Qmt0TW45ZXdBL2Iva1paQThhTkdoMklCQzR2Q1hYTVdrWjlyUmVQdXFCaXFvK2FSakdid0gwZGwxM1oxTlRreGtJQkxZYzZUbloyZGsvVjlYZnR4bUtQcDJmbjM4ckRqOE1qZVRuNTEvYlhwYlUxTlJBdjM3OURqbFFxYSt2ZDVPVGszY2U2cjQyMmg0VjJBU2dvYjNYOVBsOGRsNWVYa2w2ZXZxWGx2d0tCQUtyQUF3RDREUTFOZlU1Nkw1SmJhNzZBU0EvUC8raFlEQjRMWUJpd3pEdXhmLzlPd3djeFpFNjhZZXJiNnI2YjBPdWZmdjI1U1VrSkh5bGc5c0c5Zy9LN2hXUlN3N2E5dXVSU0tUb01NOXBsNnF1YlZrS2JBdUF6UUFxSGNlcHNDeHJYVjVlM2lZQUJ5WWFoWVdGcjJablo5OEJZSktJR0tacFhwK1FrQkFDVUhhWWJROFNrYjR0bDdlSnlKZVc0eEtSQTBjRTl1dlhiemFBaXc1Ni9wZTJaeGpHaWtDZzNUbVFEOEJOR1JrWlR4WVZGYlg3TzBSRVJFVFUwM0dnNGhFeDNYNENTZlQ3L1VnWmVzVGx5WWs2M1VsREJpTStQb0J3dURuZ3hGa0R3SUVLRVIybmxwMHd4N1FqSmpzNzJ6bkMzUWVHSGkzbjR6ai80QWUwN0xpLzRYQWJFSkYwQUFmT1JSQWZIMytQcWphcTZzRjVmYTBEbEpZakg0NzJtL1JoQUFpSHc3YmY3LzltUVVIQml3ZmQvMzR3R0h3QXdJRWQ1WVpoakVPYjVjcmFVdFUvaThnZzdEOG5ScnRuY016S3lqcFBWZTNDd3NKOGRIRElNSDc4ZUorcVRvbEVJcCt0WExueVNFdlEvQ2tVQ3IwT0FNRmdzS0QxUEFpR1ljUUJHSHlFNTdWS0ZwRmt5N0lPT2FCUzFmZENvZERWSGNuc2hWQW85SU5qZlc1NmVucXZRQ0N3dDgxTjN3K0ZRdlBhWFArRGlJd0FNQ0loSVNFL0t5dnJCeTFMQy9WdXVmK2gxcE5pcjF5NWNuZDJkdlp0QU41cHVlK2FZRERZOTZBZHhrc2R4OW5UZWlVWURFNEZNUHRvTXJjNUNxT2p6RUFnOEJ5QUErZGFVZFVuUXFIUUw3T3pzNVB3ZjB2SFRVOU9UbjQ5UFQzOXFwS1NrdkJSdmdZQUNQWXZ6ZFJxd0RGc0E2N3IvajhSdVFIQUh3SDgvUWdQalE4R2d5OEJ1TGJOanYrSDh2UHo3MFNibmVhSDB2YW9nQ1BrT094UXQrVzhRRWQ4ZjhGZ3NLbjFpRHBWL1Zjb0ZPclFVbERaMmRuWHRKeHpwNjNFbHUySTMrLy8wcjlGVlIzYit2NVZkVXhXVnRhTnJhOEpJT0k0enBWWldWbTdDd29LNWh6MHZPM1lQM1E0b08wNVZBQ1VxV3BUbSt2OVJTVGxjTG5MeXNyMkF2aWlBMjlSc3JLeXJoZVJQNHJJeVczeWJGRFZPNC9tSlBPSDhmUDgvUHpYMjMvWWZvN2ozR1VZeGxzaTh1TlFLUFJ1eTgyakR2WFk3T3pzdjZQbDM0dUkvRDQvUC8rQjQ4eDZKQ0ZWM1FWZ2VDUVN1Ymk0dUpqREZDSWlJcUlPNEVERkk1WmpKS2lJenpRTkpDVWx0ZjhFb2s2VWxKUUVuK1dEQWo0REpuOEJDYlpoN3pKaExvRUx2MjNZdTd6T1E5MVRWbFpXam1FWUFRQVFrY0s4dkx3amZ1dmJTL241K1JjZWRKTmtaMmN2QlhCQnkvVS9oVUtobjdVYzFYSXlBRGlPODBwUlVkR0c5clpkVWxKU0QrRGdZY3IrRnhIWjFQYTY2N3FISEpRRWc4RXBxbnByeTNyOGo3ZWVlUHhJRE1QNEc0Q3pnOEZnUFlBSFE2SFFmeDdwOGRuWjJZKzZydnQxRWVscldkWTlBUDU2cE1kM0pSRXhPN0lEK25Bc3k5TDJ2bG10c0cyQnRVZWd6UXJuV0k5cXNkTFQwOXY5dW5kSDhyUnFibTYrTFJBSUtJQWJBUXd6RE9QQThLUGxhSjNTWURCNFI1dmJBS0M4NWZ4QVZ1c3dSVlZyQU13S2hVSnZ0TjIraUZobzJWbmVGYzQ0NDR5a2hJU0VWd0ZjM09ibTBzYkd4aCszdlA3UFhkZWQybkwrSUFDNExDNHVMamNZREY3ZGVrNmtqaG8vZnZ3UVZXMzc4eithb3hXT3hWa2ljaFZ3WU1qNjAxQW85TGYybmlRaWNRY04wYUtLcXY3RE1JeEREa0pGeEJDUnB3LzNYQkdaS0NJVEQ3SE5WUURtSEhUejB3ZlZJU3M3Ty92QThtRzJiVjlkVkZSMDRKd2xMYi9uRDNmMGZSeEtabWJtV1laaC9GMUV6bTF6YzBSVi8yWVl4dS95OHZJYWoyZjd3UDV6TjQwZlAvNUl3NjdHdHE5VFdGaTRDdnNIS0lkZDN2RVlMUUt3byswTkxhdExYdC9tcG5leC8waS8xdnZIdEM1SnFhb2JRcUhRTmVucDZRTktTa3EySFc4WTlwSkVSRjJuay9wWUl1b2tIS2dRRVJISzY1cEtNdUxqNzZpTlJLVFMvdi9zM1hsNEU5WDZCL0R2TzBuVHROQ3lXQVRack95VTBtYW1MbGNSWlZGQnZDaUlDcTVjRVJUaEtxaUllbDFBRVFRUi9ja2lvSWpMWlZWRUxvb0lvb0lMc2pXVEZxZ29LQ0JsdFVCTHR5Uk41dnoreUNSa2JkUFNzcjZmNS9FeE9YUE9tVE9sTFdIZU9lL3I0aWNVV1pVUTBUem93UWNoeFAwQTVwM3FuQzZYU3phWlRBRkJCeUhFQkFCRDlMZFdJcXBVa2VMTXpNeVFORG9XaTJVd1RnWlREam9janZFQVFFVERBVndGQUVhajBRYWd3b0JLZVlRUWNsQ0ttejNCZlRwMDZGQWZ3RWRFUkVLSUEyVmxaV05OSmxPNUFSVlpsaHNJSWE0Z0loQlJiVTNUOHNycnIydnNUUzBEWUNpQU4xSEJVL2ZCaU9qYnpNek1zSlVDWlZsZXErOHFnaERpSVZWVlAwYmtuVE45VHZFRzlGRlU4RFMvdzJqZlppcXJOWWpJTFRtTTlyQ0ZweXNpeS9JZFJMUXdpcTRGQU9wVzJBdUF2bE5qc0tJb0xYSHlleENBcC9ZSWdHanJHdndJNElmZ3hyS3lzdCtOUnVPTFVjN2hQVzl6blB3Wml5Z3RMYTJwMFdoY2djQTBYd2NBOU5SM0V5QXpNN01rTFMydHA5Rm9YQStnbVQ3LzFRQXlGVVc1eTJxMS9oanR1alJOc3dRVkFMOG0yckZWdEE3QVQwS0lXVUtJZTZ0aFowTk5rMlJaZnNMbGNzMHRiOGNaRVJXSDJhRVhVVkNkR1hmUXJoS3ZVdzVVbkNwRlVYb0lJVmI2MTZzU1F2enNkcnVIK2dkdUtuQ05MTXRyaUNoVmY5OU1VWlJWT0xrckRBRG1CcWZXOHFkcDJuZ0FMeWlLWWhWQytGSWZFdEZ2VnF2VjkvZVZvaWlMb2U5RWM3bGMvU3FiYnN0cXRVNE8wMnhVRk1VWFVIRzVYTThGQmEwbXdGTzdDMFIwRklBckp5Zm5VT2cwbGNlZkpSbGpyT1pVeCtkWXhsajE0WUFLWTR3eGRGMjcxZ1ZQdlFMR3FvVVFJcllTT3c0aUZna0p2aW5ZcWxXcnhNVEV4UDUrNS9uVWFyVkdFenlJS0MwdHJTMFIrWjQ2MXpUdE9YMlhTYlhLeU1ob0tZUjR3SytwME9sMGh0d0FONWxNNzNuVDFCRFIwS0tpb29MNjllc0hkd3NnaE9nbFNaSXZUWk1rU1NzcVdvOFE0a01pK3FkK25sYUtvdlN3V3ExZlZ6VE9YMmxwcWNqSXlHZ2doSGkrdUxqNE9lOU45RERuMG5BYWFwMlU1N0psYS9NUkliM2FHU1RKc3Z4UEFDOUR2OG1wVzZiWFVvZ1lNQkJDZkVaRXg2QUhQb2pvZGlGRU4xbVdaN25kN2huWjJkbTVBTEIxNjlZL0FieGFtVVhwTlZUS0RhaWtwNmZmWlRBWTNrRmdIWStqTHBlcnA2WnBoZDYwVU43cklhS2JORTFicDZleEE0QkdRb2kxc2l5LzYzSzUvbE5CeWpubzE5Z3RxS201TE12cHFxcFdTNUZ2bzlGNEdRSURjNDJKYUxYTDVlb1pFeE5Ua0pHUkVaQ215VzYzSDltK2Zmc3h3TGRENk8xVE9YOVpXVm1WL3g0bUlrbVc1UStKNkg2ajBmaVlMTXQzcTZyNlM3aStWcXUxcGZlMW9paXRBR3dSUWhnQjVKZVdscWJ2MkxFaklPZ3N5M0pqSXRxdnY5MmlxdW8vOUxIL0lLSzlrWFlqRXRHVHNpei9POUthd3hTbFA2Vi9td29oNnZrSFV6Uk5lOWhtczgxQkpRTEZSTlFBUUhlL3BuajkvUmZoUjVTck9SSDVmajcwSFdmK3VrUC8rWkVrS1d4Z3VnWTA4RnRQUlRWNktvVS9TekxHV00wNVN6L0hNbmJCNG9BS1k0d3h4cW9kRWMweG04MVZLbEpmbnNURXhFZWdGMFRYL1VPVzVWbFJyT2VRMVdvZEc5eWVscFpXeTJnMGZnckFHL3h4RWRGMXNpeDNCZ0FoUkF1LyszTWpaVmtPcWZOQlJNZXNWdXZvOHM0dnkzSmpJY1FLbkh6S0cwS0kxNE1ETjRxaVBBTGdkdjM0YkZWVnYwaE9UcTR3eFpRa1NiZjR6YnRIVmRWZkt4cmpjRGkraUkyTlBlWlhQSDQ0Z0xBQkZTSmFJTXV5ZDhlUnJ3Nkt5V1Rxb1duYVcwUlVMejQrdmhHQXF0WkJLZEZ2U0ZlSkhsZzQzZjVDNEUzV09nRHVxOHdFRm90bEVCRzk1MzB2aENnbW9tZXNWdXM3YVdscDhlWGRaRFVZRE03TXpNd1NpOFd5am9obUUxRXRJcW9yaEJodE1CaStsV1Y1RllCTEszdFJRR0FORlNIRUZYb2FPUURJY1RxZFBXTmpZOThCMEQ5bzJKOXV0L3ZtclZ1My9tNnhXQ3lTSlBuU1JybGNyaTAybTIyYnhXSzVpb2krQUpEcWQ1NmhScVB4OXZUMDlKNVpXVmxxQlV2ckhxYXRINEJxQ2FnQVdPNy9ob2plRmtMQWFEU0dGUHNHQUpQSjlKeWlLTTJFRUFZZ3RDQjRaWmxNcGdteUxBUEFmbFZWeDFWbXJCRGlIbTh4ZUNLNkZNQVBzaXkvb0tycTZ3Z0tLQ2lLOHJBUTRrMTluSkdJWXZYZmMrYTR1TGk5K2hyODUvNm5YdzBWYjBETUFHQ2VFS0tKTE12dnFhbzZJdmc4OE5TbEtpOVFFTEVvZmJDbVRadkdKU1ltbGx0TFNnZ1I2eitmMCtsY21KS1NFakhkM1lrVEo5eTV1YmtCdGJMMDMwTUJCZXVKS0xqTzF3NGh4RkVpTWdnaHZNZWFFRkd5M3QrdXoyVUg0UFRXNXFxQzVySXNYKzdmSUVsU1ZtWm1abG1rQVJVaEl2K0E0U2s5ak1BWVk0d3hkcUhpZ0FwampESEd6Z2taR1JsSm1xYjlKeWpsejIxUkR2OE5RSEJBeFdBMEdoY0Q2T2pYWmlTaVFSSG02Qkh1NXA4UVlqK0FpQUVWaThWaWdlZkdlMU8vTVYrcnF2cGFVTDlyaEJCVDlYTnMrL3Z2djU4bzUzcDg5TUx5TjNuZkUxR0Z1MU1BVDZvcFJWRVd3aE5JZ1JDaWx5ekxsNnFxdWpkTTk1aHcxMDVFditzMU9rQkUvU3dXeXdpYnpSYnRVL3IrYVhsV25zMUY2U1A0VlM5T0RzRDNwSCtsQWlvMm0rMERXWmFIRTVGRkNMRVh3Q1VBeGl1S01yNmlzVUlJS0lyaWZSMER3QXBBQVRCWlZkVTFzaXpYOHQ1Z1B4VjYwTU5ic0R6ZVlEREVBN2docU50R2w4dDFhM1oyOXBIeTVyTFpiSHZhdG0xN1RYeDgvRHdpdXRYdkhQdkt5c3EybHpjMlBUMWRCaUFIdHhQUjRKU1VsRmVyV09TK09qeENST1hlNks4c3ZSNUpwUUlxUlBRSlBHbTNodXROUmlLYXFDaEtWNWZMOVVEUW40MHB3dmVHSVZ5N3Bta3VBSVVBRW9pb0lRRElzbnd2Z0piNnVSTVFaaGRJZFJhbGI5Q2d3Y3B3dFZ2S1UxRWF3ZGpZMkt6YzNGeExVUE42VlZYN0JQZFZGTVgzc3k2RWVGRUkwUVRBSmQ0YU1iSXNmd1FnV1QrdUFvQ3FxazB6TWpMYUNTRXFESEJIOERRUlBlM2ZVRlpXMXF4ang0NzFqRWJqbUFoakFuNVJHd3lHTjJWWjl1MGFFVUowOHY0dUo2SjdaRm0rV24rOTJtcTF2bHZGZFRMR0dHT01YVkE0b01JWVl3d0hldC9VVGlMVFVDRkVqRURadE1aZnJONXhwdGZFem0xQ0NBZXFrT0tKaUNMZUZOVTA3VFVpQ3E1TFVTYUVpRFFtM3B2K3hlOHBZaTlKVVpUM0FOemkzNmlucHZKL1lqbk83Mmw5dTNlZW9Kb0NFY215ZkRjUnpVSGd6cFNsaFlXRjl3RHdyU2s5UGIySkpFbWZBVEFKSVlva1Nib3orTW5wU0lRUVBhRG40ZGZmUnhWUUFRQzMyLzJ4d1dBWXJsK1RCT0JCaEFhZUlJUTRRRVNGK3V0a0lvb0ZBSWZEc2R0c05qOE5ZSlkreCt1S292eGt0Vm96bzFoM2dsK1F4Z2xBU2tsSnFmQnJHb1l6bXB2cGY5MTZZK01ZelhnRFFJWXlxV3hWOCtYZlZLb2dlZzF4QXhnaGhHaXRhZHFmQm9QaE8vanRBSW9XRWNIbGNnMlVKQ25KNlhSNjAwRXNFa0lrQVdpZ0J5KytGMEw4R1RST2dSNmtFRUxZQUFUL3VkVUMwQjdBRnYzOS91enM3RnhabGdjUjBmLzBuNWZKa2lTOW1KMmRIZFZUODNwYXVOdGtXWDRBd0Z0RVpIYTczZmRVOUdjb1NkSUk3MnU5L29kRDMxMTFpZGxzdmhkQXhFTHEwZEkwYmJna1NWZERENHdKSVNZQ3lDQ2lHK0dwMCtPZnhneVNKUDBxaEtoVU9yV2FJb1J3cXFyNmI0dkZzcDZJM3ZVTGpQUXdHbzFac2l6ZnA2cnF0d0RnZHJzL0I3QmRrcVNQaWFpcC91ZDRueEFpYk9vdW85RzRWUThjdHdNUTM3Rmp4eFlBSnVpSDdVNm44NlVJeXpydFJlbFBGUkcxVkJSbHBQZTlFT0tZWHY4cHhxL1BNQ0xxS29UWUErQlplSUlZUGZUK210MXUzMUNUYXpRYWpRMkpxRjgwZmZYdjNVZ1UvWGNBQU9TZTZycjRzeVJqak5XY3MvUnpMR01YTEE2b01NWVlBd2xUSTBHaXY1RElURzdUcHdENEg4SHNsQkRSWUt2VmVzcEY2YjBVUmVrbWhBalpPU0tFMkZ0WVdKaXhhOWV1Z0x6dEZvdWxEeEY5QnYxcFhTR0VmL0ZlU1pibHVRQUdoam5WajZxcWR2RTc3d2JvUmVrQjlGVlY5V3NBU0VsSmFXUTJtOFBlZlBRYit3UThoZDY5YTlVQWpGRlZkVHlDbnVhV0pHa3NnRVlBUUVUSGhSQnYrTzAra0lMNlRsVVU1WVNtYVYvWmJMWjNoQkQzK2dVbUNnb0xDNzhyYjEzK3NyS3lOc215dkp1SUx0UFA5Uzk0Nm5rRVAyMCt3bXExTGdFQVdaWnRBSHhQbVZ1dDF0bUtvdHdGb0JzUm1ZUVFDMU5TVWhSVXpEOTEyNG0wdExRVW85RzROZHExKzVrQklHS2RCcThZTGJZTkpERkpFSmxqM0xGOUFad1YveEJWVmZVSEFEOVlMSll1ZnMxYmhSQ2ZWRFNXaVA0RmZaY0FBTmhzdHJWKzh6N2JxbFdyMklTRWhHOEJRQWdoRTlHYlZxdjFTMjhmUlZIRzR1U3VENnVxcW9POXgyUlpiZ0RnU3lKcTdYYTcvNTJWbGZXVDM5ekxGVVdaQUdDMXFxcnJLbjNSbmprK1RrdEwrOXBvTkNwWldWbS9sOWRYVVpRTUFQZjZYZmNDZldmRFkvcTF2ZHEyYmRzbGtXcjRCQ01pYnhxOWdDQ09wbWsvRUZGOXY1K25UQ0hFbi9wTjZZdUVFSWRVVmQzaVB5WTFOYldKcG1rRUFMR3hzYU9JNkNuOTBPZDJ1MzFZTk9zSnBtbGFsVk02Mld5MkJlbnA2VmtHZzJFNWdCWjZjeU1BcTJWWi9wZXFxdi9OeXNyYXJ5aktQM0Z5MTl5N1pXVmxQOFhFeEh3QUFFUzBLcmpndWFJb2Y4RVRVSUhSYUh6ZlcrY0p3UFJ0MjdidHErcDZLNkZVRDZTVngrZ045Z0srd0Z0NVN2ekg2djlQQmZDV3Q1R0lmZ1B3TVFMLzNad0ZvQ3NSSlZzc2xodUZFT1RkdVFQZ3ArQWFOS2NnV3dpeDI3L0I2WFNXeHNYRlZkUDBBVTY1aUR4L2xtU01zWnB6dG42T1pleEN4UUVWeGhoampKMFZaRm0rZzRodUVrSzg2My9UTWpVMXRTR0ErWDQ3UlFxRUVNZUk2RElpYXBXUWtQQUJQTFU3Qk9CSm5TVkowZ0lBM3Y2ZjJteTJELzFPUlVUVXcvdEdDTEd1c3Fsa0twS2VubjRYQW9NcHg0UVFBMncyMnpmaCtoT1IveDJ5WnZwLzNtUEIzVHZyN2JrcEtTbTEvVk1uQ1NHVzdkcTF5MUdadFJMUkVnQlA2Njh2bFdXNXU2cXFheW81eDhOQ2lLMEE0Z0MwaW8yTjdSM0ZtSVorcjZPNkVYNDJFVUswVXhUbC8veWE2a1RzWEhrNXFxcFd1UE5CbHVVdVJOUXkwdkU2ZGVxWTlkMWkwT3VyTEZjVTVRV3IxVG9COEJYeGhuNThrQ3pMUDZ1cU9sZVc1WFE5SU5rU0FBd0d3d3BGVVRLc1Z1c3U3OXhXcS9YNVU3dEVRRTlERmJadWoxZEtTb29KbnQwbjNuKzN1SW5vVFFBa2hQZzNlVFNPajQ5L0hjQ2pVWjY2TVJCZFVXNUprcjczZS9zUVR1N1dBUUJzMjdidHNQZTFvaWlOdksrRkVJZFJTWEZ4Y1VkUHBUNkdWMVpXMXZaMjdkcGRHUmNYOTVuM2R4c1I3WFk0SENzQVg1cEFidzBWallqVW1KaVl2a1RVWFc4enlMSzhXMy90c3Rsc3l3RHNCSENUUGxjWC9kZ0JJVVI1NmVrZWxHVzVaNlNEUnFOeGlTekxBU20vSWt3eXo0SUFBQ0FBU1VSQlZQVlZWZlhtaXE1Ymx1VUJBQmI2amFsZFR2ZGc1UmFGRjBLWXZUOHJicmQ3dWNGZ3VBOUFraVJKTHlKd1YrUENjT09yNkQxVlZhZUhhZjgrSlNVbElkeUF1TGc0Z3hBaTMvdGUwN1FyblU1bjJKUmpzYkd4OC96U1pwNXlRSVV4eGhoajdFTEJBUlhHR0dPTW5SV0lxQU9BSVVRMFJGR1UzNnhXYTJwS1Nvb1VFeE96Q1BydURRRFFORzJrSkVsYmhSRHJpY2hFUkxmTHNqeGZrcVNCbXFiZFFVUnpBWmdCUUFpeHkrVnlQUkowS2plQVJRQkdDaUdlSXlJYmdHb0xxR1JrWk5UUk5NMC9iYzFSSXVvY1RhSDR5aktielgwUW1IcHNjV1huMERUdFUwbVMvUFAwRHdKUXFZQktabWJtSDRxaXZBcmdBVTNUQm1kbFpmMGt5L0x3Q29hbCtiME9Ma2p2MHV0SVJOTElQeUJ6SnBDbjhQZUlDanRXVFh0WmxwK3R1RnY1UmVjek16TUxBUFNRWlhrV0VUMUVSQ1NFTUtlbnAxOHJTZEtyd1lGRUlwcXRCMU1laHY0ekJNL040di80QjFOT0k0cU5qZjBJZm5XT2hCQWZXYTNXSFFBZ3kvSlNlSXJTZzRpR3lySzhXVlhWdVZITW02ei92OExnaGRWcTNTWEw4aTRpYWtWRUQ2V25wNzhWYVVlTkVLSzFYNEJxcU5sc0hockZXdnpIcHdDb2x0OFRPM2JzT0pxUmtYR2pwbW52RUZGL0ljU3QyN2R2UHdZQVI0OGVOZFN2WHo5ZVg2Y0VZRFlGMXFicUFzQzdZNm9ZUU8xdzZ5S2lSd29MQzdWSWF5Q2lpd0ZjSE9rNGdMWmhBc1puaE4vT2xtVldxL1ZPV1piWEVsRW52K08rSUxmQllEaWthZHAvSlVsNkFucUFHd0NFRU1jbFNmcTR2UFBvd2F4QlZxdDE5aWtzMTUyVGsxTVU0WmpSdTdzUkFEUk5LNDNVVjVabC83ODdUb1Ryd3hoampESEdRbkZBaFRIR0dHTm5CU0ZFUzcrYmF3S0FpSTJOWGVCOUdscTN6THZiUkZHVW9VS0k5L1VuMU8vV1V4cTE4K3Y3RzRCdVc3ZHVQUjdtZEVzQi9LR3E2blJGVVNJK1FSMUpYRnljU1lpUUdzemU2M2hRciswQUFOQTBiWXJCWVBnN0l5TWpLYmp2NGNPSGkzTnpjMHV0VnV0OWlGRFFQRGs1MlZ5L2ZuM2ZFOUNhcHNrMm04MEdBSXFpZk9IWDlhaXFxbUYzd0pUSFpyTnRsbVY1RHhFbEE3NjZHcFV1c2sxRWt3c0tDcVpFczBNbU9UblpERTl0RHErQW03VkNpS09xcWdZWGkvYlJVMVZGS3NwOFBrZ2pvclNLdTBYRnBhcnFZRm1XL3lhaVhrUjBwY0ZnZURGQ1h5TVJQZTczUHBPSTdzdk16RHdUcVh0SVVaUnBBQWI0dGVWSmt2U01yd1BSczBLSWYzcHZoaFBSTEZtV1MxUlZYUlJtdnNlSjZBVUFyUUU4QWdDU0pMMFdFeE96UmRPMGVnQ1FuWjE5UXBibGtJTGtSUFFPUER2T1lnd0d3elFBTndNSUYwaG9YYlZMOVNnckt6dDBLdU9ENmJ0ZGhxU2xwVTNJenM3MnBZNHlHbzFDQ0xFM3FIc01FWGwzN2hRRHlOUGJpd0ZBMHpSVmtrNW1IeFJDZktTcTZwZXlMSCtqS01ydm1xWk50dGxzZTRJdktiakdGUVVXdlMvVlV5R0dJQ0pGbHVXUGlPalRJMGVPZkJ0dFRhbXEwSDhmMVFFQUlVUWh3dFQvRWtJMDgvNzlaTGZiOThYR3hyNGhoQmptbjJJTXdPdVptWmtsd1dPOWlDaEJDUEd0RUVJQjhGNjFYa1RWTlBhKzBEVHQySmxjQ0dPTU1jYll1WVFES293eHhoaXJMcjRiWjBLSVN1OGVJS0pVdi9HYkZVVjVEZnJUNTNyYjc0V0ZoYjY2SjFhcjlRTlpsdXNCbUtJM3RmUHJtMU5XVnRiTlB4MlBQNnZWK2lPQUh5dTd4dFRVMUlaQ2lESk4wd1pUWUVGMWZ6ZjR2NUVrYVlJUVlnTENhTkNnd1l1NXVibFZMbXJ0Y0RnR3hzYkczaTJFK0JjUldSSG1SbUEwaEJEejlWb1o3MmRsWmExQjZNM2l0L1VkS0JCQ0pJZk80THQ1RzVYNjlldjNnbCtLbmJLeXN1MUVWSldDOUJISnN2d3hnTnYxdDQ4RCtMT2M3cFVtaEZqamNEajZoanRtTkJyRFI5dktuODhGb0VCL2JTYWlXQ0ZFRVJHNXczU1hBQ1FJSVp4RVZLcWZNMXcvQUlBc3k5ZkJVL2NtRFg0N2c0UVFEcjhid2l1RUVKMklxSzcrL29TbWFTTnNOdHRwRDZha3BhWFZNaHFOL3dYZysvb0tUNkdLQnpNek03MDMrbUcxV25jcGl2SUtBRy9hcVJnQUN4UkZhV0cxV2lmQnN4c05BS0NxNmdFQUIyUlpIdUgzczVzb1NkSktsOHZWWmV2V3JSSHI5NVNWbFgwWUV4UHpNb0FFQURjcGlqTFJhcldPOXUrVGtaRVJvMm5hM0VpQjFuQ0lxQkgwMmpCQ0NFZUU0TzhwOHcrbUFJQWU5QXo0T2M3SXlHZ25oUEFHTnBlb3F2b3Y3N0dtVFp2R1NaSVVFTUFVUXZ3ZjRFdmRkd01SOVFIUUpLalBteFVVcGIvU3Z5aTkzMXJpaFJBbmlPZ0JBQThrSlNWMXpjM05YUnZjcjdva0ppWmU0dmUySUV3WEF1RGQ5bkZRMy9GUkpNdnl0d0I2QVo0Z2xOdnRuaFk4VUFqaHZ3V25PWURtUklTTWpJdzJsZmxlT1ZVZE9uU29iemFiM1ptWm1TY0FDRm1XKyttN1FyMDRGejlqakRIR1dKUTRvTUlZWTR5eDZuSUF3R1VBUUVURFpGbGVxYXBxVGtXRGtwT1R6WFhyMXIwUEo0dGpBOEI2SWNRbDNodWZlczJVUHQ3aTg3SXNOd1l3R01ERDRlWWtvc3RpWW1JbXk3SzhSSktrTmVVOU5Wd1pKcE5wQ1lCcmc1cURiOVEzeG1taXAvQ1pBV0NHWG1zaWhDUkp2cFE3UW9pd045MXROdHNMNVozSCsrUzYvanFxdFZVUUlQSHRPaEJDL0wxMTY5YmRhV2xwSGNycFh4V2R2VS9EdTF5dTFRQmFuZXFFUkxRSHdIejlkVlk1YVhkODR1TGk2a2R6NDFRditsNVhsdVYzNEtuVkFTTDZuNzU3S1lDaUtMTUJQS3luOEZxb3FtcTQyaUZHUlZINkFSZ0o0QjlCeC82RVo0ZFBHd0F2QW9DbWFUWk4wOFlaRElhdjlhQktvaVJKUHltS3NrclR0R2xGUlVWcktsdWZweXJTMHRJVW85SDRJZnpTZk9sZXNscXRYd2IzdDFxdEV4VkZ1UjRuNjNzUWdQR3lMUDhUd09QKzlaZ1VSZWtzaEhnWThBVEVBSFFqb3ZwR28vRWJpOFhTMldhejdmU2ZtNGpNRm92bE9VbVNrZ0ZNQXVBTmZqNXRzVmljTnB2dEplakJSejJnT0tveTF5ckw4czFFZEs5K3JrclhYS2txUlZIK3FXbGFSeUtLZ1NjSUZSTVVCTDllbHVWbEFHb1JVVzE0aXJkMzg1K0RpUG9DMkFxOXpnNFI3UU1BSWNScUlzclgyMzZxWUNtMXdqVzYzZTRiSlVueTdwSnpGeFVWV2FPOE5QL2Z2UkVEak1FTUJvUHZlNDJJL2dnK3JpaEtSNXhNWFdZRkFJdkY4aThpNnVVM3JwYlJhRnlja1pGeGwvL2ZONXFtdGZYZjJRTUFRb2h2UzBwSy9vNlByOVlZY3JsaVltSWVFVUpNVUJURkxZUncrZStzRVVJNDh2THlOcDYyeFRER0dHT01uZU00b01KcVZFbEpDVXdtRTR6R3dHKzFnd2NQd213Mm8xNjllbFdhVndnQnA5TUpvOUVJZzZIU1dVbXFYVmxaR2R4dU44eG1jOFdkR1dQc1BFVkUzd0R3NXB4dlFVVGJGVVd4UjdxSjd5ZWUvSE45Q2FHNTNlNVZraVJkUWtRdkFTZ2hvbHRLU2txT0tJcnlJRHk3RG5vaTlIT015Njh0am9qdUIzQy9FS0pNVVJTckVHS2pFR0tybmpLc3FqczViRVIwcmQ5N2pZaitMNmlQNlV6VUJjakp5WEVDTU1xeVBBVEFFU0lxQXRCWUNQR1FYMTJIR3NtVG41YVcxdFJnTUJna1NYSTZIQTdOYURSZUo0Ukk5enV2citpOC9pVDg3WDdEdjRBbnhac1BFU1VwaWhLeFpvY1FvbjU1WDJOWmxodDRVNWdKSVd6WjJkbTVhTjc4bEFNcVZxdDFBNEFOa1k2bnBhVzFsU1NwUFlCaUluSVFVYndRWW1SUU45K09wbmJ0Mmwxa05wc2ZERG9lVDBUZTROaTlzaXdYQ2lGOE4za2xTV3FLazRIRUdDS3FiYkZZQW03a1M1SzBETUM3QUxyNnR3c2hqZ0I0VlpLa1dabVptV1dLb3J6ck44WmxzOWsyS29weUJUd3A4YnczbVh0SWt0UWpNVEd4VUZHVVNWYXJ0YndpNUtkRWx1V1hpT2hGaFA1c3Y2MnFhcVNkWEZweGNmRWR0V3JWV2dlL29Dd1JYUTFnczhWaWVjdG1zejFwc1ZoYUE1aXYxd3dwY0xsY2R4bU54Z2NCVENHaWhrUzBKalUxOVZvQURieHpDQ0htU0pJVUMyQ0YxV29kTHN2eWJVUjBCUUJJa3ZTOExNc0dWVldmaTNROUtTa3BwcEtTRW1uUG5qMzI0R042TFkyNy9KcE81dzZCR3lSSmlsai9SLy9aQ2JzVHphL1BTRm1XYStOa0RhY3NBTERaYkFzQUxJZ3d6THNMcXc0QUdBeUdlYklzcnduYWhaVUVvTGZmKzErOGdYUi9zaXpmQ2s4Tm5Id2l5bmU3M2MySXlIZE5Rb2lqNWEzZm43NHpDd0NnYVZwSWZSd2h4RUMvNFA1M3Npdy9SRVN6d2t4MWk2WnA2eFZGZVV6ZkJRbEprbTcwTys0V1Fvd2xvbTd4OGZGNS9nTWxTVHJ1WC90RU4wMVBlK2UvbHUycXFxWUdkNnlJSkVuZTRKYUJpSUwvOFRTNUpsT3FNY1lZWTR5ZGJ6aWd3bXBNU1VrSk9uZnVqSEhqeHFGWHIxNEJ4eDU5OUZISXNvd3hZOFpnNWNxVmFObXlKZHEwYVJQMTNBY1BIa1R2M3IweFlzUUlQUERBQTFHUE8zNzhPSnpPNE13czBVbEtTZ29JM3N5ZVBSdXBxYW5vMUtrVFpzNmNpVTJiTm1IZXZIa1J4NWVVbE9EbzBhUEl5OHZEd1lNSGtaZVhWNm0xTThiWTJjN2hjRXd6bVV3UGtxZFl0NWU1Q3NHRjk3S3pzM2VucEtUc041dk5oOXh1OTUwR2c2RjlmSHo4andqLzJhVkVDREhONlhTK2JqS1oraExST0FEK0tWeGlBRnhGUkZjUjBUSUFjeXE3SUQ5cmhSQWQ0UW55N0NPaWVkNGJaMTVWdWRsVm5qMTc5dGozN05rVDdSZlJSVVNqQUxUd05nUjkvU09tTmFyQS9YYTdmUmtBbU0zbTlRamFQV0F3R0Y0bW9rRkNDSmhNb1J0bC9BTUNRb2huRUZpajVYOWh6bWVBL3VSN09CVjlUeEhSVlg1dlEzWTExQlFpdWxTU3BNL0w2K055dVh6cGwwd20weVdTSkUydVlNNmhGVnp2ZlpJa0JleGkwVFJ0RjRDUEpFbnlCbFJLaEJCdlNwTDBuaEJpdkJBaVZWR1VPdkJMcVFmZ0lPQkpvNVdSa2ZFUFRkTmVCUENrWDNESEFFK2dwY1lJSWZZU2tUR283UlZWVmN1dGwvUGJiNzhWV2l5V2JrUzBqSWl1OXh0N3pHQXd6SkJsK1dvQUt3RFVBd0JOMDU3VzAydTlxU2hLU3dEREFEUTNtVXlQQ3lGOE5aVzhUL0VMSVdvQmNMbmQ3dnVOUnVOUDhOejBQK3AydTJlVXQ2NjR1TGdXWnJQNTEvcjE2OXVGRUFYdzdQUW93OGtkSWI0dENwcW0vVkx4VjZoNkNDSCtDdjZlMG9QRDNxMFVCVUtJM2ZBRUJxL1UxNnNSMGFOQ2lNZjFWRkdKUlBTazMvalZVWjcrTytpcDNJaW9GU3JZT1NhRWVDZkNvWDhUa1M5WUVlWUJxMmgzWEpBa1NkNmZBN2ZCWVBnNTZIZ01FUTNSMXlMMGdMcC9LcnFsZXJyRlZ3R0FpTklCL0tBb1NrK3IxYnJLNVhLOVlUQVlIZ0pRU2tRRFZGVmRKY3R5bDlNZGRDZWliUCtkY3NMejVpOEEwMVJWL2IrSUF4bGpqREhHV0FnT3FGemdYbm5sbFdxWjUvcnJyOGYxMTErUHZMeVREMXZaN1o2SDhZcUtpZ0xhNjlldkQ3UFpETGZiRGJmYmphVkxseUluSndjdnZQQUNicjc1NW1wWlR5U2pSNCtHMVJwdDFvQkFYMzMxRlJvMlBKa05ZZFdxVlRBWURPalVxVk5JM3drVEptRExsaTF3T0J3b0xTMUZVVkVSM082VEQ5OFpEQVpjZE5GRnVPNjY2NUNjWE80RGdJd3hkczdZdm4zN01WbVdyd0V3WGdoeEsva1ZabytDSGNDdlFvZ1BWVldkQm5oMlhHUmtaQ2haV1ZrSDI3WnRtMVdyVnEwSkFCcDVCd2doOWdPWVhWcGErczZPSFR1OFR5Ty8zNnBWcTNtSmlZbjNDQ0dHNmpjRHZmMGRMcGZycWVBVGw1U1ViSTZMaTdzUkFJaW8zQm9HcXFwK0J1Q3pTbHpYYVNlRStKR0lXa1E0UEwwU1UrMFNRcXpUWCsvenByZVNaWGtKZ0UwQTRIUTZTL1J6ZmtkRWd5S3NaNVBOWnJONTM5dnQ5dWRpWTJNN0VORVZRb2pkcXFwK1ZZazFSVVVJY1pYZkUrZGZWUGY4NVp6M1orZzN6Q04wV1JGY3o2S20yR3kyZWJJcy93ZkFMd0QrbzljUWdTekxYWW1vU1ZCM2w1NFdEUUNncHl4NnptS3h6QVV3bW9qdUZVS01VbFgxVjlRZ204MzJrU3pMM2ZYZFpZVkNpRUdxcWk2SmNteCtSa2JHalpxbWpRUHd0TjdjUHpNejh3OVpsbDN3MU1FQWdBOXROcHV2SUxqVmFoMmhLRW83SWNSaFZWV2ZrMlhaZDVOZUNIRU13TnVscGFVekFDQTdPL3UzOVBUMExnYUQ0UnROMDBaa1oyZm5scmVtek16TUhiSXNIeUNpeGtSVTNqYm1FNXFtelk3bU9xdUQwK244MEdReWZRMmd1TFMwdE1odXR4ZGZkTkZGeWQ0YUtrS0laZDRhS3JJczMwcEVpNFFRUTFSVm5aK1dscFpsTUJpK0piL2k4a0tJUFpJa0xZL20zSGE3ZlZoc2JLd0VvTGRmQUNlRUVPSUFFYjJocXVyQ0NGMStBSEJqdUFONjhLZmNRS1ZYeDQ0ZEw0TmUrMFVJc2NscXRRYlhVQ2tUUXJ4RFJNOFEwV29BMytKa1FHV0Z3K0c0T3ljbnh5bkxza25mVVFraHhHWlZWYjhCUFBWckZFVjVTdE8wMWFxcTdnUUFJaW9WUWhSSHM3NHdxcFMrTWpNenN5QWxKU1hXWkRMRjIrMTJnOHZsS2pvZEtmd1lZNHd4eHM1SEhGQzV3SzFhdFNyaU1aZkxCWmZMQlpQSmhPRGN2OEdhTm0yS1RwMDZvVWVQSGlISEprMmFoRW1USnZuZWYvWFZWekNielhDNVhEQVlESmd4WXdiR2pCbURGMTU0QVFjUEhzU2dRWjc3TWZuNStWaXlKUHkvb1FzTFBabERObTNhRkhISFNVWkdCbVJaRG1nYk5td1k4dlB6eTcwV3I5TFNVc3lZTVFPSERoMUN1M2J0a0ppWUdOVTRBRGh3NEFBU0VoSncxMTEzd1d3Mm8zYnQycWhUcHc3cTFxMkwrdlhybzE2OWVoVitUUmxqN0Z5azM3UjlFUEFVRm5hNzNXSHJldmh6T3AydVNMVW9Nak16RHdLZUo5QmxXUjVOUkRPRUVDdUlhTDZxcWlzUkprKytmcFBvQXdBZktJclNTdE8wUHBJazNRQmcvZGF0VzBNS2srdkJtRFdWdWM2ejNJOEFCc0x6dFhFS0lZb0E3Q0dpcVZhck5lb2RCbGFyZFRyQ0JHQlVWUTE1R3NOZ01HU0dxUk5Tb0JkdS83ZC9ZMDVPenFHbVRadGUzNkJCZzhWRXRBSmgwcS9wTjdjYkJiZDdLWW95RnA0YUlHRjVBMmxDaU1OWldWbWJJL1dyYnRuWjJjV3lMRy9SMDAyNUFKUUtJVTRBT0VCRVh4SFI2MEg5YzFKU1VoS3FleDA1T1RtbEFOeHV0MXZKenM0T3ZuSDdDNEE3dkcrRUVMdUk2SVZ3Z1I2OXBzaVFqaDA3anE2cGd1bkJYQzdYaUppWUdKT21hYy9hYkxZOWxSbXIxekY1VnBibGhVU2tXSzNXTlFDZ3F1cGVpOFh5YnlMcVNVVEJkWmRjSjA2YzZMdHIxNjVpZUg1bUpnSjRWd2d4MmVGd3ZCWDh1eWtySzJ1N0xNdnBOcHZ0NzJqV1JFVGZBUWlwZzZNN0JPQVhJY1RMMmRuWnYxWG1XaytGWG52cG1IL2JSUmRkRkxhdnFxckxVMU5UTDl1MmJkdGhBTWpPenQ0b3kzSVhBSk9FRUZjQzJPZDJ1KzlUVmJVczdBUkJjbkp5RGdIb2s1R1JFYU5wV21POWpvc1BFUW1uMDNtc291ODNJbHFuN3hqeFR4ZnBJQ0liRVkwTjNqa1l5ZGF0Vy8rMFdDelhFZEV5SWNUY2NIMEtDd3ZISkNZbTNxSnAyb3MybXkxVGx1VUhpR2lMMVdvZEFmMzNsNnFxWXhSRjJRbGdodHZ0SGdxOXRnNEFXSzNXZ0oxTVZxdTFOODRBUFMxazFiYnFNOFlZWTR3eEh3Nm9YT0IrL2psNFYvdEpjK2JNd2N5Wk16RnQyalJjZnZubFVjM25INkN4MisyNDdiYmI4TXd6ejZCYnQ1TjFMTDA3Vkx3N1dFd21FOGFQSDQvWTJGaGNjc25KREMzNStmbVlPWE1takVaalNBMFdyODJiTjBOVjFaQjJ1OTN1U3l2bUwvaDlKRHQzN3NTenp6NkxRNGNPNGE2NzdzSVRUendSTm9WSmVWcTJiSWtCQXdaVTNKR3hzNEJUaUw5aUJLYVRwaG1kZ3Y0NjArdGg1d2Y5S2ZkcUtRWVBBS3Fxemt0T1R2NDBYRDJDU0t4VzZ5NEFiK2ovVlpyVmFnMHU1bjNXVTFYMWZRRHZuODV6Wm1abTdraEpTVWt3R28zaTJMRmpXc09HRFYzNnplMndjbk56UzNOemMvdG1aR1Q0bmk3SXpzN2VocE83Q01wbHRWckhBaGhienZHUUp6emNtcFp2a0dnOUNaamNtaGJkMHhWVm9LcHFKd1RWaENtSEZrMWgrNm9LRTB5QkVHS0lwbWtqalVham82Q2dvRENhcDlRckcwelJkeVJWS2FlUmZxNVQrZ0NscW1vVzlKb2VmbXVhRDA5dGo1QS9HLzhhSGFxcWZwS1NrckpXdi9FZmFmNm9naWtBWUxWYUIwSVBNdXVFL3A4V2ZrVDBWRld0dHVKOW1abVpPeERoejh3YlRQRTc3eFlBM1UveGZHVUE5bFoxdkI0dzhmNytrT0JaZTlTRjZQM1piTGJOc2l4ZllUQVlmTDhYVkZXOTFyK1B4V0xwYkxQWjhnSEE2WFRlckFlbGd0YzByMTI3ZGl2OWRreWVDUzZyMVhyNmkzaUJQMHN5eGxoTk9sMmZZeGxqMGVHQUNxczJlWGw1QWJ0RnZLOWRMbGRBKzZGRGh5QkpFZ29LQ25EZ3dNbjZtdzgvN0hsZzhNQ0JBMmpVNk9SRHFVOCsrU1Q2OSs4ZmNLNERCdzZnZCsvZUdENThlRWdka3J5OHZMQTdaYUsxZE9sU1RKNDhHU2FUQ1pNbVRjSU5OOXhRNWJrWU8xZGN1bUxGbndCcXJOQXdZOVZFVkNhWXdrNHYvOEJBYm02NW1aQzgzSm1abVZXNkFWb1ZCWHYyNU5TLzlOS2g1SFpUUVc1dVRmNUROTnBneWhtaDN4UytVUDhoSHMyZmpWWmVNS1VLTkZSRDhJU1ZxenFDVXdmS08rNE5wZ0MrSFQ1aG5lRmd5aG5GbnlVWlk2em1uTWJQc1l5eEtIQkFoVVdscEtRRThmSHg1ZllaT1hJa2Z2MDFOTFgybENsVE1HWEtsTEJqZXZjT3YrUDkyMisvcmZ3aVQxRlJVUkhHangrUDFhdFhvMzM3OXBnNGNTS2FObTFhN3BoZHUzWmgxYXBWMkwxN04wNmNPSUZWcTFhaFE0Y09BSUFqUjQ1Zy9mcjFFY2MyYU5BQXJWdTNydFpyWUl3eHhsaDRIWEp5bk1qSmlYcG5BV09NTWNZWVkyY0QvaHpMMk5tRkF5cXNRc3VXTGNNenp6eUQ0Y09IbzArZlBoRnJmMHlaTWlWZ0o4bzc3N3lEbGkxYmh0MHQ4dUdISDJMRGhnMllOV3RXMkxrU0V4Tjl0VTdjYmpjY2pzQnNGTjd6aER0V1ZoWlZDdWNRUTRjT3hhKy8vb3IrL2Z2amlTZWVRRXhNcEhxeUoyM1pzZ1YvL1BFSEFDQTJOaFp6NXN6QmtDRkRBQUMvL1BJTE5tellBQ0ZFeU5kTTB6VDA2dFVMNDhhTnE5SmFHV09NTWNZWVk0d3h4aGhqakoxZUhGQmhGV3JRb0FITVpqUEdqeCtQcFV1WDRybm5udlB0d3ZEWHNHRkQzK3RmZi8wVnExZXZ4a3N2dllSbXpacUY5RzNhdENtS2k0c0RqcW1xaXZUMDlKRGdRM2s3WEtaUG40N3AwMFBxNVZaSlhsNGVNakl5TUhyMDZLakhEQmd3QUlNSER3NXBYNzU4T1c2NzdUYWtwcVppNnRTcFdMdDJiY0R4N3QyN28wbVRKcWU4WnNhcXk0SGVHZkZ1U21vTUxZWU1kSEIvNHk4eXE2M3VCV09NTWNZWU83L3haMG5HR0dPTVhTZzRvTUlxMUtsVEp6enl5Q040OTkxM01XL2VQQXdjT0JEOSt2WERZNDg5aHRxMWEvdjZmZnZ0dDNqcHBaY0FlT3FtQU1EcnI3K08xMTkvUFdDK1cyKzlGZTNidDBkaFlTSHNkanZNWmpOMjd0eUp3WU1IWSt6WXNTRnB3UHIyN1l0T25Ub0Z0QjAvZmh6ang0OUg3OTY5Y2YzMTF3Y2NLeXdzeE1zdnZ4elF0bUxGQ2h3OGVMRGM2eXdwS2NIaHc0Y3haODZjY3Z2ZGQ5OTlNSnVqcXdIYW9rVUxGQllXNHZEaHc3NkEwNzU5KzVDZm40K09IVHRHTlFkanA0VzdZVXFNa1Y0VGtvZ1Zyb1pQQXRoeXBwZkVHR1BWYWQrdFBWb1pOZU1ESkpHeERHVnpteTFmdGV0TXI0a3h4czRiL0ZtU01jWnFESCtPWmV6c3dnRVZGaFd6Mll6SEgzOGNQWHYyeE1zdnY0d2xTNVpnN2RxMWVQYlpaOUcxYTFjQWdDekxlUHZ0dDdGdTNUb3NXTEFBWThlT2hhcXF5TXpNeElzdnZ1aWJLeWtwQ1hsNWVRQThCZXFUazVQeDRZY2ZvbUhEaHVqWnMyZkl1VnUzYnUwN2g1ZTNtSDJMRmkxQ2pubm45cmR5NVVxb3FscnVOZHJ0ZHBTV2x1S0REejRvdDk4ZGQ5emhDNmdVRkJSZzM3NTlBQUJKa255N1Rsd3VGNGdJYmR1MmhkRm9SR1ptSm5yMTZnVUErT21ubjJBeW1TRExjcm5uWWV4MElrbXFMU0JTQlpHWkpLcGQ4UWpHR0R1M0dMV1lwcERFRUkxZ05ycGpWZ1BnZjRneXhsZzE0YytTakRGV2MvaHpMR05uRnc2b3NFcHAwNllOUHZyb0k4eWRPeGR6NXN6QnFGR2pzR0RCQXJSdDJ4YjE2OWVIeVdUQzg4OC9qeDQ5ZXFCMzc5NDRjT0FBREFZRExyLzg4b0I1YXRXcUJRRDQ0NDgvVUZaV2h0V3JWK09aWjU2SnFtNUpWVVNURnF4bno1NUlUazZPV05jbG1OdnR4b0lGQzdCZ3dRSUFRSjA2ZGZEZGQ5OEJBQndPQjh4bU0rTGk0bUN4V1BERER6LzRBaXFyVnExQ3AwNmRFQjhmWDhXcllZd3h4aGhqakRIR0dHT01NWGE2Y1VDRlZaclJhTVRERHorTXE2KytHbHUzYmtYYnRtMTl4OTUvLzMwY1BYb1UxMTU3TFRadTNJamMzRnpZN1haczNMalIxK2ZTU3k5Rm8wYU5VSzllUFd6ZnZoMkxGaTFDOCtiTjBhZFBuN0RuczFxdElXMEZCUVVBZ0t5c0xDeGV2RGpnV0hGeGNYVmNab1ZLUzBzeGZQaHdEQmd3QUV1WExzWGN1WE1EMXBlWW1BZ0E2TkdqQnlaTm1vUmp4NDVoLy83OTJMcDFLMmJPbkhsYTFzZ1lZNHd4eGhoampESEdHR09zZW5CQWhWVlp4NDRkUStxQUhEbHlCTFZxMWNLa1NaTUFlSFpxdUZ5dWdFTHZ3NFlOUS8vKy9aR1dsb1pQUC8wVUpTVWxlUC85OTJFMGh2OTJYTE5tRGRhc1dSUDIyTnExYTBNS3Z2dHpPcDB3bVV5VnZiU29GQmNYNDZLTExrSjhmSHpBemhwTjAzRG8wQ0VrSlNVQkFIcjE2b1hwMDZmajNYZmZ4WTRkTzVDZW5vNHJyN3l5UnRiRUdHT01NY1lZWTR3eHhoZzdlKzNac3dkQ0NDUW5KNE9JVG5tK0V5ZE8rQjdzWmpXUEF5cXNXbzBmUHo3Zy9lelpzN0ZxMVNvc1hibzBwSy9GWXNHNmRldHc1NTEzd21LeEFBQnljM1BoY3JtUW5KenM2emQ2OUdqMDc5OC9ZT3lCQXdmUXUzZHZqQmd4QWc4ODhFREU5ZlRxMVF2MzMzOC83cjc3N2xPNXJCQjVlWG13MisxbzBLQkJ5TEhmZi84ZERvY0Q3ZHUzQitDcFAvUHZmLzhiNDhlUFIweE1EQll1WEZpdGEyR01NY1lZWTR3eHhoaGpqSjE5bGk5ZmpzVEVSSFRwMHNYWE5uWHFWR3pac2dYcjFxM3p0WTBmUHg2U0pHSGt5SkdJaTR1TGV2NDllL2FnZi8vK0dEMTZOUHIxNjFldGEyZmhjVUNGVlRzaEJJcUtpbEJRVUlDalI0K2lwS1FFSzFldXhQSGp4M0g4K0hGMDdOZ1I5ZXJWOHhWL2R6Z2N2ckdyVjYvR2UrKzloeDkvL0JGMTZ0VEJ3SUVEZllHSnlpb29LTURodzRkeDZOQ2hhcmt1ZjMvKytTY0FvRVdMRmlISHZ2bm1HNWpOWnJSdTNScUE1K3V4Zi85K0FFQk1UQXp5OHZKdzJXV1hWZnVhempCRGVucDZoaEJpVDNaMjlwRXp2UmpHR0dPTU1jWVlZNHd4eGlwajc5Njl1T2VlZTZvOGZ0NjhlUUgzL0lxS2lqQnAwaVJjZmZYVkFRR1Z2WHYzb2syYk5nRzdVOXExYTRmSmt5ZGp3NFlOZVBubGwzMFBuMWRrNGNLRmNMbGNrR1c1eXV0bWxjTUJGVlp0VnE1Y2lZa1RKNkswdEJTeHNiR0lpNHVEdytHQTArbkVKNTk4Z3JpNE9NVEZ4ZUhRb1VQNDdydnYwTFJwVTF4NzdiVll2bnc1MHRQVDBhZFBIMWl0VnJScDB3WkdveEgxNnRYRDQ0OC9IdlpjM2tpdDNXNlB1QjVWVlFFQUtTa3BGYTdkNVhLaHBLUWtZdHF4WUpzMmJVSlNVaElhTldvVTBHNjMyL0hsbDEvaXBwdHVRa3hNREhKemMvSHFxNjlpeTVZdGVQenh4L0hERHo5ZzJMQmh1TysrK3pCa3lKQnp1VEM5b1VXTEZyVnIxYXAxaWNGZzZFRkV3NG1vdFJDaUN3QU9xRERHR0dPTU1jWVlZNHl4YzByZHVuWHh5Q09QVkhxY3FxcjQ0WWNmNEhhN0E5cS8vdnByMk8xMjNIWFhYYjQydTkyT3YvNzZDOWRjYzAxQTMzNzkrcUY5Ky9aNCt1bW5NV1RJRUN4ZXZOajNJSGRSVVJGV3JGZ1I5dHdyVnF4QWd3WU5zSG56Wm16ZXZMbkN0WGJ1M0JtTkd6ZXU3Q1V5UHh4UVlkWG14aHR2UkpjdVhRSzJwWGxUZm4zd3dRY29LaXJDNU1tVDhlV1hYNko3OSs0WU8zWXNEQVlEZHUvZWpYSGp4bUh4NHNYNC9mZmZNV2pRb0FyUFZhOWVQVnh5eVNWWXZIZ3hTa3RMWVRhYkE0NlhsSlRncTYrK2dzbGt3bFZYWFJVeS91alJvM2psbFZlUWtKQ0EyclZyWTlldVhTZ3VDVTRJQkFBQUhaZEpSRUZVTG81cTU0akw1Y0tLRlN2UXFWT25rR1B6NXMxRFhsNGV1bmZ2anJmZmZodUxGaTFDZkh3OHBrNmRpbXV1dVFZREJnekF4SWtUOGZISEgyUDU4dVY0NnFtbjBLdFhyd3JQZWJaSVRVMXRGaE1UY3kyQU5BQlhFdEhsQURoSkkyT01NY1lZWTR3eHhoZzdwOVdwVTZmYzBnS1JHSTFHL1BERER5SHRuMy8rT1M2OTlOS0FXc283ZHV5QXBtbG8yN1p0U1ArVWxCVE1uejhmNjlldkQ4aUtrNStmajZsVHA0YjBkemdjRUVKQUNCSDJlRGpObWpYamdNb3A0b0FLcXpaR283SGNIUjRHZ3dGbXN4a1RKa3hBang0OWZPMHpaODdFbTIrK2lXKysrUVp0MnJTSnV0N0p4SWtUOGVhYmIrTHp6ejlIV1ZsWnlMa2FOMjZNbDE1NkNYWHIxZzBabTVpWWlJMGJOL3JHbWMxbWRPclVLYXBnanNQaFFJTUdEZEMzYjkrUVl5YVRDYjE3OTBhclZxM3d3Z3N2b0d2WHJoZzFhaFRxMTY4UEFJaU5qY1dZTVdOdzdiWFhZdmJzMmVqWXNXTlUxM3FHR1JWRnVVSFR0UHVJNkVvaXVsZ0lrVUJFRXVCSmFWWWRCYlFZWTR3eHhoaGpqREhHR0R1VERoMDZoTnpjWEhUbzBLRlN0VXpDMmJGakJ3d0dROEJEMmQ1ZExPUEhqOGRycjcwV2NheTNUblg3OXUweFo4NGMvUHp6enlIcjdOZXZINjYvL25wTW1EQUJBREJwMGlRMGF0UUlBd2NPUEtWMXMvSnhRSVZGTkhqd1lBd2VQUGlVNW5qa2tVZDhXK1hpNHVMdzNIUFBoZlJKU0VqQW1ERmpNR2JNbUVyTm5acWFpcmx6NTFacFhURXhNZGl3WVFNQXp5OHlnOEVROWRoYXRXcGgxcXhaQWVtNit2ZnZqLzc5K3dQdzdJNkpqNC9Ic21YTHdnWnpBS0I3OSs3bzNyMTdsZFplMDFxMWFoVmJwMDZkQkxmYjNaU0lCZ0I0QU1BbGtpVDVvdDRBZlA5bmpESEdHR09NTWNZWVkreDhzSExsU2t5ZlBoMkxGeTlHcTFhdFRtbXVFU05HaExUTm56OGZRZ2pjZDk5OVVjMlJsSlFVdHYyTk45NkF3V0RBazA4KzZXdmJ1SEVqV3Jac1diWEZzcWh4UUlWZDhDb1RUUEVxci9hSjkxaWtZTXJaS2pVMU5jMW9ORjVMUklvUTRpcEprbG9DaUFQQ0IwL0M3VW9SUWxnc0ZndHZWemtIUFgzd1lOMWVkUkttRTVHMEl2OUVYWXZGMHFYaVVZd3hkdTZZZHV4WTAzOG0xdnBlZ21SY2ZxS3dLZitlWTR5eDZzT2ZKUmxqck9hY3E1OWpIV1d3bEdyaWdyNUhGSncrN09qUm81ZzJiUnB1di8zMktxVVc4L3JtbTIvdy9mZmY0K21ubjQ0WWNHRTFod01xakYzSWhFQzhVZHdveS9Kb0FDbEUxRkFJRVF1QVBJY0RBeWtWcGZZaW9wZUl5RmxUeTJVMUowY0k1T1NmOEwyWEpPa01yb1l4eHFyZjEzWTd2cmJidlc4NzgrODV4aGlyUHZ4WmtqSEdhczY1K2prMk5rYVluQTdTenZRNnF1cUxMNzdBUlJkZEZGVmZWVldqNnJkbXpScG9tZ1pabHBHZm4xOXVYNVBKRlBhQjdpTkhqbURDaEFtNDZLS0wwTHAxNjRCek94d09GQlFVaEYzUHhSZGZqQ1pObWtTMVRsWStEcWd3ZHFHVEpCTThoZVhqaFJDK3Y1V3JtTkxMNUQ4SFk0d3h4aGhqakRIR0dMc1FDU01BZTRYZHpsS2ZmdnBwMURXRFhTNVhWUDFXclZvRkFIaisrZWNyN0h2YmJiZmhwWmRlQ21nckt5dkQ2TkdqY2VLRTV5R0doeDkrT0dUY29VT0h3cFp3dVB2dXV6RnExS2lvMXNuS3h3RVZ4aTVrUkNoeFlrWE9EdlZwUGVWWFp5S1NBVnhGUkMwQnhQa0hWdnhmUjBqNTlRS0FySnBmT0dPTU1jWVlZNHd4eGhnN1d6bktZSEZEUEh1bTExRlZIMy84Y2RRMVZENzc3RFBNbURFRFJtUGtXKzIvL3ZvcnNyS3lrSkdSZ2N6TVRMend3Z3RJVGs0TzZmZmJiNzloOHVUSmFONjhlY2l4MTE1N0RWdTNia1hkdW5VUkV4T0Q5OTU3TCtENDhPSEQwYng1Y3p6enpETUI3ZmZjYzA5VTE4R2l3d0VWeGhnQVlOdTJiZGtBc3RQUzBtb1pESVlrdDl2ZDNHQXczQUdnUHhFMUJBSURLdUdDSzBSa1UxVjEzV2xkT0tzV0IzcDNTUUxGWDY2NXlTQkp4UnNiZjdFMjcweXZpVEhHcXRQM1hib1kwK0xpNHZQTHl1Z3ZsNnU0NjlxMTBUMUd4aGhqckVLN2JycnA0dHF4eHFzMUlrT0p2ZXluVnF0WEh6blRhMktNc2ZQRnVmbzVOcm1kQlNDcVV2cVRjMDIvZnYzUXIxKy9jdnZNbVRNSFJxTVI0OGVQeDdCaHc1Q1RrNE8rZmZ1RzlKczdkeTVxMTY2Tk8rNjRJNkQ5M1hmZnhmLys5ei8wNzk4ZkowNmNnS3FxYU5hc1dVQWZvOUdJdUxpNGtQWnpKVTNjdVlLL21oZUEzYnQzWTlPbVRUVTJmeFZUUTFXb29LQUFXN2R1UlZGUkVRRGcrUEhqTlhLZU0ySHYzcjE0NDQwMzhQdnZ2NGNjMjc1OU93b0tDczdBcWp5eXM3T0xWVlhkbTUyZC9hT3FxaU5VVlcwbWhMaE5DUEVGRVIwa29oSUFnb2lpM3ZySXpuNGthcWNTNkFQSlNQTkkxRTQ5MCt0aGpMSHExam8rUHRVWkkzMFFIMitlMXpvK25uL1BNY1pZTmFwbE1xVUlvbGtnZXIrV3laUnlwdGZER0dQbkUvNGNlKzRvS2lwQ1dWbFpTUHZPblR1eGR1MWE5T3JWQ3cwYU5NQ3dZY1B3K2VlZkl6czdPNkRmOHVYTHNYNzllb3dZTVFLMWE5ZjJ0YXVxaXRtelorUHFxNi9HVTA4OVZlUFh3Y3JITzFRdUFKOTg4Z20rK3VvcnJGdFhQUnNIaEJEWXZYczN0bXpaZ2cwYk5pQXJLd3VMRmkxQ2d3WU5xbVYrcjZ5c0xEenh4Qk9ZTldzV1dyVnFoZHR1dXcxZHUzYkZrMDgraVRwMTZnVDBMUzR1UmxaVzFUSk5kZWpRd1RlZkVBTFRwMDlIZW5vNnJydnVPZ0NBMCtuRWI3LzlWcWs1NjlXcmg2Wk5tMFk4ZnVqUUlTeGN1QkFXaXdWdDJyVHh0VHVkVGp6NTVKTXdHbzJZT0hFaU9uYnNXSVVycW5abHFxb3VCN0E4SlNXbGVXeHNiQ2NBYVFDdUJIQTVFU1dlMmVVeHhoaGpGVE5JVWwxQVhDTUlaczlyeGhoampESEd6bjc4T2ZiYzhmMzMzMlBLbENtWU9uVXEwdExTQUFDYXBtSENoQWt3bTgwWU9uUW9BS0JyMTY3bzBxVUxubnJxS1h6d3dRZG8yclFwTm0vZWpBa1RKcUJMbHk0aE8xY3NGZ3NHRFJxRWdRTUh3bUF3blBicllvRTRvSEtCR2pKa1NGVDlEQVlEWnMyYWhiLy8vaHRMbHk3Rjl1M2JzWFhyVmwveG8rVGtaSFR2M2gwblRwekFqei8raU56YzNJaHo5ZXJWSytyY2d3QVFHeHNMd0JQa3FGZXZIc2FQSDQreFk4Zmk1NTkveHJScDA5QytmWHRmMzl6Y1hEejIyR05Seisxdjl1elp1UHp5eXdFQUpTVWwrT21ubnpCLy9ueTg5ZFpidVBycXE1R1hsNGQvL2V0Zmxab3pYT0dvYUpoTUpyejExbHQ0K3Vtbk1YandZRHp6ekRPNC9mYmJLejFQVGNuSnlma0x3RjhBUGsxTlRiM0lZREJjYWpBWWJ0QTA3U0ZKa2xxYzZmVXh4aGhqakRIR0dHT01NWFltN04rL0g0V0ZoWWlMaS9PMXpaczNEOW5aMlJnMmJCZ2FObXpvYXg4N2Rpd0dEUnFFQng5OEVQZmZmejltelpxRnRtM2JZdHk0Y1NFWllZZ0l3NGNQUDIzWHdjckhBWlVMVkdGaFlkajIzYnQzSXpZMkZvMGJOd1lBWHpHbG5UdDM0dDEzMzBWS1NncHV2LzEycEtXbElUMDlIWFhybmd5TVQ1dzRFYXFxK2dJaFhrSUlPQndPcEtTa1ZDcWdZamFiQVFBdWx5YzFaT2ZPbmJGNDhXTDg5Ny8valRqUHpKa3pvU2hLUU51VFR6NkprcElTekpvMUs2RDkxMTkvRFFtVTFLcFZDek5tek1DZ1FZTXdhdFFvVEo4K0hhbXBxVml3WUVIWTg5MXp6ejNvMDZjUDdycnJyb0QyNEIwMGxaR1Nrb0o1OCtiaGlTZWV3S1JKazNERkZWZUU1RDQ4QzdpMmJkdDJHTUJoQUpzQVRMSllMRmM1bmM0L3ovQzZHR09NTWNZWVk0d3h4aGlyRXU4T2tIQ3B1eXF5YmRzMnhNVEUrSXJOYjkrK0hUTm56a1JLU2dvZWVPQ0JnTDYxYTlmR2xDbFRNR0RBQUx6OTl0dElTRWpBNjYrL2p2ajQrRk8rQmlHRUx5aXpmLzkrRkJVVndXUXluZks4eklNREt1Y3BWVlZ4NUlpbkR1QmZmLzBGbDh1RlZhdFdBUURxMXEyTFJZc1doUjNYczJkUHRHM2JGbSsvL1hiWTQ0OCsraWl1dWVhYWlPZHQxYXBWeU55cXFtTHc0TUVoZlFjTUdJQjkrL1pGbk10Ym0rV3BwNTRLS1o2MFpNa1NOR3ZXTE9SY2tpVDVna0JlM2xvZndlMlJ0c2dsSlNWaDZ0U3BHRGh3SU9iUG40ODMzbmdEYmR1Mmpiak8rdlhyUnp5K2QrOWUzSFBQUFNIdG1xWUJBRjU4OFVXTUdUTW01UGpGRjErTWhRc1h3bWF6blkzQmxIRGNOcHR0L1psZUJHT01NY1lZWTR3eHhoaGpWZVV0YWJCOCtYSzBidDA2NUg1aU9FSUkvUExMTDlpOGVUUFMwdElRRXhPRFAvLzhFNDg5OWhoTUpoTW1UWnFFbUpnWVgvLzkrL2RqNmRLbFdMSmtDVFJOUTdkdTNmREREei9ncnJ2dXdwMTMzb2w3NzcwWDllclZxL0kxZlA3NTU1ZzhlVExpNCtOOXRhblBrcklDNXdVT3FKeW5Qdnp3US96MDAwOEJiZi81ejM4QUFLbXBxYmpxcXF2T3hMSUNsSmFXb21uVHByamxsbHZDSGk4c0xNVGN1WFBScFV1WGdQUmVYb21Kb2FVN0hudnNzWkRnaTlQcGhCQUNuVHAxQ21qM0JtekNTVTVPeG52dnZZY1dMVTR0aTFYZHVuWHh5Q09QaExUdjI3Y1BTNWN1eFkwMzNoaXkyMmJac21Vd0dvMHdtODM0eHovK2NVcm5aNHd4eGhoampESEdHR09NUmFkejU4Nm9WNjhlUHZua0UzejIyV2NCZ1pCSVhDNFhYQzRYREFZREJnMGFCTUR6RUxYZGJzZlVxVlBSdUhGajdObXpCei8vL0RQV3JGbUQ3T3hzR0kxRzNIenp6Umd5WkFpYU5HbUMvZnYzWTlxMGFmamdndy93My8vK0Z4MDdkc1JWVjEyRmE2NjVCaDA2ZEtqVU5WeDExVlc0Nzc3N29Ha2FKRWxDKy9idDBiVnIxeXA5UFZnb0RxaWNwMTU5OVZVNEhBNEF3SXdaTS9EdHQ5OWk2ZEtsQUJEVkw0TFRwWG56NWlGYjNyeU9IVHVHdVhQblFsRVUzSG5ublZITk4zVG9VTFJ1M1RxZ2JkYXNXWEE0SEJneFlrUkErMTkvL1lYSmt5ZEhuTXUvV0R3QVpHWm1ZdHUyYlJnNGNHQlVhd0U4cWIvQ1hkL0dqUnV4ZE9sU1hIZmRkYmpoaGhzQ2puMy8vZmNoUVNIR0dHT01NY1lZWTR3eHhsak5xbDI3TmhZc1dJQWxTNWJnd0lFRGNMdmRGWTZSSkFsSlNVbm8yYk9uNzZId2tTTkh3dWwwNHZMTEw4ZUNCUXN3WmNvVUFFRERoZzN4OE1NUG8yL2Z2cmo0NG90OWN6UnAwZ1FUSjA3RUF3ODhnSVVMRjJMTm1qVlFWUlZKU1VraEFaWC8vT2MvdmhJSjRUUnAwb1JycnRRZ0RxaWNweElTRXBDUWtBREFVNHVFaUpDVWxIVEs4MnFhRnZZSE5wcnRiNVhselJsWVhGd2MwSzZxS2pwMjdCajJuQjA2ZFBBVm1QZGF2SGd4U2twS1FsS1YrZGQvOGJyampqdDhXK0dTazVNRDZxNXMyTEFCQ3hZc3FGUkFwU3BPbkRoeHJxVDVZb3d4eGhoampESEdHR1BzdkhMeHhSZGoyTEJocHpUSEZWZGM0WHM5WU1BQU9Cd09wS2VuUTVibGtLTHovbEpTVWpCdTNEaU1HalVLTnBzTjExOS9mVWlmU0hWV3ZBL1RzNXJGQVpVTGtOdnRqbGcvcENMQnV6eThmdnp4eHlyTjk5ZGZmK0hqano4T2FlL2J0eThTRWhJUUV4T0QvUHg4WC92aHc0Znh5Q09Qb0dmUG5uamxsVmRDeG0zZXZCbEhqeDROYVB2Nzc3L2hjRGg4TldTODl1L2ZIekwrNXB0dmh0MXV4N3AxNjBMbWljVGhjQVNzRVFnZnJJbFdVVkdSTHhqR0dHT01NY1lZWTR3eHhoZzdkMG1TaEFjZmZMQlNZK3JVcVJNMm1NTE9QQTZvWEVCVVZjV3FWYXV3WnMwYWZQcnBwMVVxYnRTL2YvK3dkVVZNSmxPbDUzSzVYTmk5ZXpkbXo1N3RhM083M1Nncks4Tk5OOTJFaElRRU5HalFJQ0N3c1dqUklyamRidlR0Mnpmc25COS8vSEhFR2lyQkFaaHdOVlFlZXVnaEFNREJnd2Z4MjIrL1JYVWQ4K2ZQeC96NTgzM3Z6V1l6ZnY3NVorVG41MlA5K3ZCMTJ2LzQ0dzhBbmo4VHA5TVpjT3pFaVJQSXk4dkRWMTk5QmNDVHU1RURMSXd4eGhoampESEdHR09NTVhabWNVRGxQQ2FFUUhaMk5uYnMySUdpb2lJTUhqd1l0V3ZYUnJkdTNhcThRK1hhYTY4TlNaMVZWY1hGeGJqbGxsc3dac3dZWDlzbm4zeUNTWk1td1d3MkEvRGtGVHg0OENBQVQ2Qmg2ZEtsdVB6eXl5SExjc0JjU1VsSmVQVFJSM0hMTGJmZ2trc3VDVGcyWXNRSWxKU1U0TDMzM2d0b3o4dkx3N0pseTlDa1NaTlR1bzV1M2JxaFI0OGV2dmZlcisyK2Zmdnc0b3N2bGp0MjBhSkZZZHMzYmRxRVRaczJBUUNXTEZuQ0FSVlc0NFNtRlVrU2JZTVFzVUlUUldkNlBZd3h4aGhqN056Qm55VVpZNHd4ZHFIZ2dNcDVhc3FVS1ZpOWVqWHk4dklBZUFyUlQ1Z3dBZGRlZTIyVmRwUFVoTkxTMHBEVVdIYTdIUUFRRnhjSEFMajAwa3V4YnQwNkFNRFVxVk5SVkZRVWtIYk01WExoOTk5L0J3QmNjODAxT0g3OE9JNGZQeDR3WjFGUkVleDJPM0p5Y2tMVzREK21aY3VXaUkyTnJmUjFKQ2NuaHhTV0J6ejFYQ0tsUXN2TXpNVElrU014YnR3NGRPblNKV3lmTDcvOEVwTW1UVUpNVEV5bDE4UllwUmtPNTVRaDZWRm9NV1F3SEFyTmg4Y1lZK2M0dDl1OVM1SU1MNUVRUnJkYjIzV20xOE1ZWStjVi9pekpHR00xaGovSE1uWjI0WURLZVdybnpwMW8xcXdaSG4zMFVWaXRWcXhidHc3ZHVuVTcwOHZ5eWN2TGc4dmxDa2s3VmxKU0FxUFI2QXRzdEduVEJzdVdMY05YWDMyRnp6Ly9ITGZmZmp0U1VsSjgvWXVLaW5ELy9mZEhkYzZLK2kxZXZCaXRXclVLYWJkYXJXamZ2bjFVNS9BblNWTEVJbEhlb0piSlpJcll4NnNxUVI3R0txdnhGNWtsQVBpREdXUHN2TlYwNWNwY0FPOVYySkV4eGxpbDhXZEp4aGlyT2Z3NWxyR3pDd2RVemxOVHAwNzEzYlNQdGhaSVZiaGNMbXpjdUxIY2dJT21hU0Z0Zi83NUp3RFA3ZzUvQlFVRnFGMjd0dSs5b2lnQWdKZGZmaG1OR2pVSzJKMENBQWtKQ2Zqc3M4OUM1bmM2blhqampUZXdjK2RPMUsxYkYyVmxaU2d1TGthWExsMHdjT0RBc09zTWwvcHIrL2J0R0RseUpONTY2NjJJMTFkVHlzcktBSUIzcURER0dHT01NY1lZWTR3eHh0aFpnQU1xNTZtYVRPc2xoSUROWnNQWFgzK05OV3ZXSUQ4L1A2Q3d2TjF1eDc1OSs1Q1ltQWlEd1lCVnExWUJBT3JVcWVQcjQwMi81Yi9iQkFDT0hEa1NrQVlzT1RrWnRXdlhSa2xKQ1Y1NzdUVmZzR1hqeG8yWVAzOCtYbnp4eFpDZ3pNNmRPL0h5eXk4alB6OGY3Ny8vUHQ1KysyMlVsSlJnOU9qUkdEcDBLRXBLU2pCcTFDZzBhTkFnNGpXNlhDNGNQWG9VdzRZTlE5dTJiWkdTa29JTkd6WlU4U3RXTmJtNXVUQ1pURWhNVER5dDUyV01NY1lZWTR3eHhoaGpqREVXaWdNcUxDcjUrZmtBUEVYVXg0MGJoeU5IamlBMk5oWlhYbmtscnJ2dU9yUnIxODdYdDZDZ0FBTUdEQWdZbjVTVWhBNGRPdmplcjFtekJrMmJOa1hkdW5XeGRPbFMxSzlmSC9uNStWaS9majF1dlBGR0FKNmk5YU5HalVKUmthZW00WWtUSjN6amYvLzlkL3o4ODg4QnV6ZU9IajJLRHovOEVJc1hMOFoxMTEySG1UTm5CZ1FqV3JkdWpmbno1K1A1NTU5SG56NTljTTg5OStEMjIyOFBLV0lQQUx0MjdVSkJRUUZrV2NhMGFkTmdOcHRQNWN0WG9heXNMS3hldlJxWFhISUo0dVBqa1plWGgyWExsa0ZSRkVpU1ZLUG5aZ3dBRHZicG1ReTM0UTRoaEpHTTJxSkxsbjI5NTB5dmlUSEdxdFB1UGwzcW1zcHFwUkM1SllmUnZ1MnlaV3Z6ei9TYUdHUHNmTEgzbGx0YXhFaTRtNFF3T2dYOTk5SVZLLzQ4MDJ0aWpMSHpCWCtPWmV6c3dnR1ZDNERMNVlxNlgzRnhNUXdHUThpeDc3Ly9IZ0JnczluUXVYTm5kTy8rLyszZGJZaGRkWDRIOE8rNWMyY3lpVmtKZVRJemdZa0ZOU1pkU3ZDRndTaHJud1REUUxSUUlTOWlRRmRybEZVcUMwdkFGbVZSYWZGVlNPZ1NEUW8rWVJIdEp0V2xtMjNKdHFSMnhZU2lkUk1UallZbEpKcE0xemlUVEdibXpyMm5MMEp0c2tsM2t0MWt6K1RtODNsMU9aeDc3cGNMdy96ditYTCt2ei9Kc21YTHpsbzB6SjA3TjZ0WHIvNTZxNjlaczJabCtmTGxYODhLMmJ0M2IzYnYzcDAxYTlha1hxOW40OGFOR1JnWVNKTDA5UFRrL3Z2dnovNzkrN04yN2RyczI3Y3Zqenp5U041ODg4MDgvdmpqMmJoeFk2NjU1cHJzM3IwNzgrYk55NHdaTTdKdjM3Njg4Y1liMmJ4NWMyYk1tSkdubjM3NnJFUGlrMlRldkhsNTl0bG44L3JycjJmVHBrMTU0WVVYY3NNTk4yVHAwcVc1N2JiYjB0ZlhsNkdob1h6NTVaZFp2SGh4MXExYmQ5SExsT1RrbkpUWFhudnR0R09MRmkzSzJyVnJML3BuUTVKa3ZINTFhdVYzVTZ0MVo3ejJzeVFLRmFDdGREV3VXRnpyS0g2UTFLZDBOYTY0TjhrN1ZXY0NhQmRkUmRHWG92eE9XYXQxZHpYenIwa1VLZ0FYaUhVc1RDNEtsVGIxL3Z2dlovdjI3ZW5vNk1pMmJkdE8yMGJyZiszYnR5L3IxNi9QdEduVE1tWEtsSHoyMldjWkhoN09nZ1VMempqMzRZY2Z6c0tGQzdOcTFhb0pDNGFpS002WWRYS3FaNTU1SmwxZFhWbXhZa1dTNU9XWFg4N2c0R0RxOVhybXo1K2ZyVnUzNXNrbm44elVxVk96YnQyNkxGdTJMRGZkZEZNZWV1aWgzSDMzM1ZteVpFbDI3dHlaL3Y3K2ZQcnBwMW05ZW5XbVQ1K2VOV3ZXNUs2Nzdwb3dYMGRIUjFhdVhKazc3cmdqbXpkdnp0dHZ2NTB0Vzdia3pqdnZUSEp5THN1R0RSdlMwOU9UdzRjUFo5V3FWVWxPRms3ajQrTzUrZWFiVDd2ZWl5KyttRmRmZmZXMFk3Tm16Y3FXTFZ0K2JZNVRYWC85OWRteFkwZEdSMGN6UER5Yzd1N3VDWWZWQXdEbnJsWVVYVWs1dHl5SzdwT3ZBUUJnOHJPT2hjbEZvZEttamg0OW11ZWZmejVKY3VXVlYrYUJCeDQ0NDV6WnMyZG4rL2J0S2NzeXljbTVLemZlZU9QWEJjS3ArdnI2Y3Q5OTkxMlFiTmRlZTIxdXVlV1dYSFhWVlVtU09YUG1uRGJQWk1tU0plbnY3OCtERHo2WW1UTm5Ka211dSs2NnZQVFNTOW13WVVQZWZmZmRYSDMxMWJubm5udlMxOWVYVjE1NUpiMjl2ZWM5TjJicTFLbFp1WEpsVnE1Y21mSHg4ZFRyLy9mbnNHalJvcTlmbisyN081ZHJuNitpS05MZDNmMDdlU0lHQUFBQUFJRHpvMUJwVTdmZWVtdmVlKys5bEdWNTFpMjhrcE5ENG5mczJKSGs1S0Q1b2loK3E4OTg3cm5uenVtOFJ4OTk5TmZPQmVudDdjMWpqejEyeHZHZW5wNDg5ZFJUWnh6LzFhSDB2MnJkdW5VVFpqcTFURG5WakJrenNucjE2Z25mZjc2V0xsMmFuVHQzWHZEckFnQUFBQUJ3Y1NoVTJ0ajVERFAvYmN1VTgzSHFJSGtBQUFBQUFMZ1VuUHNkZHdBQUFBQUFnTXVVUWdVQUFBQUFBR0FDQ2hVQUFBQUFBSUFKS0ZRQUFBQUFBQUFtb0ZBQkFBQUFBQUNZUUwzcUFBQlVyeXpHUHErbDYrL1RLanZMb3ZGNTFYa0FMclF5NCtORjZsOFZLVWZMTk1lcnpnUFFUcXdsQVM0ZTYxaVlYQlFxQUtUM0g3ZCtsT1F2cTg0QmNMR00xa2MrN0dwY2NXOVJOR3VqOVpFUHE4NEQwRTZzSlFFdUh1dFltRndVS2dBQXRMM2YrK0ZQanlaNXArb2NBQUJ3UHF4allYSXhRd1VBQUFBQUFHQUNDaFVBOGtSUyszajU4aWtmTDE4KzVRbi9Hd0FBT0EvV2tnREE1Y0tXWHdEazN2Nyt4WjIxZkxjbzBubHZmLy9mUFBIMjIvWmxCZHJLTDFiYzF0dlpxdjlwVW5RMGFvMGY5MjM1eWNHcU13RzBpMit2dVAyYkhhbXRUVmwwZlh2RjdkOS9Zc3MvZlZCMUpvQjJZUjBMazR0Q3BTTGo5Zko0WjhxeFZyT1ZZOGVIcTQ3RFpXWjRlRGpqemZFVVNXTzhIRDlXZFI2cTExa1VzMU9VdDdlS29ydXp5S2FxOHdCY2FKMnRLZGVsVnY1dFdSVGRuYzBwZjViRUQxR0FDNlRlcXM5TXJmeWpzcGJ1ZXJPK29lbzhBTzNFT2hZbUY0L2lWbVJzdER4Y0prTmpqVVkrLytLTHF1TndtVGw4WkNBakk2TkptUk5sT1hhbzZqd0FBQUFBQUpPZFFxVWloei83Y0NESlVLUFJ5TzZQOXVUNHNLZFUrTjA0TVRLU1hSL3R5ZWpvYU1yaytJRzllelY2QUFBQUFBQVRVS2hVcDFra2I1WmwyZHI2TDl1eS9aMmY1Y1RJU01xeXJEb1hiYW9zeTR5TWpHVEh6di9NUDJ4K0s2MVdxNVd5OVZxUzhhcXpBUUFBQUFCTWRtYW9WS2h4N0w4MzFhZlAvdk5qeDQ1LzYzdVBQWjQvdnZWYitZTnZMczc4K2IyNThodmZxRG9lYldSd2NDZ0hEeDNLZi8xOFYvNTUyNy9sK1BCd3l1US9tc2UvWEY5MU5nQUFBQURhVTNPOG1WMjc5MVFkZzB2TXJ0MTcwbWcwcW81eFZncVZDaDA0Y09CRTc4S1pmOUZWRm44M09EajBoNXZmK2xIdFJ6LytTYVpObTVyT2VtZlY4V2dqalVZand5ZE9wTkZvcEN6TFZzcjhlelBON3h3NGNPQkUxZGtBQUFBQWFFOG5Sa2F5L2dmUHByUFR2VTdPWGFQUnlPRFFVTlV4emtxaFVyR0RlejdZTTN2MndqdXZtRFBscjR0azVWaGpySFBzYUtNelJUcXF6a1piYVNabG8wZ2FaZkxEb2VieHYvcmxKNThNVmgwS0FBQUFnUDlmejF0di9UUkpUOVU1enRkWTJUclVWUlNIV21YWmZYVFFMU2grUTJYNXhWaFpIcW82eHFrVUtwUEF3TUNlb1lHQmZHL09uTVhmNzVqVm10MVoxbWQzcEQ2OTZseTBqMmFyY2J4V2RBd2MvK1g0a1NOSGRoMnJPZzhBQU5BK0x0V2JmUUJjUEFmM2ZQQngzelcvdjZwVzc1eGJkUll1WGMyaUhEajQwUWNmVjUzalZBcVZTZVRJa1YzSGNpVEhrdXl2T2dzQUFBQUF3RytvOVl0UGZyNHJ5YTZxZzhDRlZLczZBQUFBQUFBQXdHVG5DUlVBYk5NQXRMMW1xM1cwbzFhOFU1VHBhclphUjZ2T0F3QUF3S1ZIb1FJQVFOdjdhdi8rWFRNWExGaFROSnZGVndjT0tGU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TGpzL1ErZTdFaGxwME9ZbndBQUFBQkpSVTVFcmtKZ2dnPT0iLAoJIlRoZW1lIiA6ICIiLAoJIlR5cGUiIDogImZsb3ciLAoJIlZlcnNpb24iIDogIjc5Igp9Cg=="/>
    </extobj>
  </extobjs>
</s:customData>
</file>

<file path=customXml/itemProps1.xml><?xml version="1.0" encoding="utf-8"?>
<ds:datastoreItem xmlns:ds="http://schemas.openxmlformats.org/officeDocument/2006/customXml" ds:itemID="{7418F27B-2DC0-439B-9997-B4370FE56436}">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emplate>Civic</Template>
  <TotalTime>48</TotalTime>
  <Words>1506</Words>
  <Application>Microsoft Office PowerPoint</Application>
  <PresentationFormat>自定义</PresentationFormat>
  <Paragraphs>176</Paragraphs>
  <Slides>45</Slides>
  <Notes>25</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45</vt:i4>
      </vt:variant>
    </vt:vector>
  </HeadingPairs>
  <TitlesOfParts>
    <vt:vector size="57" baseType="lpstr">
      <vt:lpstr>等线</vt:lpstr>
      <vt:lpstr>方正黑体简体</vt:lpstr>
      <vt:lpstr>方正姚体</vt:lpstr>
      <vt:lpstr>黑体</vt:lpstr>
      <vt:lpstr>华文中宋</vt:lpstr>
      <vt:lpstr>宋体</vt:lpstr>
      <vt:lpstr>微软雅黑</vt:lpstr>
      <vt:lpstr>Arial</vt:lpstr>
      <vt:lpstr>Calibri</vt:lpstr>
      <vt:lpstr>Franklin Gothic Book</vt:lpstr>
      <vt:lpstr>Wingdings</vt:lpstr>
      <vt:lpstr>Office 主题​​</vt:lpstr>
      <vt:lpstr>PowerPoint 演示文稿</vt:lpstr>
      <vt:lpstr>培训内容</vt:lpstr>
      <vt:lpstr>科技成果登记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以下内容为具体的成果填写界面与要求， 请使用个人账号开始填写。  1.成果概况</vt:lpstr>
      <vt:lpstr>2.立项情况</vt:lpstr>
      <vt:lpstr>3.评价情况</vt:lpstr>
      <vt:lpstr>4.知识产权状况</vt:lpstr>
      <vt:lpstr>5.成果转移转化情况</vt:lpstr>
      <vt:lpstr>6.成果转化需求</vt:lpstr>
      <vt:lpstr>7.成果完成单位情况</vt:lpstr>
      <vt:lpstr>8.成果简介</vt:lpstr>
      <vt:lpstr>9.成果完成人员名单</vt:lpstr>
      <vt:lpstr>10.上传材料</vt:lpstr>
      <vt:lpstr>PowerPoint 演示文稿</vt:lpstr>
      <vt:lpstr>PowerPoint 演示文稿</vt:lpstr>
      <vt:lpstr>完成【10.上传材料】后可在右上角点击提交。 如存在问题无法提交，可根据提示修改后再次点击提交。 提交后需要登录单位账号对该成果进行审核， 自己单位审核后才到蚌埠市科技局审核阶段！</vt:lpstr>
      <vt:lpstr>个人账号提交成果之后需要用单位账号进行审核。 通过政务网-法人用户登录单位账号。  登录之后点击【我要审批】。</vt:lpstr>
      <vt:lpstr>PowerPoint 演示文稿</vt:lpstr>
      <vt:lpstr>PowerPoint 演示文稿</vt:lpstr>
      <vt:lpstr> 当流程状态显示【已发布】超过24小时后即可打印成果证书！  </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zhangt</dc:creator>
  <cp:lastModifiedBy>黄凯宁</cp:lastModifiedBy>
  <cp:revision>798</cp:revision>
  <cp:lastPrinted>2022-04-24T07:30:00Z</cp:lastPrinted>
  <dcterms:created xsi:type="dcterms:W3CDTF">2113-01-01T00:00:00Z</dcterms:created>
  <dcterms:modified xsi:type="dcterms:W3CDTF">2025-04-08T00:55:30Z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KSOProductBuildVer">
    <vt:lpwstr>2052-12.1.0.20305</vt:lpwstr>
  </property>
  <property fmtid="{D5CDD505-2E9C-101B-9397-08002B2CF9AE}" pid="4" name="ICV">
    <vt:lpwstr>1FCC569861444AE4BD0550F09A434009_13</vt:lpwstr>
  </property>
</Properties>
</file>